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rikar Sharma" userId="63c858940af7e992" providerId="LiveId" clId="{DE52F316-C9B1-4DFB-AEF8-076CF4F09A02}"/>
    <pc:docChg chg="undo custSel addSld modSld">
      <pc:chgData name="Srikar Sharma" userId="63c858940af7e992" providerId="LiveId" clId="{DE52F316-C9B1-4DFB-AEF8-076CF4F09A02}" dt="2025-03-08T08:19:15.857" v="707" actId="113"/>
      <pc:docMkLst>
        <pc:docMk/>
      </pc:docMkLst>
      <pc:sldChg chg="modSp mod">
        <pc:chgData name="Srikar Sharma" userId="63c858940af7e992" providerId="LiveId" clId="{DE52F316-C9B1-4DFB-AEF8-076CF4F09A02}" dt="2025-03-08T08:19:11.798" v="706" actId="113"/>
        <pc:sldMkLst>
          <pc:docMk/>
          <pc:sldMk cId="4208987475" sldId="260"/>
        </pc:sldMkLst>
        <pc:spChg chg="mod">
          <ac:chgData name="Srikar Sharma" userId="63c858940af7e992" providerId="LiveId" clId="{DE52F316-C9B1-4DFB-AEF8-076CF4F09A02}" dt="2025-03-08T08:19:11.798" v="706" actId="113"/>
          <ac:spMkLst>
            <pc:docMk/>
            <pc:sldMk cId="4208987475" sldId="260"/>
            <ac:spMk id="2" creationId="{7114C7C2-E408-DD05-6C59-9A273F7D1754}"/>
          </ac:spMkLst>
        </pc:spChg>
      </pc:sldChg>
      <pc:sldChg chg="modSp new mod">
        <pc:chgData name="Srikar Sharma" userId="63c858940af7e992" providerId="LiveId" clId="{DE52F316-C9B1-4DFB-AEF8-076CF4F09A02}" dt="2025-03-08T08:19:15.857" v="707" actId="113"/>
        <pc:sldMkLst>
          <pc:docMk/>
          <pc:sldMk cId="2229283500" sldId="261"/>
        </pc:sldMkLst>
        <pc:spChg chg="mod">
          <ac:chgData name="Srikar Sharma" userId="63c858940af7e992" providerId="LiveId" clId="{DE52F316-C9B1-4DFB-AEF8-076CF4F09A02}" dt="2025-03-08T08:19:15.857" v="707" actId="113"/>
          <ac:spMkLst>
            <pc:docMk/>
            <pc:sldMk cId="2229283500" sldId="261"/>
            <ac:spMk id="2" creationId="{D0E5C525-71AF-A047-C0B2-2F055780CA26}"/>
          </ac:spMkLst>
        </pc:spChg>
        <pc:spChg chg="mod">
          <ac:chgData name="Srikar Sharma" userId="63c858940af7e992" providerId="LiveId" clId="{DE52F316-C9B1-4DFB-AEF8-076CF4F09A02}" dt="2025-03-07T09:40:03.616" v="50" actId="255"/>
          <ac:spMkLst>
            <pc:docMk/>
            <pc:sldMk cId="2229283500" sldId="261"/>
            <ac:spMk id="3" creationId="{A0C00D38-E9F2-71A0-5D69-005CE9D429A7}"/>
          </ac:spMkLst>
        </pc:spChg>
      </pc:sldChg>
      <pc:sldChg chg="modSp new mod">
        <pc:chgData name="Srikar Sharma" userId="63c858940af7e992" providerId="LiveId" clId="{DE52F316-C9B1-4DFB-AEF8-076CF4F09A02}" dt="2025-03-07T09:44:25.853" v="89" actId="115"/>
        <pc:sldMkLst>
          <pc:docMk/>
          <pc:sldMk cId="713335527" sldId="262"/>
        </pc:sldMkLst>
        <pc:spChg chg="mod">
          <ac:chgData name="Srikar Sharma" userId="63c858940af7e992" providerId="LiveId" clId="{DE52F316-C9B1-4DFB-AEF8-076CF4F09A02}" dt="2025-03-07T09:42:18.920" v="53" actId="113"/>
          <ac:spMkLst>
            <pc:docMk/>
            <pc:sldMk cId="713335527" sldId="262"/>
            <ac:spMk id="2" creationId="{A7BFA9FC-CA2A-5617-8108-D89F1DA8EDFF}"/>
          </ac:spMkLst>
        </pc:spChg>
        <pc:spChg chg="mod">
          <ac:chgData name="Srikar Sharma" userId="63c858940af7e992" providerId="LiveId" clId="{DE52F316-C9B1-4DFB-AEF8-076CF4F09A02}" dt="2025-03-07T09:44:25.853" v="89" actId="115"/>
          <ac:spMkLst>
            <pc:docMk/>
            <pc:sldMk cId="713335527" sldId="262"/>
            <ac:spMk id="3" creationId="{BB521AC8-2925-346A-36FC-8E34AFEB1BD1}"/>
          </ac:spMkLst>
        </pc:spChg>
      </pc:sldChg>
      <pc:sldChg chg="delSp modSp new mod">
        <pc:chgData name="Srikar Sharma" userId="63c858940af7e992" providerId="LiveId" clId="{DE52F316-C9B1-4DFB-AEF8-076CF4F09A02}" dt="2025-03-07T09:44:44.005" v="93" actId="115"/>
        <pc:sldMkLst>
          <pc:docMk/>
          <pc:sldMk cId="2063056317" sldId="263"/>
        </pc:sldMkLst>
        <pc:spChg chg="del">
          <ac:chgData name="Srikar Sharma" userId="63c858940af7e992" providerId="LiveId" clId="{DE52F316-C9B1-4DFB-AEF8-076CF4F09A02}" dt="2025-03-07T09:39:42.238" v="48" actId="21"/>
          <ac:spMkLst>
            <pc:docMk/>
            <pc:sldMk cId="2063056317" sldId="263"/>
            <ac:spMk id="2" creationId="{49DDF604-64E5-1595-82A7-C838E3DAF1E2}"/>
          </ac:spMkLst>
        </pc:spChg>
        <pc:spChg chg="mod">
          <ac:chgData name="Srikar Sharma" userId="63c858940af7e992" providerId="LiveId" clId="{DE52F316-C9B1-4DFB-AEF8-076CF4F09A02}" dt="2025-03-07T09:44:44.005" v="93" actId="115"/>
          <ac:spMkLst>
            <pc:docMk/>
            <pc:sldMk cId="2063056317" sldId="263"/>
            <ac:spMk id="3" creationId="{67FCA54F-FB56-B19A-90C7-B067BFDF8B36}"/>
          </ac:spMkLst>
        </pc:spChg>
      </pc:sldChg>
      <pc:sldChg chg="delSp modSp new mod">
        <pc:chgData name="Srikar Sharma" userId="63c858940af7e992" providerId="LiveId" clId="{DE52F316-C9B1-4DFB-AEF8-076CF4F09A02}" dt="2025-03-07T09:46:36.374" v="123" actId="115"/>
        <pc:sldMkLst>
          <pc:docMk/>
          <pc:sldMk cId="1868353810" sldId="264"/>
        </pc:sldMkLst>
        <pc:spChg chg="del">
          <ac:chgData name="Srikar Sharma" userId="63c858940af7e992" providerId="LiveId" clId="{DE52F316-C9B1-4DFB-AEF8-076CF4F09A02}" dt="2025-03-07T09:43:25.886" v="71" actId="21"/>
          <ac:spMkLst>
            <pc:docMk/>
            <pc:sldMk cId="1868353810" sldId="264"/>
            <ac:spMk id="2" creationId="{4BCCE50F-06D7-51FD-AE1A-F4C2A9240FB9}"/>
          </ac:spMkLst>
        </pc:spChg>
        <pc:spChg chg="mod">
          <ac:chgData name="Srikar Sharma" userId="63c858940af7e992" providerId="LiveId" clId="{DE52F316-C9B1-4DFB-AEF8-076CF4F09A02}" dt="2025-03-07T09:46:36.374" v="123" actId="115"/>
          <ac:spMkLst>
            <pc:docMk/>
            <pc:sldMk cId="1868353810" sldId="264"/>
            <ac:spMk id="3" creationId="{832140C0-A412-45E3-C6B8-0DDF3BADF22A}"/>
          </ac:spMkLst>
        </pc:spChg>
      </pc:sldChg>
      <pc:sldChg chg="delSp modSp new mod">
        <pc:chgData name="Srikar Sharma" userId="63c858940af7e992" providerId="LiveId" clId="{DE52F316-C9B1-4DFB-AEF8-076CF4F09A02}" dt="2025-03-07T15:31:03.670" v="157" actId="113"/>
        <pc:sldMkLst>
          <pc:docMk/>
          <pc:sldMk cId="3928458066" sldId="265"/>
        </pc:sldMkLst>
        <pc:spChg chg="del">
          <ac:chgData name="Srikar Sharma" userId="63c858940af7e992" providerId="LiveId" clId="{DE52F316-C9B1-4DFB-AEF8-076CF4F09A02}" dt="2025-03-07T09:46:07.991" v="117" actId="21"/>
          <ac:spMkLst>
            <pc:docMk/>
            <pc:sldMk cId="3928458066" sldId="265"/>
            <ac:spMk id="2" creationId="{3336C0AD-83D3-D74D-802E-455369522988}"/>
          </ac:spMkLst>
        </pc:spChg>
        <pc:spChg chg="mod">
          <ac:chgData name="Srikar Sharma" userId="63c858940af7e992" providerId="LiveId" clId="{DE52F316-C9B1-4DFB-AEF8-076CF4F09A02}" dt="2025-03-07T15:31:03.670" v="157" actId="113"/>
          <ac:spMkLst>
            <pc:docMk/>
            <pc:sldMk cId="3928458066" sldId="265"/>
            <ac:spMk id="3" creationId="{68B1B090-EEF7-89E7-FCE7-4DE06B91F398}"/>
          </ac:spMkLst>
        </pc:spChg>
      </pc:sldChg>
      <pc:sldChg chg="delSp modSp new mod">
        <pc:chgData name="Srikar Sharma" userId="63c858940af7e992" providerId="LiveId" clId="{DE52F316-C9B1-4DFB-AEF8-076CF4F09A02}" dt="2025-03-07T15:32:20.768" v="178" actId="255"/>
        <pc:sldMkLst>
          <pc:docMk/>
          <pc:sldMk cId="285904679" sldId="266"/>
        </pc:sldMkLst>
        <pc:spChg chg="del">
          <ac:chgData name="Srikar Sharma" userId="63c858940af7e992" providerId="LiveId" clId="{DE52F316-C9B1-4DFB-AEF8-076CF4F09A02}" dt="2025-03-07T15:30:45.247" v="154" actId="21"/>
          <ac:spMkLst>
            <pc:docMk/>
            <pc:sldMk cId="285904679" sldId="266"/>
            <ac:spMk id="2" creationId="{FD5C3F58-70E0-222A-C638-542FE85D45B2}"/>
          </ac:spMkLst>
        </pc:spChg>
        <pc:spChg chg="mod">
          <ac:chgData name="Srikar Sharma" userId="63c858940af7e992" providerId="LiveId" clId="{DE52F316-C9B1-4DFB-AEF8-076CF4F09A02}" dt="2025-03-07T15:32:20.768" v="178" actId="255"/>
          <ac:spMkLst>
            <pc:docMk/>
            <pc:sldMk cId="285904679" sldId="266"/>
            <ac:spMk id="3" creationId="{33DFD6C7-5F07-59A8-A60A-AD9AAF9C7667}"/>
          </ac:spMkLst>
        </pc:spChg>
      </pc:sldChg>
      <pc:sldChg chg="delSp modSp new mod">
        <pc:chgData name="Srikar Sharma" userId="63c858940af7e992" providerId="LiveId" clId="{DE52F316-C9B1-4DFB-AEF8-076CF4F09A02}" dt="2025-03-07T15:35:27.075" v="202" actId="20577"/>
        <pc:sldMkLst>
          <pc:docMk/>
          <pc:sldMk cId="3722737170" sldId="267"/>
        </pc:sldMkLst>
        <pc:spChg chg="del">
          <ac:chgData name="Srikar Sharma" userId="63c858940af7e992" providerId="LiveId" clId="{DE52F316-C9B1-4DFB-AEF8-076CF4F09A02}" dt="2025-03-07T15:32:59.045" v="182" actId="21"/>
          <ac:spMkLst>
            <pc:docMk/>
            <pc:sldMk cId="3722737170" sldId="267"/>
            <ac:spMk id="2" creationId="{B1E05D9E-BBDD-D890-089B-2593A65DB2EC}"/>
          </ac:spMkLst>
        </pc:spChg>
        <pc:spChg chg="mod">
          <ac:chgData name="Srikar Sharma" userId="63c858940af7e992" providerId="LiveId" clId="{DE52F316-C9B1-4DFB-AEF8-076CF4F09A02}" dt="2025-03-07T15:35:27.075" v="202" actId="20577"/>
          <ac:spMkLst>
            <pc:docMk/>
            <pc:sldMk cId="3722737170" sldId="267"/>
            <ac:spMk id="3" creationId="{1061C51B-B523-3118-BFB8-A0967DADA125}"/>
          </ac:spMkLst>
        </pc:spChg>
      </pc:sldChg>
      <pc:sldChg chg="delSp modSp new mod">
        <pc:chgData name="Srikar Sharma" userId="63c858940af7e992" providerId="LiveId" clId="{DE52F316-C9B1-4DFB-AEF8-076CF4F09A02}" dt="2025-03-07T15:37:30.670" v="210" actId="5793"/>
        <pc:sldMkLst>
          <pc:docMk/>
          <pc:sldMk cId="3579972402" sldId="268"/>
        </pc:sldMkLst>
        <pc:spChg chg="del">
          <ac:chgData name="Srikar Sharma" userId="63c858940af7e992" providerId="LiveId" clId="{DE52F316-C9B1-4DFB-AEF8-076CF4F09A02}" dt="2025-03-07T15:35:35.158" v="204" actId="21"/>
          <ac:spMkLst>
            <pc:docMk/>
            <pc:sldMk cId="3579972402" sldId="268"/>
            <ac:spMk id="2" creationId="{3E90E277-29EF-33DD-4C96-CCC3FCC27DEF}"/>
          </ac:spMkLst>
        </pc:spChg>
        <pc:spChg chg="mod">
          <ac:chgData name="Srikar Sharma" userId="63c858940af7e992" providerId="LiveId" clId="{DE52F316-C9B1-4DFB-AEF8-076CF4F09A02}" dt="2025-03-07T15:37:30.670" v="210" actId="5793"/>
          <ac:spMkLst>
            <pc:docMk/>
            <pc:sldMk cId="3579972402" sldId="268"/>
            <ac:spMk id="3" creationId="{8A5481E2-65D6-5F7F-CEE4-015266F531E6}"/>
          </ac:spMkLst>
        </pc:spChg>
      </pc:sldChg>
      <pc:sldChg chg="modSp new mod">
        <pc:chgData name="Srikar Sharma" userId="63c858940af7e992" providerId="LiveId" clId="{DE52F316-C9B1-4DFB-AEF8-076CF4F09A02}" dt="2025-03-07T15:49:14.678" v="245" actId="113"/>
        <pc:sldMkLst>
          <pc:docMk/>
          <pc:sldMk cId="2877089989" sldId="269"/>
        </pc:sldMkLst>
        <pc:spChg chg="mod">
          <ac:chgData name="Srikar Sharma" userId="63c858940af7e992" providerId="LiveId" clId="{DE52F316-C9B1-4DFB-AEF8-076CF4F09A02}" dt="2025-03-07T15:45:13.907" v="213" actId="113"/>
          <ac:spMkLst>
            <pc:docMk/>
            <pc:sldMk cId="2877089989" sldId="269"/>
            <ac:spMk id="2" creationId="{4B292B07-5716-E0A7-12ED-889DD0AD892F}"/>
          </ac:spMkLst>
        </pc:spChg>
        <pc:spChg chg="mod">
          <ac:chgData name="Srikar Sharma" userId="63c858940af7e992" providerId="LiveId" clId="{DE52F316-C9B1-4DFB-AEF8-076CF4F09A02}" dt="2025-03-07T15:49:14.678" v="245" actId="113"/>
          <ac:spMkLst>
            <pc:docMk/>
            <pc:sldMk cId="2877089989" sldId="269"/>
            <ac:spMk id="3" creationId="{48B5A9F7-4FAE-FD6E-140E-30D3CC5208F5}"/>
          </ac:spMkLst>
        </pc:spChg>
      </pc:sldChg>
      <pc:sldChg chg="modSp new mod">
        <pc:chgData name="Srikar Sharma" userId="63c858940af7e992" providerId="LiveId" clId="{DE52F316-C9B1-4DFB-AEF8-076CF4F09A02}" dt="2025-03-07T16:02:58.336" v="289" actId="20577"/>
        <pc:sldMkLst>
          <pc:docMk/>
          <pc:sldMk cId="1932328306" sldId="270"/>
        </pc:sldMkLst>
        <pc:spChg chg="mod">
          <ac:chgData name="Srikar Sharma" userId="63c858940af7e992" providerId="LiveId" clId="{DE52F316-C9B1-4DFB-AEF8-076CF4F09A02}" dt="2025-03-07T15:57:25.656" v="249" actId="113"/>
          <ac:spMkLst>
            <pc:docMk/>
            <pc:sldMk cId="1932328306" sldId="270"/>
            <ac:spMk id="2" creationId="{CFF01290-3730-17A2-C893-1DEF7DB73A9C}"/>
          </ac:spMkLst>
        </pc:spChg>
        <pc:spChg chg="mod">
          <ac:chgData name="Srikar Sharma" userId="63c858940af7e992" providerId="LiveId" clId="{DE52F316-C9B1-4DFB-AEF8-076CF4F09A02}" dt="2025-03-07T16:02:58.336" v="289" actId="20577"/>
          <ac:spMkLst>
            <pc:docMk/>
            <pc:sldMk cId="1932328306" sldId="270"/>
            <ac:spMk id="3" creationId="{BD43983D-615A-87EA-F5A1-49E220888F70}"/>
          </ac:spMkLst>
        </pc:spChg>
      </pc:sldChg>
      <pc:sldChg chg="delSp modSp new mod">
        <pc:chgData name="Srikar Sharma" userId="63c858940af7e992" providerId="LiveId" clId="{DE52F316-C9B1-4DFB-AEF8-076CF4F09A02}" dt="2025-03-07T16:03:31.024" v="301" actId="5793"/>
        <pc:sldMkLst>
          <pc:docMk/>
          <pc:sldMk cId="83855769" sldId="271"/>
        </pc:sldMkLst>
        <pc:spChg chg="del">
          <ac:chgData name="Srikar Sharma" userId="63c858940af7e992" providerId="LiveId" clId="{DE52F316-C9B1-4DFB-AEF8-076CF4F09A02}" dt="2025-03-07T16:01:01.572" v="253" actId="21"/>
          <ac:spMkLst>
            <pc:docMk/>
            <pc:sldMk cId="83855769" sldId="271"/>
            <ac:spMk id="2" creationId="{448BAB01-6AAC-C9E0-7413-FC6F6F6B77F0}"/>
          </ac:spMkLst>
        </pc:spChg>
        <pc:spChg chg="mod">
          <ac:chgData name="Srikar Sharma" userId="63c858940af7e992" providerId="LiveId" clId="{DE52F316-C9B1-4DFB-AEF8-076CF4F09A02}" dt="2025-03-07T16:03:31.024" v="301" actId="5793"/>
          <ac:spMkLst>
            <pc:docMk/>
            <pc:sldMk cId="83855769" sldId="271"/>
            <ac:spMk id="3" creationId="{EE4270A6-E354-4F17-62FC-3D6E750E0A69}"/>
          </ac:spMkLst>
        </pc:spChg>
      </pc:sldChg>
      <pc:sldChg chg="modSp new mod">
        <pc:chgData name="Srikar Sharma" userId="63c858940af7e992" providerId="LiveId" clId="{DE52F316-C9B1-4DFB-AEF8-076CF4F09A02}" dt="2025-03-08T07:22:20.729" v="603" actId="20577"/>
        <pc:sldMkLst>
          <pc:docMk/>
          <pc:sldMk cId="3856832664" sldId="272"/>
        </pc:sldMkLst>
        <pc:spChg chg="mod">
          <ac:chgData name="Srikar Sharma" userId="63c858940af7e992" providerId="LiveId" clId="{DE52F316-C9B1-4DFB-AEF8-076CF4F09A02}" dt="2025-03-07T16:04:20.381" v="304" actId="113"/>
          <ac:spMkLst>
            <pc:docMk/>
            <pc:sldMk cId="3856832664" sldId="272"/>
            <ac:spMk id="2" creationId="{B386ACDD-6C4A-4B7D-4815-C7A9956BA8B5}"/>
          </ac:spMkLst>
        </pc:spChg>
        <pc:spChg chg="mod">
          <ac:chgData name="Srikar Sharma" userId="63c858940af7e992" providerId="LiveId" clId="{DE52F316-C9B1-4DFB-AEF8-076CF4F09A02}" dt="2025-03-08T07:22:20.729" v="603" actId="20577"/>
          <ac:spMkLst>
            <pc:docMk/>
            <pc:sldMk cId="3856832664" sldId="272"/>
            <ac:spMk id="3" creationId="{E0C85897-30A8-FB37-ED20-568128AEB4D7}"/>
          </ac:spMkLst>
        </pc:spChg>
      </pc:sldChg>
      <pc:sldChg chg="modSp new mod">
        <pc:chgData name="Srikar Sharma" userId="63c858940af7e992" providerId="LiveId" clId="{DE52F316-C9B1-4DFB-AEF8-076CF4F09A02}" dt="2025-03-08T08:11:58.377" v="622" actId="20577"/>
        <pc:sldMkLst>
          <pc:docMk/>
          <pc:sldMk cId="3651492200" sldId="273"/>
        </pc:sldMkLst>
        <pc:spChg chg="mod">
          <ac:chgData name="Srikar Sharma" userId="63c858940af7e992" providerId="LiveId" clId="{DE52F316-C9B1-4DFB-AEF8-076CF4F09A02}" dt="2025-03-08T08:10:38.897" v="607" actId="113"/>
          <ac:spMkLst>
            <pc:docMk/>
            <pc:sldMk cId="3651492200" sldId="273"/>
            <ac:spMk id="2" creationId="{F5AF075F-6C70-D315-A7BC-82A91CB729AC}"/>
          </ac:spMkLst>
        </pc:spChg>
        <pc:spChg chg="mod">
          <ac:chgData name="Srikar Sharma" userId="63c858940af7e992" providerId="LiveId" clId="{DE52F316-C9B1-4DFB-AEF8-076CF4F09A02}" dt="2025-03-08T08:11:58.377" v="622" actId="20577"/>
          <ac:spMkLst>
            <pc:docMk/>
            <pc:sldMk cId="3651492200" sldId="273"/>
            <ac:spMk id="3" creationId="{CFC52006-2FE9-C75B-98D7-43A7E4D2A2A0}"/>
          </ac:spMkLst>
        </pc:spChg>
      </pc:sldChg>
      <pc:sldChg chg="addSp delSp modSp new mod">
        <pc:chgData name="Srikar Sharma" userId="63c858940af7e992" providerId="LiveId" clId="{DE52F316-C9B1-4DFB-AEF8-076CF4F09A02}" dt="2025-03-08T08:16:22.534" v="697" actId="113"/>
        <pc:sldMkLst>
          <pc:docMk/>
          <pc:sldMk cId="1160335857" sldId="274"/>
        </pc:sldMkLst>
        <pc:spChg chg="mod">
          <ac:chgData name="Srikar Sharma" userId="63c858940af7e992" providerId="LiveId" clId="{DE52F316-C9B1-4DFB-AEF8-076CF4F09A02}" dt="2025-03-08T08:13:37.683" v="634" actId="113"/>
          <ac:spMkLst>
            <pc:docMk/>
            <pc:sldMk cId="1160335857" sldId="274"/>
            <ac:spMk id="2" creationId="{AF73BD3A-4A64-3C47-0B22-CE4441880FF1}"/>
          </ac:spMkLst>
        </pc:spChg>
        <pc:spChg chg="del">
          <ac:chgData name="Srikar Sharma" userId="63c858940af7e992" providerId="LiveId" clId="{DE52F316-C9B1-4DFB-AEF8-076CF4F09A02}" dt="2025-03-08T08:13:44.775" v="635"/>
          <ac:spMkLst>
            <pc:docMk/>
            <pc:sldMk cId="1160335857" sldId="274"/>
            <ac:spMk id="3" creationId="{351C1C2D-7EEE-9205-CEC7-205F85FAE972}"/>
          </ac:spMkLst>
        </pc:spChg>
        <pc:spChg chg="add mod">
          <ac:chgData name="Srikar Sharma" userId="63c858940af7e992" providerId="LiveId" clId="{DE52F316-C9B1-4DFB-AEF8-076CF4F09A02}" dt="2025-03-08T08:16:22.534" v="697" actId="113"/>
          <ac:spMkLst>
            <pc:docMk/>
            <pc:sldMk cId="1160335857" sldId="274"/>
            <ac:spMk id="4" creationId="{830AEAA8-8EF8-54B7-0A55-7170FAA24E7E}"/>
          </ac:spMkLst>
        </pc:spChg>
      </pc:sldChg>
      <pc:sldChg chg="modSp new mod">
        <pc:chgData name="Srikar Sharma" userId="63c858940af7e992" providerId="LiveId" clId="{DE52F316-C9B1-4DFB-AEF8-076CF4F09A02}" dt="2025-03-08T08:17:17.512" v="705" actId="2711"/>
        <pc:sldMkLst>
          <pc:docMk/>
          <pc:sldMk cId="2743517272" sldId="275"/>
        </pc:sldMkLst>
        <pc:spChg chg="mod">
          <ac:chgData name="Srikar Sharma" userId="63c858940af7e992" providerId="LiveId" clId="{DE52F316-C9B1-4DFB-AEF8-076CF4F09A02}" dt="2025-03-08T08:17:17.512" v="705" actId="2711"/>
          <ac:spMkLst>
            <pc:docMk/>
            <pc:sldMk cId="2743517272" sldId="275"/>
            <ac:spMk id="2" creationId="{647DE681-C14A-BF45-E7B8-04F5C0AAF682}"/>
          </ac:spMkLst>
        </pc:spChg>
        <pc:spChg chg="mod">
          <ac:chgData name="Srikar Sharma" userId="63c858940af7e992" providerId="LiveId" clId="{DE52F316-C9B1-4DFB-AEF8-076CF4F09A02}" dt="2025-03-08T08:16:50.954" v="704" actId="20577"/>
          <ac:spMkLst>
            <pc:docMk/>
            <pc:sldMk cId="2743517272" sldId="275"/>
            <ac:spMk id="3" creationId="{4AABBA45-8477-961C-8C86-DB2EC85FFD2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603A1-1A44-1155-42D8-2D4E0D58E7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B25F3C-5768-02F5-8BB7-628460FA51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5E183A-A922-DC2B-9478-1F84A13A7643}"/>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5" name="Footer Placeholder 4">
            <a:extLst>
              <a:ext uri="{FF2B5EF4-FFF2-40B4-BE49-F238E27FC236}">
                <a16:creationId xmlns:a16="http://schemas.microsoft.com/office/drawing/2014/main" id="{3AE21B1D-75D1-9FA3-C25B-8EE6FDE12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2D5FC-5C47-F852-11E0-D1FD6CEBD834}"/>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2741467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C077-3EA8-7D71-20C2-9CF750D2A2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05EF91-DD8E-BD87-91DF-E6F46B7EB0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6A055F-E10E-E7ED-F070-182D2F6211A0}"/>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5" name="Footer Placeholder 4">
            <a:extLst>
              <a:ext uri="{FF2B5EF4-FFF2-40B4-BE49-F238E27FC236}">
                <a16:creationId xmlns:a16="http://schemas.microsoft.com/office/drawing/2014/main" id="{EB7C5ED2-C4A3-6226-D56C-81501E6AF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67450A-AA54-2B71-FCC8-953F98FD3A37}"/>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96708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35D95D-F9AE-98E8-2BDA-7945323033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FE9A56-AC87-4F48-D359-2FA65AD915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BCF325-1DDD-331D-F16B-D6EE854D4839}"/>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5" name="Footer Placeholder 4">
            <a:extLst>
              <a:ext uri="{FF2B5EF4-FFF2-40B4-BE49-F238E27FC236}">
                <a16:creationId xmlns:a16="http://schemas.microsoft.com/office/drawing/2014/main" id="{23CF9FA7-0E12-8876-116C-53B06E39E8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0D2AB-3521-0786-9B18-F9DA17AB6247}"/>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64673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8493B-5DA3-8849-136A-0C818FCADB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F8DC1D-DBE2-1097-2730-4E3F10D81A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967640-78BD-192D-96B2-FF85F503EF25}"/>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5" name="Footer Placeholder 4">
            <a:extLst>
              <a:ext uri="{FF2B5EF4-FFF2-40B4-BE49-F238E27FC236}">
                <a16:creationId xmlns:a16="http://schemas.microsoft.com/office/drawing/2014/main" id="{252BA0A3-71B5-7B0D-4C53-4763EDF9D8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81E34A-76BE-DDBE-AFDA-0C43E6F8C047}"/>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1374935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45A26-1564-0AC0-14F0-D020110D4B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75F10D-2E5E-DD83-2B41-0E28F9FF16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9BB77-130D-3CEB-17E4-F330C8B0E51E}"/>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5" name="Footer Placeholder 4">
            <a:extLst>
              <a:ext uri="{FF2B5EF4-FFF2-40B4-BE49-F238E27FC236}">
                <a16:creationId xmlns:a16="http://schemas.microsoft.com/office/drawing/2014/main" id="{0A09044C-CF8D-A923-30BB-190409D863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BD0980-9383-2E48-4C4B-DA1D66480094}"/>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109290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3D0B7-C44B-07F5-F77F-607B7442B6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9EB7CD-41A3-A460-27E2-34803183BB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C2194B-0512-163A-4607-C69DC54CD7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3C9704-647F-2F41-F1CE-7E009563E4CA}"/>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6" name="Footer Placeholder 5">
            <a:extLst>
              <a:ext uri="{FF2B5EF4-FFF2-40B4-BE49-F238E27FC236}">
                <a16:creationId xmlns:a16="http://schemas.microsoft.com/office/drawing/2014/main" id="{6D7E9206-728A-9AD2-FD28-EFA792638F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B9620C-A87B-7FDE-69C2-98CA36666A4B}"/>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3730200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FA54E-BEA3-BFA5-AF89-C545E2A1CB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823D12-791A-6FD0-372B-875723A083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F3FCA2-FC36-1A39-9D1D-A7C13F36AF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186965-983F-D251-842B-07060D5D91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1BEF2D-C751-7E30-A542-A86452C16A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3A851C-3B42-FB7A-7A22-CD2323B7F82B}"/>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8" name="Footer Placeholder 7">
            <a:extLst>
              <a:ext uri="{FF2B5EF4-FFF2-40B4-BE49-F238E27FC236}">
                <a16:creationId xmlns:a16="http://schemas.microsoft.com/office/drawing/2014/main" id="{6703FC42-EAFB-C196-62F2-6D3073E793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AA6EB9-9F1C-2DAD-68D8-8E7792CF7880}"/>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284029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2C80-C27E-0159-212A-0EA4AA5691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CC918E-88B1-C3E2-9929-94A62CC2FAA2}"/>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4" name="Footer Placeholder 3">
            <a:extLst>
              <a:ext uri="{FF2B5EF4-FFF2-40B4-BE49-F238E27FC236}">
                <a16:creationId xmlns:a16="http://schemas.microsoft.com/office/drawing/2014/main" id="{8660C9B3-66C0-1DAF-CEAE-6E574F0971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302F24-8C45-1CAE-94B0-01928BEF0018}"/>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77333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43B9F-98AC-6583-7662-ED19AC63053E}"/>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3" name="Footer Placeholder 2">
            <a:extLst>
              <a:ext uri="{FF2B5EF4-FFF2-40B4-BE49-F238E27FC236}">
                <a16:creationId xmlns:a16="http://schemas.microsoft.com/office/drawing/2014/main" id="{1CECD583-892E-F3A8-A087-0AC33DA81E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0C3407-4444-1EF9-A55B-EAB0864154AF}"/>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360621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8D2C2-F8FC-EA1A-742C-A3BB6031D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ED6082-5D78-51DE-E7DE-66CD93A72B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E7066-E66C-0DF0-8BFA-3DEB2AE7C5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26004F-B380-FA19-41B4-4782141572D1}"/>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6" name="Footer Placeholder 5">
            <a:extLst>
              <a:ext uri="{FF2B5EF4-FFF2-40B4-BE49-F238E27FC236}">
                <a16:creationId xmlns:a16="http://schemas.microsoft.com/office/drawing/2014/main" id="{464E88F2-2F45-0982-57BD-0F5BC8E43D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78C6BC-9962-2206-2FBA-84EB3A83287B}"/>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236025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062B2-2D85-4939-097A-13FF0E1552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AC592D-FFA4-592C-3A30-19F54F81E0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F57802-C5B4-E594-2DE2-135A845870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8691F8-1BD3-E42A-5F9C-AD4030B3C184}"/>
              </a:ext>
            </a:extLst>
          </p:cNvPr>
          <p:cNvSpPr>
            <a:spLocks noGrp="1"/>
          </p:cNvSpPr>
          <p:nvPr>
            <p:ph type="dt" sz="half" idx="10"/>
          </p:nvPr>
        </p:nvSpPr>
        <p:spPr/>
        <p:txBody>
          <a:bodyPr/>
          <a:lstStyle/>
          <a:p>
            <a:fld id="{7B694517-6A0E-46FC-9FF9-4CBF34AB1C7C}" type="datetimeFigureOut">
              <a:rPr lang="en-US" smtClean="0"/>
              <a:t>3/6/2025</a:t>
            </a:fld>
            <a:endParaRPr lang="en-US"/>
          </a:p>
        </p:txBody>
      </p:sp>
      <p:sp>
        <p:nvSpPr>
          <p:cNvPr id="6" name="Footer Placeholder 5">
            <a:extLst>
              <a:ext uri="{FF2B5EF4-FFF2-40B4-BE49-F238E27FC236}">
                <a16:creationId xmlns:a16="http://schemas.microsoft.com/office/drawing/2014/main" id="{3086A120-4E2F-E551-E3DD-057FE06221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B8B381-35D3-8A7F-0102-9BB1C85C9A8F}"/>
              </a:ext>
            </a:extLst>
          </p:cNvPr>
          <p:cNvSpPr>
            <a:spLocks noGrp="1"/>
          </p:cNvSpPr>
          <p:nvPr>
            <p:ph type="sldNum" sz="quarter" idx="12"/>
          </p:nvPr>
        </p:nvSpPr>
        <p:spPr/>
        <p:txBody>
          <a:bodyPr/>
          <a:lstStyle/>
          <a:p>
            <a:fld id="{4FEBDF0C-6618-4585-B29F-1B71B247AE48}" type="slidenum">
              <a:rPr lang="en-US" smtClean="0"/>
              <a:t>‹#›</a:t>
            </a:fld>
            <a:endParaRPr lang="en-US"/>
          </a:p>
        </p:txBody>
      </p:sp>
    </p:spTree>
    <p:extLst>
      <p:ext uri="{BB962C8B-B14F-4D97-AF65-F5344CB8AC3E}">
        <p14:creationId xmlns:p14="http://schemas.microsoft.com/office/powerpoint/2010/main" val="406622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65F23F-4821-B39A-DA9F-6C9AAC50B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F960DA-AE3D-E5FD-A2F1-F4AFA42DE4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F70F46-91AB-FB8B-3544-FE6F9122E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94517-6A0E-46FC-9FF9-4CBF34AB1C7C}" type="datetimeFigureOut">
              <a:rPr lang="en-US" smtClean="0"/>
              <a:t>3/6/2025</a:t>
            </a:fld>
            <a:endParaRPr lang="en-US"/>
          </a:p>
        </p:txBody>
      </p:sp>
      <p:sp>
        <p:nvSpPr>
          <p:cNvPr id="5" name="Footer Placeholder 4">
            <a:extLst>
              <a:ext uri="{FF2B5EF4-FFF2-40B4-BE49-F238E27FC236}">
                <a16:creationId xmlns:a16="http://schemas.microsoft.com/office/drawing/2014/main" id="{0CD177AB-3590-5034-AA7B-978D1320EE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5843CA-BB75-96A7-2BB4-75A797D17D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BDF0C-6618-4585-B29F-1B71B247AE48}" type="slidenum">
              <a:rPr lang="en-US" smtClean="0"/>
              <a:t>‹#›</a:t>
            </a:fld>
            <a:endParaRPr lang="en-US"/>
          </a:p>
        </p:txBody>
      </p:sp>
    </p:spTree>
    <p:extLst>
      <p:ext uri="{BB962C8B-B14F-4D97-AF65-F5344CB8AC3E}">
        <p14:creationId xmlns:p14="http://schemas.microsoft.com/office/powerpoint/2010/main" val="589683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59129-AABC-2839-F19B-E16EA760368F}"/>
              </a:ext>
            </a:extLst>
          </p:cNvPr>
          <p:cNvSpPr>
            <a:spLocks noGrp="1"/>
          </p:cNvSpPr>
          <p:nvPr>
            <p:ph type="ctrTitle"/>
          </p:nvPr>
        </p:nvSpPr>
        <p:spPr/>
        <p:txBody>
          <a:bodyPr/>
          <a:lstStyle/>
          <a:p>
            <a:r>
              <a:rPr lang="en-US" b="0" i="0" dirty="0" err="1">
                <a:solidFill>
                  <a:srgbClr val="333333"/>
                </a:solidFill>
                <a:effectLst/>
                <a:latin typeface="Helvetica Neue"/>
              </a:rPr>
              <a:t>VeroTrack</a:t>
            </a:r>
            <a:r>
              <a:rPr lang="en-US" b="0" i="0" dirty="0">
                <a:solidFill>
                  <a:srgbClr val="333333"/>
                </a:solidFill>
                <a:effectLst/>
                <a:latin typeface="Helvetica Neue"/>
              </a:rPr>
              <a:t> </a:t>
            </a:r>
            <a:endParaRPr lang="en-US" dirty="0"/>
          </a:p>
        </p:txBody>
      </p:sp>
      <p:sp>
        <p:nvSpPr>
          <p:cNvPr id="3" name="Subtitle 2">
            <a:extLst>
              <a:ext uri="{FF2B5EF4-FFF2-40B4-BE49-F238E27FC236}">
                <a16:creationId xmlns:a16="http://schemas.microsoft.com/office/drawing/2014/main" id="{EF8BBDB7-D86F-629D-380D-60D5C5B1EC94}"/>
              </a:ext>
            </a:extLst>
          </p:cNvPr>
          <p:cNvSpPr>
            <a:spLocks noGrp="1"/>
          </p:cNvSpPr>
          <p:nvPr>
            <p:ph type="subTitle" idx="1"/>
          </p:nvPr>
        </p:nvSpPr>
        <p:spPr>
          <a:xfrm>
            <a:off x="3048000" y="4269858"/>
            <a:ext cx="9144000" cy="1655762"/>
          </a:xfrm>
        </p:spPr>
        <p:txBody>
          <a:bodyPr/>
          <a:lstStyle/>
          <a:p>
            <a:r>
              <a:rPr lang="en-US" dirty="0"/>
              <a:t>			Prepared By: Srikar</a:t>
            </a:r>
          </a:p>
          <a:p>
            <a:r>
              <a:rPr lang="en-US" dirty="0"/>
              <a:t>		           Date: 06/03/2025</a:t>
            </a:r>
          </a:p>
        </p:txBody>
      </p:sp>
    </p:spTree>
    <p:extLst>
      <p:ext uri="{BB962C8B-B14F-4D97-AF65-F5344CB8AC3E}">
        <p14:creationId xmlns:p14="http://schemas.microsoft.com/office/powerpoint/2010/main" val="1487043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1B090-EEF7-89E7-FCE7-4DE06B91F398}"/>
              </a:ext>
            </a:extLst>
          </p:cNvPr>
          <p:cNvSpPr>
            <a:spLocks noGrp="1"/>
          </p:cNvSpPr>
          <p:nvPr>
            <p:ph idx="1"/>
          </p:nvPr>
        </p:nvSpPr>
        <p:spPr>
          <a:xfrm>
            <a:off x="756007" y="469436"/>
            <a:ext cx="10515600" cy="6034106"/>
          </a:xfrm>
        </p:spPr>
        <p:txBody>
          <a:bodyPr>
            <a:noAutofit/>
          </a:bodyPr>
          <a:lstStyle/>
          <a:p>
            <a:pPr marL="0" indent="0">
              <a:buNone/>
            </a:pPr>
            <a:r>
              <a:rPr lang="en-US" sz="2000" b="1" dirty="0"/>
              <a:t>Specifications &amp; Requirements:</a:t>
            </a:r>
            <a:endParaRPr lang="en-US" sz="2000" dirty="0"/>
          </a:p>
          <a:p>
            <a:pPr>
              <a:buFont typeface="Arial" panose="020B0604020202020204" pitchFamily="34" charset="0"/>
              <a:buChar char="•"/>
            </a:pPr>
            <a:r>
              <a:rPr lang="en-US" sz="2000" dirty="0"/>
              <a:t>Programming languages: [e.g., Python, Java, PHP].</a:t>
            </a:r>
          </a:p>
          <a:p>
            <a:pPr>
              <a:buFont typeface="Arial" panose="020B0604020202020204" pitchFamily="34" charset="0"/>
              <a:buChar char="•"/>
            </a:pPr>
            <a:r>
              <a:rPr lang="en-US" sz="2000" dirty="0"/>
              <a:t>Database: [e.g., MySQL, PostgreSQL].</a:t>
            </a:r>
          </a:p>
          <a:p>
            <a:pPr>
              <a:buFont typeface="Arial" panose="020B0604020202020204" pitchFamily="34" charset="0"/>
              <a:buChar char="•"/>
            </a:pPr>
            <a:r>
              <a:rPr lang="en-US" sz="2000" dirty="0"/>
              <a:t>API integration for real-time stock updates.</a:t>
            </a:r>
          </a:p>
          <a:p>
            <a:pPr>
              <a:buFont typeface="Arial" panose="020B0604020202020204" pitchFamily="34" charset="0"/>
              <a:buChar char="•"/>
            </a:pPr>
            <a:r>
              <a:rPr lang="en-US" sz="2000" dirty="0"/>
              <a:t>UI for suppliers to submit products and view approval status.</a:t>
            </a:r>
          </a:p>
          <a:p>
            <a:pPr marL="0" indent="0">
              <a:buNone/>
            </a:pPr>
            <a:endParaRPr lang="en-US" sz="2000" dirty="0"/>
          </a:p>
          <a:p>
            <a:pPr marL="0" indent="0">
              <a:buNone/>
            </a:pPr>
            <a:r>
              <a:rPr lang="en-US" sz="2000" b="1" u="sng" dirty="0"/>
              <a:t>Testing</a:t>
            </a:r>
            <a:r>
              <a:rPr lang="en-US" sz="2000" b="1" dirty="0"/>
              <a:t> :</a:t>
            </a:r>
          </a:p>
          <a:p>
            <a:pPr marL="0" indent="0">
              <a:buNone/>
            </a:pPr>
            <a:endParaRPr lang="en-US" sz="2000" b="1" dirty="0"/>
          </a:p>
          <a:p>
            <a:pPr marL="0" indent="0">
              <a:buNone/>
            </a:pPr>
            <a:r>
              <a:rPr lang="en-US" sz="2000" b="1" dirty="0"/>
              <a:t>Objective:</a:t>
            </a:r>
            <a:r>
              <a:rPr lang="en-US" sz="2000" dirty="0"/>
              <a:t> Ensure the system functions correctly, meets business requirements, and eliminates manual inefficiencies.</a:t>
            </a:r>
          </a:p>
          <a:p>
            <a:pPr marL="0" indent="0">
              <a:buNone/>
            </a:pPr>
            <a:r>
              <a:rPr lang="en-US" sz="2000" b="1" dirty="0"/>
              <a:t>Criteria:</a:t>
            </a:r>
            <a:endParaRPr lang="en-US" sz="2000" dirty="0"/>
          </a:p>
          <a:p>
            <a:pPr>
              <a:buFont typeface="Arial" panose="020B0604020202020204" pitchFamily="34" charset="0"/>
              <a:buChar char="•"/>
            </a:pPr>
            <a:r>
              <a:rPr lang="en-US" sz="2000" dirty="0"/>
              <a:t>Perform unit testing for validation rules (pricing, compliance, stock).</a:t>
            </a:r>
          </a:p>
          <a:p>
            <a:pPr>
              <a:buFont typeface="Arial" panose="020B0604020202020204" pitchFamily="34" charset="0"/>
              <a:buChar char="•"/>
            </a:pPr>
            <a:r>
              <a:rPr lang="en-US" sz="2000" dirty="0"/>
              <a:t>Conduct integration testing with the e-commerce platform.</a:t>
            </a:r>
          </a:p>
          <a:p>
            <a:pPr>
              <a:buFont typeface="Arial" panose="020B0604020202020204" pitchFamily="34" charset="0"/>
              <a:buChar char="•"/>
            </a:pPr>
            <a:r>
              <a:rPr lang="en-US" sz="2000" dirty="0"/>
              <a:t>Run user acceptance testing (UAT) with a sample group of suppliers and the authentication team.</a:t>
            </a:r>
          </a:p>
          <a:p>
            <a:pPr marL="0" indent="0">
              <a:buNone/>
            </a:pPr>
            <a:endParaRPr lang="en-US" sz="2000" dirty="0"/>
          </a:p>
        </p:txBody>
      </p:sp>
    </p:spTree>
    <p:extLst>
      <p:ext uri="{BB962C8B-B14F-4D97-AF65-F5344CB8AC3E}">
        <p14:creationId xmlns:p14="http://schemas.microsoft.com/office/powerpoint/2010/main" val="3928458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DFD6C7-5F07-59A8-A60A-AD9AAF9C7667}"/>
              </a:ext>
            </a:extLst>
          </p:cNvPr>
          <p:cNvSpPr>
            <a:spLocks noGrp="1"/>
          </p:cNvSpPr>
          <p:nvPr>
            <p:ph idx="1"/>
          </p:nvPr>
        </p:nvSpPr>
        <p:spPr>
          <a:xfrm>
            <a:off x="612169" y="397516"/>
            <a:ext cx="10515600" cy="5890267"/>
          </a:xfrm>
        </p:spPr>
        <p:txBody>
          <a:bodyPr>
            <a:normAutofit/>
          </a:bodyPr>
          <a:lstStyle/>
          <a:p>
            <a:pPr marL="0" indent="0">
              <a:buNone/>
            </a:pPr>
            <a:r>
              <a:rPr lang="en-US" sz="2000" b="1" dirty="0"/>
              <a:t>Specifications &amp; Requirements:</a:t>
            </a:r>
            <a:endParaRPr lang="en-US" sz="2000" dirty="0"/>
          </a:p>
          <a:p>
            <a:pPr>
              <a:buFont typeface="Arial" panose="020B0604020202020204" pitchFamily="34" charset="0"/>
              <a:buChar char="•"/>
            </a:pPr>
            <a:r>
              <a:rPr lang="en-US" sz="2000" dirty="0"/>
              <a:t>Error handling for incorrect product details.</a:t>
            </a:r>
          </a:p>
          <a:p>
            <a:pPr>
              <a:buFont typeface="Arial" panose="020B0604020202020204" pitchFamily="34" charset="0"/>
              <a:buChar char="•"/>
            </a:pPr>
            <a:r>
              <a:rPr lang="en-US" sz="2000" dirty="0"/>
              <a:t>Performance testing for system speed and scalability.</a:t>
            </a:r>
          </a:p>
          <a:p>
            <a:pPr>
              <a:buFont typeface="Arial" panose="020B0604020202020204" pitchFamily="34" charset="0"/>
              <a:buChar char="•"/>
            </a:pPr>
            <a:r>
              <a:rPr lang="en-US" sz="2000" dirty="0"/>
              <a:t>Logging and reporting mechanisms for rejected listings.</a:t>
            </a:r>
          </a:p>
          <a:p>
            <a:pPr marL="0" indent="0">
              <a:buNone/>
            </a:pPr>
            <a:endParaRPr lang="en-US" sz="2000" dirty="0"/>
          </a:p>
          <a:p>
            <a:pPr marL="0" indent="0">
              <a:buNone/>
            </a:pPr>
            <a:r>
              <a:rPr lang="en-US" sz="2000" b="1" u="sng" dirty="0"/>
              <a:t>Deployment</a:t>
            </a:r>
            <a:r>
              <a:rPr lang="en-US" sz="2000" b="1" dirty="0"/>
              <a:t> :</a:t>
            </a:r>
          </a:p>
          <a:p>
            <a:pPr marL="0" indent="0">
              <a:buNone/>
            </a:pPr>
            <a:endParaRPr lang="en-US" sz="2000" b="1" dirty="0"/>
          </a:p>
          <a:p>
            <a:pPr marL="0" indent="0">
              <a:buNone/>
            </a:pPr>
            <a:r>
              <a:rPr lang="en-US" sz="2000" b="1" dirty="0"/>
              <a:t>Objective:</a:t>
            </a:r>
            <a:r>
              <a:rPr lang="en-US" sz="2000" dirty="0"/>
              <a:t> Launch the system in a production environment for suppliers and the authentication team.</a:t>
            </a:r>
          </a:p>
          <a:p>
            <a:pPr marL="0" indent="0">
              <a:buNone/>
            </a:pPr>
            <a:endParaRPr lang="en-US" sz="2000" b="1" dirty="0"/>
          </a:p>
          <a:p>
            <a:pPr marL="0" indent="0">
              <a:buNone/>
            </a:pPr>
            <a:r>
              <a:rPr lang="en-US" sz="2000" b="1" dirty="0"/>
              <a:t>Criteria:</a:t>
            </a:r>
            <a:endParaRPr lang="en-US" sz="2000" dirty="0"/>
          </a:p>
          <a:p>
            <a:pPr>
              <a:buFont typeface="Arial" panose="020B0604020202020204" pitchFamily="34" charset="0"/>
              <a:buChar char="•"/>
            </a:pPr>
            <a:r>
              <a:rPr lang="en-US" sz="2000" dirty="0"/>
              <a:t>Ensure </a:t>
            </a:r>
            <a:r>
              <a:rPr lang="en-US" sz="2000" b="1" dirty="0"/>
              <a:t>seamless deployment</a:t>
            </a:r>
            <a:r>
              <a:rPr lang="en-US" sz="2000" dirty="0"/>
              <a:t> with minimal downtime.</a:t>
            </a:r>
          </a:p>
          <a:p>
            <a:pPr>
              <a:buFont typeface="Arial" panose="020B0604020202020204" pitchFamily="34" charset="0"/>
              <a:buChar char="•"/>
            </a:pPr>
            <a:r>
              <a:rPr lang="en-US" sz="2000" dirty="0"/>
              <a:t>Provide </a:t>
            </a:r>
            <a:r>
              <a:rPr lang="en-US" sz="2000" b="1" dirty="0"/>
              <a:t>training</a:t>
            </a:r>
            <a:r>
              <a:rPr lang="en-US" sz="2000" dirty="0"/>
              <a:t> for the authentication team and suppliers.</a:t>
            </a:r>
          </a:p>
          <a:p>
            <a:pPr>
              <a:buFont typeface="Arial" panose="020B0604020202020204" pitchFamily="34" charset="0"/>
              <a:buChar char="•"/>
            </a:pPr>
            <a:r>
              <a:rPr lang="en-US" sz="2000" dirty="0"/>
              <a:t>Monitor system performance and gather feedback.</a:t>
            </a:r>
          </a:p>
          <a:p>
            <a:pPr marL="0" indent="0">
              <a:buNone/>
            </a:pPr>
            <a:endParaRPr lang="en-US" sz="2000" dirty="0"/>
          </a:p>
          <a:p>
            <a:endParaRPr lang="en-US" sz="2000" dirty="0"/>
          </a:p>
        </p:txBody>
      </p:sp>
    </p:spTree>
    <p:extLst>
      <p:ext uri="{BB962C8B-B14F-4D97-AF65-F5344CB8AC3E}">
        <p14:creationId xmlns:p14="http://schemas.microsoft.com/office/powerpoint/2010/main" val="285904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1C51B-B523-3118-BFB8-A0967DADA125}"/>
              </a:ext>
            </a:extLst>
          </p:cNvPr>
          <p:cNvSpPr>
            <a:spLocks noGrp="1"/>
          </p:cNvSpPr>
          <p:nvPr>
            <p:ph idx="1"/>
          </p:nvPr>
        </p:nvSpPr>
        <p:spPr>
          <a:xfrm>
            <a:off x="735458" y="448888"/>
            <a:ext cx="10515600" cy="5797800"/>
          </a:xfrm>
        </p:spPr>
        <p:txBody>
          <a:bodyPr>
            <a:normAutofit/>
          </a:bodyPr>
          <a:lstStyle/>
          <a:p>
            <a:pPr marL="0" indent="0">
              <a:buNone/>
            </a:pPr>
            <a:r>
              <a:rPr lang="en-US" sz="2000" b="1" dirty="0"/>
              <a:t>Specifications &amp; Requirements:</a:t>
            </a:r>
            <a:endParaRPr lang="en-US" sz="2000" dirty="0"/>
          </a:p>
          <a:p>
            <a:pPr>
              <a:buFont typeface="Arial" panose="020B0604020202020204" pitchFamily="34" charset="0"/>
              <a:buChar char="•"/>
            </a:pPr>
            <a:r>
              <a:rPr lang="en-US" sz="2000" dirty="0"/>
              <a:t>Deploy in a staging environment before full rollout.</a:t>
            </a:r>
          </a:p>
          <a:p>
            <a:pPr>
              <a:buFont typeface="Arial" panose="020B0604020202020204" pitchFamily="34" charset="0"/>
              <a:buChar char="•"/>
            </a:pPr>
            <a:r>
              <a:rPr lang="en-US" sz="2000" dirty="0"/>
              <a:t>Create a knowledge base &amp; user manual for suppliers and admins.</a:t>
            </a:r>
          </a:p>
          <a:p>
            <a:pPr>
              <a:buFont typeface="Arial" panose="020B0604020202020204" pitchFamily="34" charset="0"/>
              <a:buChar char="•"/>
            </a:pPr>
            <a:r>
              <a:rPr lang="en-US" sz="2000" dirty="0"/>
              <a:t>Implement a feedback mechanism for continuous improvement.</a:t>
            </a:r>
          </a:p>
          <a:p>
            <a:pPr marL="0" indent="0">
              <a:buNone/>
            </a:pPr>
            <a:endParaRPr lang="en-US" sz="2000" dirty="0"/>
          </a:p>
          <a:p>
            <a:pPr marL="0" indent="0">
              <a:buNone/>
            </a:pPr>
            <a:r>
              <a:rPr lang="en-US" sz="2000" b="1" u="sng" dirty="0"/>
              <a:t>Maintenance &amp; Support</a:t>
            </a:r>
            <a:r>
              <a:rPr lang="en-US" sz="2000" b="1" dirty="0"/>
              <a:t> :</a:t>
            </a:r>
          </a:p>
          <a:p>
            <a:pPr marL="0" indent="0">
              <a:buNone/>
            </a:pPr>
            <a:endParaRPr lang="en-US" sz="2000" b="1" dirty="0"/>
          </a:p>
          <a:p>
            <a:pPr marL="0" indent="0">
              <a:buNone/>
            </a:pPr>
            <a:r>
              <a:rPr lang="en-US" sz="2000" b="1" dirty="0"/>
              <a:t>Objective:</a:t>
            </a:r>
            <a:r>
              <a:rPr lang="en-US" sz="2000" dirty="0"/>
              <a:t> Continuously monitor and improve the system based on user feedback and evolving compliance requirements.</a:t>
            </a:r>
          </a:p>
          <a:p>
            <a:pPr marL="0" indent="0">
              <a:buNone/>
            </a:pPr>
            <a:endParaRPr lang="en-US" sz="2000" dirty="0"/>
          </a:p>
          <a:p>
            <a:pPr marL="0" indent="0">
              <a:buNone/>
            </a:pPr>
            <a:r>
              <a:rPr lang="en-US" sz="2000" b="1" dirty="0"/>
              <a:t>Criteria:</a:t>
            </a:r>
            <a:endParaRPr lang="en-US" sz="2000" dirty="0"/>
          </a:p>
          <a:p>
            <a:pPr>
              <a:buFont typeface="Arial" panose="020B0604020202020204" pitchFamily="34" charset="0"/>
              <a:buChar char="•"/>
            </a:pPr>
            <a:r>
              <a:rPr lang="en-US" sz="2000" dirty="0"/>
              <a:t>Address </a:t>
            </a:r>
            <a:r>
              <a:rPr lang="en-US" sz="2000" b="1" dirty="0"/>
              <a:t>bugs and performance issues</a:t>
            </a:r>
            <a:r>
              <a:rPr lang="en-US" sz="2000" dirty="0"/>
              <a:t> post-deployment.</a:t>
            </a:r>
          </a:p>
          <a:p>
            <a:pPr>
              <a:buFont typeface="Arial" panose="020B0604020202020204" pitchFamily="34" charset="0"/>
              <a:buChar char="•"/>
            </a:pPr>
            <a:r>
              <a:rPr lang="en-US" sz="2000" dirty="0"/>
              <a:t>Update compliance rules as per government regulations.</a:t>
            </a:r>
          </a:p>
          <a:p>
            <a:pPr>
              <a:buFont typeface="Arial" panose="020B0604020202020204" pitchFamily="34" charset="0"/>
              <a:buChar char="•"/>
            </a:pPr>
            <a:r>
              <a:rPr lang="en-US" sz="2000" dirty="0"/>
              <a:t>Provide </a:t>
            </a:r>
            <a:r>
              <a:rPr lang="en-US" sz="2000" b="1" dirty="0"/>
              <a:t>ongoing support</a:t>
            </a:r>
            <a:r>
              <a:rPr lang="en-US" sz="2000" dirty="0"/>
              <a:t> for suppliers and marketplace administrators.</a:t>
            </a:r>
          </a:p>
          <a:p>
            <a:pPr marL="0" indent="0">
              <a:buNone/>
            </a:pPr>
            <a:endParaRPr lang="en-US" sz="2000" dirty="0"/>
          </a:p>
        </p:txBody>
      </p:sp>
    </p:spTree>
    <p:extLst>
      <p:ext uri="{BB962C8B-B14F-4D97-AF65-F5344CB8AC3E}">
        <p14:creationId xmlns:p14="http://schemas.microsoft.com/office/powerpoint/2010/main" val="372273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5481E2-65D6-5F7F-CEE4-015266F531E6}"/>
              </a:ext>
            </a:extLst>
          </p:cNvPr>
          <p:cNvSpPr>
            <a:spLocks noGrp="1"/>
          </p:cNvSpPr>
          <p:nvPr>
            <p:ph idx="1"/>
          </p:nvPr>
        </p:nvSpPr>
        <p:spPr>
          <a:xfrm>
            <a:off x="735459" y="644097"/>
            <a:ext cx="10515600" cy="4351338"/>
          </a:xfrm>
        </p:spPr>
        <p:txBody>
          <a:bodyPr>
            <a:normAutofit/>
          </a:bodyPr>
          <a:lstStyle/>
          <a:p>
            <a:pPr marL="0" indent="0">
              <a:buNone/>
            </a:pPr>
            <a:r>
              <a:rPr lang="en-US" sz="2000" b="1" dirty="0"/>
              <a:t>Specifications &amp; Requirements:</a:t>
            </a:r>
            <a:endParaRPr lang="en-US" sz="2000" dirty="0"/>
          </a:p>
          <a:p>
            <a:pPr>
              <a:buFont typeface="Arial" panose="020B0604020202020204" pitchFamily="34" charset="0"/>
              <a:buChar char="•"/>
            </a:pPr>
            <a:r>
              <a:rPr lang="en-US" sz="2000" dirty="0"/>
              <a:t>Regular software updates for rule modifications.</a:t>
            </a:r>
          </a:p>
          <a:p>
            <a:pPr>
              <a:buFont typeface="Arial" panose="020B0604020202020204" pitchFamily="34" charset="0"/>
              <a:buChar char="•"/>
            </a:pPr>
            <a:r>
              <a:rPr lang="en-US" sz="2000" dirty="0"/>
              <a:t>Helpdesk support for suppliers facing issues.</a:t>
            </a:r>
          </a:p>
          <a:p>
            <a:pPr>
              <a:buFont typeface="Arial" panose="020B0604020202020204" pitchFamily="34" charset="0"/>
              <a:buChar char="•"/>
            </a:pPr>
            <a:r>
              <a:rPr lang="en-US" sz="2000" dirty="0"/>
              <a:t>System logs and analytics to track performance and errors.</a:t>
            </a:r>
          </a:p>
          <a:p>
            <a:pPr marL="0" indent="0">
              <a:buNone/>
            </a:pPr>
            <a:endParaRPr lang="en-US" sz="2000" dirty="0"/>
          </a:p>
        </p:txBody>
      </p:sp>
    </p:spTree>
    <p:extLst>
      <p:ext uri="{BB962C8B-B14F-4D97-AF65-F5344CB8AC3E}">
        <p14:creationId xmlns:p14="http://schemas.microsoft.com/office/powerpoint/2010/main" val="3579972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92B07-5716-E0A7-12ED-889DD0AD892F}"/>
              </a:ext>
            </a:extLst>
          </p:cNvPr>
          <p:cNvSpPr>
            <a:spLocks noGrp="1"/>
          </p:cNvSpPr>
          <p:nvPr>
            <p:ph type="title"/>
          </p:nvPr>
        </p:nvSpPr>
        <p:spPr/>
        <p:txBody>
          <a:bodyPr/>
          <a:lstStyle/>
          <a:p>
            <a:r>
              <a:rPr lang="en-US" b="1" dirty="0"/>
              <a:t>Success Criteria</a:t>
            </a:r>
          </a:p>
        </p:txBody>
      </p:sp>
      <p:sp>
        <p:nvSpPr>
          <p:cNvPr id="3" name="Content Placeholder 2">
            <a:extLst>
              <a:ext uri="{FF2B5EF4-FFF2-40B4-BE49-F238E27FC236}">
                <a16:creationId xmlns:a16="http://schemas.microsoft.com/office/drawing/2014/main" id="{48B5A9F7-4FAE-FD6E-140E-30D3CC5208F5}"/>
              </a:ext>
            </a:extLst>
          </p:cNvPr>
          <p:cNvSpPr>
            <a:spLocks noGrp="1"/>
          </p:cNvSpPr>
          <p:nvPr>
            <p:ph idx="1"/>
          </p:nvPr>
        </p:nvSpPr>
        <p:spPr/>
        <p:txBody>
          <a:bodyPr>
            <a:normAutofit/>
          </a:bodyPr>
          <a:lstStyle/>
          <a:p>
            <a:r>
              <a:rPr lang="en-US" sz="2000" b="1" dirty="0"/>
              <a:t>Automation of Product Authentication :</a:t>
            </a:r>
            <a:r>
              <a:rPr lang="en-US" sz="2000" dirty="0"/>
              <a:t> The system successfully validates product compliance, pricing, and stock availability before listing.</a:t>
            </a:r>
          </a:p>
          <a:p>
            <a:r>
              <a:rPr lang="en-US" sz="2000" b="1" dirty="0"/>
              <a:t>Reduction in Manual Effort</a:t>
            </a:r>
            <a:r>
              <a:rPr lang="en-US" sz="2000" dirty="0"/>
              <a:t> : At least 80% of product approvals are processed through automated validation, minimizing human intervention.</a:t>
            </a:r>
          </a:p>
          <a:p>
            <a:r>
              <a:rPr lang="en-US" sz="2000" b="1" dirty="0"/>
              <a:t>Faster Product Listing Approval</a:t>
            </a:r>
            <a:r>
              <a:rPr lang="en-US" sz="2000" dirty="0"/>
              <a:t> : Product authentication time is reduced by 50% or more, leading to quicker supplier onboarding.</a:t>
            </a:r>
          </a:p>
          <a:p>
            <a:r>
              <a:rPr lang="en-US" sz="2000" b="1" dirty="0"/>
              <a:t>Compliance Adherence</a:t>
            </a:r>
            <a:r>
              <a:rPr lang="en-US" sz="2000" dirty="0"/>
              <a:t> : The system ensures 100% compliance with government regulations and platform policies before products go live.</a:t>
            </a:r>
          </a:p>
          <a:p>
            <a:r>
              <a:rPr lang="en-US" sz="2000" b="1" dirty="0"/>
              <a:t>Improved Data Accuracy</a:t>
            </a:r>
            <a:r>
              <a:rPr lang="en-US" sz="2000" dirty="0"/>
              <a:t> : Errors in pricing and stock information are reduced by at least 90%, improving customer experience.</a:t>
            </a:r>
          </a:p>
          <a:p>
            <a:r>
              <a:rPr lang="en-US" sz="2000" b="1" dirty="0"/>
              <a:t>Supplier &amp; Admin Satisfaction</a:t>
            </a:r>
            <a:r>
              <a:rPr lang="en-US" sz="2000" dirty="0"/>
              <a:t> : Positive feedback from suppliers and admin teams on usability, efficiency, and effectiveness of the new system.</a:t>
            </a:r>
          </a:p>
          <a:p>
            <a:endParaRPr lang="en-US" sz="2000" dirty="0"/>
          </a:p>
        </p:txBody>
      </p:sp>
    </p:spTree>
    <p:extLst>
      <p:ext uri="{BB962C8B-B14F-4D97-AF65-F5344CB8AC3E}">
        <p14:creationId xmlns:p14="http://schemas.microsoft.com/office/powerpoint/2010/main" val="287708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01290-3730-17A2-C893-1DEF7DB73A9C}"/>
              </a:ext>
            </a:extLst>
          </p:cNvPr>
          <p:cNvSpPr>
            <a:spLocks noGrp="1"/>
          </p:cNvSpPr>
          <p:nvPr>
            <p:ph type="title"/>
          </p:nvPr>
        </p:nvSpPr>
        <p:spPr/>
        <p:txBody>
          <a:bodyPr/>
          <a:lstStyle/>
          <a:p>
            <a:r>
              <a:rPr lang="en-US" b="1" dirty="0"/>
              <a:t>Methods/Approach</a:t>
            </a:r>
          </a:p>
        </p:txBody>
      </p:sp>
      <p:sp>
        <p:nvSpPr>
          <p:cNvPr id="3" name="Content Placeholder 2">
            <a:extLst>
              <a:ext uri="{FF2B5EF4-FFF2-40B4-BE49-F238E27FC236}">
                <a16:creationId xmlns:a16="http://schemas.microsoft.com/office/drawing/2014/main" id="{BD43983D-615A-87EA-F5A1-49E220888F70}"/>
              </a:ext>
            </a:extLst>
          </p:cNvPr>
          <p:cNvSpPr>
            <a:spLocks noGrp="1"/>
          </p:cNvSpPr>
          <p:nvPr>
            <p:ph idx="1"/>
          </p:nvPr>
        </p:nvSpPr>
        <p:spPr>
          <a:xfrm>
            <a:off x="838200" y="1690687"/>
            <a:ext cx="10515600" cy="4802187"/>
          </a:xfrm>
        </p:spPr>
        <p:txBody>
          <a:bodyPr>
            <a:noAutofit/>
          </a:bodyPr>
          <a:lstStyle/>
          <a:p>
            <a:pPr marL="0" indent="0">
              <a:buNone/>
            </a:pPr>
            <a:r>
              <a:rPr lang="en-US" sz="2000" b="1" dirty="0"/>
              <a:t>1. Establish Selection Committee &amp; Define Requirements</a:t>
            </a:r>
            <a:endParaRPr lang="en-US" sz="2000" dirty="0"/>
          </a:p>
          <a:p>
            <a:pPr>
              <a:buFont typeface="Arial" panose="020B0604020202020204" pitchFamily="34" charset="0"/>
              <a:buChar char="•"/>
            </a:pPr>
            <a:r>
              <a:rPr lang="en-US" sz="2000" dirty="0"/>
              <a:t>Form a project team including key stakeholders (suppliers, compliance teams, and marketplace admins).</a:t>
            </a:r>
          </a:p>
          <a:p>
            <a:pPr>
              <a:buFont typeface="Arial" panose="020B0604020202020204" pitchFamily="34" charset="0"/>
              <a:buChar char="•"/>
            </a:pPr>
            <a:r>
              <a:rPr lang="en-US" sz="2000" dirty="0"/>
              <a:t>Identify and document functional &amp; technical requirements for automated product authentication.</a:t>
            </a:r>
          </a:p>
          <a:p>
            <a:pPr>
              <a:buFont typeface="Arial" panose="020B0604020202020204" pitchFamily="34" charset="0"/>
              <a:buChar char="•"/>
            </a:pPr>
            <a:r>
              <a:rPr lang="en-US" sz="2000" dirty="0"/>
              <a:t>Outline compliance rules, pricing policies, and stock validation criteria.</a:t>
            </a:r>
          </a:p>
          <a:p>
            <a:pPr marL="0" indent="0">
              <a:buNone/>
            </a:pPr>
            <a:endParaRPr lang="en-US" sz="2000" dirty="0"/>
          </a:p>
          <a:p>
            <a:pPr marL="0" indent="0">
              <a:buNone/>
            </a:pPr>
            <a:r>
              <a:rPr lang="en-US" sz="2000" b="1" dirty="0"/>
              <a:t>2. Vendor Selection &amp; Solution Evaluation</a:t>
            </a:r>
            <a:endParaRPr lang="en-US" sz="2000" dirty="0"/>
          </a:p>
          <a:p>
            <a:pPr>
              <a:buFont typeface="Arial" panose="020B0604020202020204" pitchFamily="34" charset="0"/>
              <a:buChar char="•"/>
            </a:pPr>
            <a:r>
              <a:rPr lang="en-US" sz="2000" dirty="0"/>
              <a:t>Conduct market research to identify potential solutions/vendors for automation.</a:t>
            </a:r>
          </a:p>
          <a:p>
            <a:pPr>
              <a:buFont typeface="Arial" panose="020B0604020202020204" pitchFamily="34" charset="0"/>
              <a:buChar char="•"/>
            </a:pPr>
            <a:r>
              <a:rPr lang="en-US" sz="2000" dirty="0"/>
              <a:t>Issue RFPs (Request for Proposals) and evaluate responses based on compliance, scalability, and integration capabilities.</a:t>
            </a:r>
          </a:p>
          <a:p>
            <a:pPr>
              <a:buFont typeface="Arial" panose="020B0604020202020204" pitchFamily="34" charset="0"/>
              <a:buChar char="•"/>
            </a:pPr>
            <a:r>
              <a:rPr lang="en-US" sz="2000" dirty="0"/>
              <a:t>Shortlist vendors and conduct demonstrations &amp; system reviews to finalize the best-fit solution.</a:t>
            </a:r>
          </a:p>
          <a:p>
            <a:endParaRPr lang="en-US" sz="2000" dirty="0"/>
          </a:p>
        </p:txBody>
      </p:sp>
    </p:spTree>
    <p:extLst>
      <p:ext uri="{BB962C8B-B14F-4D97-AF65-F5344CB8AC3E}">
        <p14:creationId xmlns:p14="http://schemas.microsoft.com/office/powerpoint/2010/main" val="1932328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4270A6-E354-4F17-62FC-3D6E750E0A69}"/>
              </a:ext>
            </a:extLst>
          </p:cNvPr>
          <p:cNvSpPr>
            <a:spLocks noGrp="1"/>
          </p:cNvSpPr>
          <p:nvPr>
            <p:ph idx="1"/>
          </p:nvPr>
        </p:nvSpPr>
        <p:spPr>
          <a:xfrm>
            <a:off x="714910" y="510533"/>
            <a:ext cx="10515600" cy="5725880"/>
          </a:xfrm>
        </p:spPr>
        <p:txBody>
          <a:bodyPr>
            <a:normAutofit/>
          </a:bodyPr>
          <a:lstStyle/>
          <a:p>
            <a:pPr marL="0" indent="0">
              <a:buNone/>
            </a:pPr>
            <a:r>
              <a:rPr lang="en-US" sz="2000" dirty="0"/>
              <a:t> </a:t>
            </a:r>
            <a:r>
              <a:rPr lang="en-US" sz="2000" b="1" dirty="0"/>
              <a:t>3. Solution Implementation &amp; Training</a:t>
            </a:r>
            <a:endParaRPr lang="en-US" sz="2000" dirty="0"/>
          </a:p>
          <a:p>
            <a:pPr>
              <a:buFont typeface="Arial" panose="020B0604020202020204" pitchFamily="34" charset="0"/>
              <a:buChar char="•"/>
            </a:pPr>
            <a:r>
              <a:rPr lang="en-US" sz="2000" dirty="0"/>
              <a:t>Develop and integrate the selected authentication system into the e-commerce platform.</a:t>
            </a:r>
          </a:p>
          <a:p>
            <a:pPr>
              <a:buFont typeface="Arial" panose="020B0604020202020204" pitchFamily="34" charset="0"/>
              <a:buChar char="•"/>
            </a:pPr>
            <a:r>
              <a:rPr lang="en-US" sz="2000" dirty="0"/>
              <a:t>Train suppliers, admins, and technical staff on system usage and workflows.</a:t>
            </a:r>
          </a:p>
          <a:p>
            <a:pPr>
              <a:buFont typeface="Arial" panose="020B0604020202020204" pitchFamily="34" charset="0"/>
              <a:buChar char="•"/>
            </a:pPr>
            <a:r>
              <a:rPr lang="en-US" sz="2000" dirty="0"/>
              <a:t>Establish support processes for issue resolution and system enhancements.</a:t>
            </a:r>
          </a:p>
          <a:p>
            <a:pPr marL="0" indent="0">
              <a:buNone/>
            </a:pPr>
            <a:endParaRPr lang="en-US" sz="2000" dirty="0"/>
          </a:p>
          <a:p>
            <a:pPr marL="0" indent="0">
              <a:buNone/>
            </a:pPr>
            <a:r>
              <a:rPr lang="en-US" sz="2000" dirty="0"/>
              <a:t> </a:t>
            </a:r>
            <a:r>
              <a:rPr lang="en-US" sz="2000" b="1" dirty="0"/>
              <a:t>4. Go Live &amp; Continuous Improvement</a:t>
            </a:r>
            <a:endParaRPr lang="en-US" sz="2000" dirty="0"/>
          </a:p>
          <a:p>
            <a:pPr>
              <a:buFont typeface="Arial" panose="020B0604020202020204" pitchFamily="34" charset="0"/>
              <a:buChar char="•"/>
            </a:pPr>
            <a:r>
              <a:rPr lang="en-US" sz="2000" dirty="0"/>
              <a:t>Deploy the system in a live environment with full automation capabilities.</a:t>
            </a:r>
          </a:p>
          <a:p>
            <a:pPr>
              <a:buFont typeface="Arial" panose="020B0604020202020204" pitchFamily="34" charset="0"/>
              <a:buChar char="•"/>
            </a:pPr>
            <a:r>
              <a:rPr lang="en-US" sz="2000" dirty="0"/>
              <a:t>Monitor system performance, accuracy, and compliance adherence.</a:t>
            </a:r>
          </a:p>
          <a:p>
            <a:pPr>
              <a:buFont typeface="Arial" panose="020B0604020202020204" pitchFamily="34" charset="0"/>
              <a:buChar char="•"/>
            </a:pPr>
            <a:r>
              <a:rPr lang="en-US" sz="2000" dirty="0"/>
              <a:t>Gather user feedback and continuously refine the system to improve efficiency and user experience.</a:t>
            </a:r>
          </a:p>
          <a:p>
            <a:pPr marL="0" indent="0">
              <a:buNone/>
            </a:pPr>
            <a:endParaRPr lang="en-US" sz="2000" dirty="0"/>
          </a:p>
        </p:txBody>
      </p:sp>
    </p:spTree>
    <p:extLst>
      <p:ext uri="{BB962C8B-B14F-4D97-AF65-F5344CB8AC3E}">
        <p14:creationId xmlns:p14="http://schemas.microsoft.com/office/powerpoint/2010/main" val="83855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ACDD-6C4A-4B7D-4815-C7A9956BA8B5}"/>
              </a:ext>
            </a:extLst>
          </p:cNvPr>
          <p:cNvSpPr>
            <a:spLocks noGrp="1"/>
          </p:cNvSpPr>
          <p:nvPr>
            <p:ph type="title"/>
          </p:nvPr>
        </p:nvSpPr>
        <p:spPr/>
        <p:txBody>
          <a:bodyPr/>
          <a:lstStyle/>
          <a:p>
            <a:r>
              <a:rPr lang="en-US" b="1" dirty="0"/>
              <a:t>Resources</a:t>
            </a:r>
          </a:p>
        </p:txBody>
      </p:sp>
      <p:sp>
        <p:nvSpPr>
          <p:cNvPr id="3" name="Content Placeholder 2">
            <a:extLst>
              <a:ext uri="{FF2B5EF4-FFF2-40B4-BE49-F238E27FC236}">
                <a16:creationId xmlns:a16="http://schemas.microsoft.com/office/drawing/2014/main" id="{E0C85897-30A8-FB37-ED20-568128AEB4D7}"/>
              </a:ext>
            </a:extLst>
          </p:cNvPr>
          <p:cNvSpPr>
            <a:spLocks noGrp="1"/>
          </p:cNvSpPr>
          <p:nvPr>
            <p:ph idx="1"/>
          </p:nvPr>
        </p:nvSpPr>
        <p:spPr/>
        <p:txBody>
          <a:bodyPr>
            <a:normAutofit/>
          </a:bodyPr>
          <a:lstStyle/>
          <a:p>
            <a:pPr marL="0" indent="0">
              <a:buNone/>
            </a:pPr>
            <a:r>
              <a:rPr lang="en-US" sz="2000" b="1" dirty="0"/>
              <a:t>People</a:t>
            </a:r>
            <a:r>
              <a:rPr lang="en-US" sz="2000" dirty="0"/>
              <a:t>: ABC Richard (Project Manager), Srikar (BA), JIK James (Developer), MNI Kumar (Tester), HRF Sharma (Compliance Expert), TIK Janes (Trainer &amp; Support Staff).</a:t>
            </a:r>
          </a:p>
          <a:p>
            <a:pPr marL="0" indent="0">
              <a:buNone/>
            </a:pPr>
            <a:endParaRPr lang="en-US" sz="2000" dirty="0"/>
          </a:p>
          <a:p>
            <a:pPr marL="0" indent="0">
              <a:buNone/>
            </a:pPr>
            <a:r>
              <a:rPr lang="en-US" sz="2000" b="1" dirty="0"/>
              <a:t>Time &amp; Schedule</a:t>
            </a:r>
            <a:r>
              <a:rPr lang="en-US" sz="2000" dirty="0"/>
              <a:t>: Project should be implementation within 32 months. </a:t>
            </a:r>
          </a:p>
          <a:p>
            <a:pPr marL="0" indent="0">
              <a:buNone/>
            </a:pPr>
            <a:endParaRPr lang="en-US" sz="2000" dirty="0"/>
          </a:p>
          <a:p>
            <a:pPr marL="0" indent="0">
              <a:buNone/>
            </a:pPr>
            <a:r>
              <a:rPr lang="en-US" sz="2000" b="1" dirty="0"/>
              <a:t>Budget</a:t>
            </a:r>
            <a:r>
              <a:rPr lang="en-US" sz="2000" dirty="0"/>
              <a:t>: Hardware, software, training and services not to exceed Rs. 30,00,000.00</a:t>
            </a:r>
          </a:p>
          <a:p>
            <a:pPr marL="0" indent="0">
              <a:buNone/>
            </a:pPr>
            <a:endParaRPr lang="en-US" sz="2000" dirty="0"/>
          </a:p>
          <a:p>
            <a:pPr marL="0" indent="0">
              <a:buNone/>
            </a:pPr>
            <a:r>
              <a:rPr lang="en-US" sz="2000" b="1" dirty="0"/>
              <a:t>Other</a:t>
            </a:r>
            <a:r>
              <a:rPr lang="en-US" sz="2000" dirty="0"/>
              <a:t>: Third party software evaluation, site visits, Dataquest reports should not to exceed Rs. 2,00,000.00.</a:t>
            </a:r>
          </a:p>
          <a:p>
            <a:pPr marL="0" indent="0">
              <a:buNone/>
            </a:pPr>
            <a:endParaRPr lang="en-US" sz="2000" dirty="0"/>
          </a:p>
        </p:txBody>
      </p:sp>
    </p:spTree>
    <p:extLst>
      <p:ext uri="{BB962C8B-B14F-4D97-AF65-F5344CB8AC3E}">
        <p14:creationId xmlns:p14="http://schemas.microsoft.com/office/powerpoint/2010/main" val="3856832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075F-6C70-D315-A7BC-82A91CB729AC}"/>
              </a:ext>
            </a:extLst>
          </p:cNvPr>
          <p:cNvSpPr>
            <a:spLocks noGrp="1"/>
          </p:cNvSpPr>
          <p:nvPr>
            <p:ph type="title"/>
          </p:nvPr>
        </p:nvSpPr>
        <p:spPr/>
        <p:txBody>
          <a:bodyPr/>
          <a:lstStyle/>
          <a:p>
            <a:r>
              <a:rPr lang="en-US" b="1" dirty="0"/>
              <a:t>Risks and Dependencies</a:t>
            </a:r>
          </a:p>
        </p:txBody>
      </p:sp>
      <p:sp>
        <p:nvSpPr>
          <p:cNvPr id="3" name="Content Placeholder 2">
            <a:extLst>
              <a:ext uri="{FF2B5EF4-FFF2-40B4-BE49-F238E27FC236}">
                <a16:creationId xmlns:a16="http://schemas.microsoft.com/office/drawing/2014/main" id="{CFC52006-2FE9-C75B-98D7-43A7E4D2A2A0}"/>
              </a:ext>
            </a:extLst>
          </p:cNvPr>
          <p:cNvSpPr>
            <a:spLocks noGrp="1"/>
          </p:cNvSpPr>
          <p:nvPr>
            <p:ph idx="1"/>
          </p:nvPr>
        </p:nvSpPr>
        <p:spPr/>
        <p:txBody>
          <a:bodyPr>
            <a:normAutofit/>
          </a:bodyPr>
          <a:lstStyle/>
          <a:p>
            <a:r>
              <a:rPr lang="en-US" sz="2000" dirty="0"/>
              <a:t>Current solution in place for over 3 years and it is intuitive to current user.</a:t>
            </a:r>
          </a:p>
          <a:p>
            <a:r>
              <a:rPr lang="en-US" sz="2000" dirty="0"/>
              <a:t>Cost justification in ease of use, quality of information, speed of accessibility, ease of support and maintenance is difficult to quantify in a way management can see improvements in utilization of systems investment.</a:t>
            </a:r>
          </a:p>
          <a:p>
            <a:endParaRPr lang="en-US" sz="2000" dirty="0"/>
          </a:p>
        </p:txBody>
      </p:sp>
    </p:spTree>
    <p:extLst>
      <p:ext uri="{BB962C8B-B14F-4D97-AF65-F5344CB8AC3E}">
        <p14:creationId xmlns:p14="http://schemas.microsoft.com/office/powerpoint/2010/main" val="3651492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3BD3A-4A64-3C47-0B22-CE4441880FF1}"/>
              </a:ext>
            </a:extLst>
          </p:cNvPr>
          <p:cNvSpPr>
            <a:spLocks noGrp="1"/>
          </p:cNvSpPr>
          <p:nvPr>
            <p:ph type="title"/>
          </p:nvPr>
        </p:nvSpPr>
        <p:spPr/>
        <p:txBody>
          <a:bodyPr/>
          <a:lstStyle/>
          <a:p>
            <a:r>
              <a:rPr lang="en-US" b="1" dirty="0"/>
              <a:t>Conclusion</a:t>
            </a:r>
          </a:p>
        </p:txBody>
      </p:sp>
      <p:sp>
        <p:nvSpPr>
          <p:cNvPr id="4" name="Rectangle 1">
            <a:extLst>
              <a:ext uri="{FF2B5EF4-FFF2-40B4-BE49-F238E27FC236}">
                <a16:creationId xmlns:a16="http://schemas.microsoft.com/office/drawing/2014/main" id="{830AEAA8-8EF8-54B7-0A55-7170FAA24E7E}"/>
              </a:ext>
            </a:extLst>
          </p:cNvPr>
          <p:cNvSpPr>
            <a:spLocks noGrp="1" noChangeArrowheads="1"/>
          </p:cNvSpPr>
          <p:nvPr>
            <p:ph idx="1"/>
          </p:nvPr>
        </p:nvSpPr>
        <p:spPr bwMode="auto">
          <a:xfrm>
            <a:off x="526312" y="1492693"/>
            <a:ext cx="1166568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rPr>
              <a:t>1. Structured &amp; Efficient Approach</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This project follows a Waterfall model, ensuring a systematic and risk-free execution from requirement analysis to deployment.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rPr>
              <a:t>2. Automation for Faster Approvals</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By implementing an automated product authentication system, we reduce manual effort, minimize errors, and speed up supplier onboarding.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rPr>
              <a:t>3. Compliance &amp; Data Accuracy</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The system ensures 100% adherence to government regulations, pricing policies, and stock availability, eliminating non-compliant product listings.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rPr>
              <a:t>4. Improved User Experience</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The new solution enhances the supplier and admin experience by streamlining product listing approvals and reducing operational inefficiencies.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rPr>
              <a:t>5. Minimized Risks &amp; Strong Dependencies</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We have identified potential risks and dependencies and proposed robust mitigation strategies to ensure smooth implementation</a:t>
            </a:r>
            <a:r>
              <a:rPr kumimoji="0" lang="en-US" altLang="en-US" sz="2000" b="0" i="0" u="none" strike="noStrike" cap="none" normalizeH="0" baseline="0" dirty="0">
                <a:ln>
                  <a:noFill/>
                </a:ln>
                <a:solidFill>
                  <a:schemeClr val="tx1"/>
                </a:solidFill>
                <a:effectLst/>
              </a:rPr>
              <a:t>.</a:t>
            </a:r>
            <a:endParaRPr kumimoji="0" lang="en-US" altLang="en-US"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16033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B23F-49EA-3FA3-D8A3-EEA58A7BB52A}"/>
              </a:ext>
            </a:extLst>
          </p:cNvPr>
          <p:cNvSpPr>
            <a:spLocks noGrp="1"/>
          </p:cNvSpPr>
          <p:nvPr>
            <p:ph type="title"/>
          </p:nvPr>
        </p:nvSpPr>
        <p:spPr>
          <a:xfrm>
            <a:off x="838200" y="500062"/>
            <a:ext cx="10515600" cy="1325563"/>
          </a:xfrm>
        </p:spPr>
        <p:txBody>
          <a:bodyPr/>
          <a:lstStyle/>
          <a:p>
            <a:r>
              <a:rPr lang="en-US" b="1" dirty="0"/>
              <a:t>Situation</a:t>
            </a:r>
          </a:p>
        </p:txBody>
      </p:sp>
      <p:sp>
        <p:nvSpPr>
          <p:cNvPr id="3" name="Content Placeholder 2">
            <a:extLst>
              <a:ext uri="{FF2B5EF4-FFF2-40B4-BE49-F238E27FC236}">
                <a16:creationId xmlns:a16="http://schemas.microsoft.com/office/drawing/2014/main" id="{315C6C89-2BA1-E8D7-9684-772F24372F2C}"/>
              </a:ext>
            </a:extLst>
          </p:cNvPr>
          <p:cNvSpPr>
            <a:spLocks noGrp="1"/>
          </p:cNvSpPr>
          <p:nvPr>
            <p:ph idx="1"/>
          </p:nvPr>
        </p:nvSpPr>
        <p:spPr/>
        <p:txBody>
          <a:bodyPr>
            <a:normAutofit/>
          </a:bodyPr>
          <a:lstStyle/>
          <a:p>
            <a:pPr marL="0" indent="0">
              <a:buNone/>
            </a:pPr>
            <a:r>
              <a:rPr lang="en-US" sz="2000" dirty="0"/>
              <a:t>The client operates an </a:t>
            </a:r>
            <a:r>
              <a:rPr lang="en-US" sz="2000" b="1" dirty="0"/>
              <a:t>E-commerce platform</a:t>
            </a:r>
            <a:r>
              <a:rPr lang="en-US" sz="2000" dirty="0"/>
              <a:t> where suppliers list their products for sale. However, before the products go live, they must meet certain </a:t>
            </a:r>
            <a:r>
              <a:rPr lang="en-US" sz="2000" b="1" dirty="0"/>
              <a:t>pre-conditions</a:t>
            </a:r>
            <a:r>
              <a:rPr lang="en-US" sz="2000" dirty="0"/>
              <a:t>, such as:</a:t>
            </a:r>
          </a:p>
          <a:p>
            <a:pPr marL="0" indent="0">
              <a:buNone/>
            </a:pPr>
            <a:endParaRPr lang="en-US" sz="2000" dirty="0"/>
          </a:p>
          <a:p>
            <a:pPr marL="914400" lvl="1" indent="-457200">
              <a:buFont typeface="+mj-lt"/>
              <a:buAutoNum type="arabicPeriod"/>
            </a:pPr>
            <a:r>
              <a:rPr lang="en-US" sz="2000" b="1" dirty="0"/>
              <a:t>Government regulations</a:t>
            </a:r>
            <a:r>
              <a:rPr lang="en-US" sz="2000" dirty="0"/>
              <a:t> compliance for product listings.</a:t>
            </a:r>
          </a:p>
          <a:p>
            <a:pPr marL="914400" lvl="1" indent="-457200">
              <a:buFont typeface="+mj-lt"/>
              <a:buAutoNum type="arabicPeriod"/>
            </a:pPr>
            <a:r>
              <a:rPr lang="en-US" sz="2000" b="1" dirty="0"/>
              <a:t>Adherence to pricing policies</a:t>
            </a:r>
            <a:r>
              <a:rPr lang="en-US" sz="2000" dirty="0"/>
              <a:t> set by the platform.</a:t>
            </a:r>
          </a:p>
          <a:p>
            <a:pPr marL="914400" lvl="1" indent="-457200">
              <a:buFont typeface="+mj-lt"/>
              <a:buAutoNum type="arabicPeriod"/>
            </a:pPr>
            <a:r>
              <a:rPr lang="en-US" sz="2000" b="1" dirty="0"/>
              <a:t>Ensuring stock availability</a:t>
            </a:r>
            <a:r>
              <a:rPr lang="en-US" sz="2000" dirty="0"/>
              <a:t> to prevent fulfillment issues.</a:t>
            </a:r>
          </a:p>
          <a:p>
            <a:pPr marL="457200" lvl="1" indent="0">
              <a:buNone/>
            </a:pPr>
            <a:endParaRPr lang="en-US" sz="2000" dirty="0"/>
          </a:p>
          <a:p>
            <a:pPr marL="0" indent="0">
              <a:buNone/>
            </a:pPr>
            <a:r>
              <a:rPr lang="en-US" sz="2000" dirty="0"/>
              <a:t>Currently, after suppliers upload their products, a manual authentication team verifies compliance, pricing, and stock availability. This process is time-consuming, prone to human error, and causes delays in product listings. The goal of this project is to streamline and improve efficiency in product authentication while ensuring compliance with marketplace policies.</a:t>
            </a:r>
          </a:p>
        </p:txBody>
      </p:sp>
    </p:spTree>
    <p:extLst>
      <p:ext uri="{BB962C8B-B14F-4D97-AF65-F5344CB8AC3E}">
        <p14:creationId xmlns:p14="http://schemas.microsoft.com/office/powerpoint/2010/main" val="3692885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DE681-C14A-BF45-E7B8-04F5C0AAF682}"/>
              </a:ext>
            </a:extLst>
          </p:cNvPr>
          <p:cNvSpPr>
            <a:spLocks noGrp="1"/>
          </p:cNvSpPr>
          <p:nvPr>
            <p:ph type="title"/>
          </p:nvPr>
        </p:nvSpPr>
        <p:spPr/>
        <p:txBody>
          <a:bodyPr/>
          <a:lstStyle/>
          <a:p>
            <a:r>
              <a:rPr kumimoji="0" lang="en-US" altLang="en-US" sz="4400" b="1" i="0" u="none" strike="noStrike" cap="none" normalizeH="0" baseline="0" dirty="0">
                <a:ln>
                  <a:noFill/>
                </a:ln>
                <a:solidFill>
                  <a:schemeClr val="tx1"/>
                </a:solidFill>
                <a:effectLst/>
                <a:latin typeface="+mn-lt"/>
              </a:rPr>
              <a:t>Why Approve This Proposal?</a:t>
            </a:r>
            <a:br>
              <a:rPr kumimoji="0" lang="en-US" altLang="en-US" sz="4400" b="1" i="0" u="none" strike="noStrike" cap="none" normalizeH="0" baseline="0" dirty="0">
                <a:ln>
                  <a:noFill/>
                </a:ln>
                <a:solidFill>
                  <a:schemeClr val="tx1"/>
                </a:solidFill>
                <a:effectLst/>
                <a:latin typeface="+mn-lt"/>
              </a:rPr>
            </a:br>
            <a:endParaRPr lang="en-US" dirty="0">
              <a:latin typeface="+mn-lt"/>
            </a:endParaRPr>
          </a:p>
        </p:txBody>
      </p:sp>
      <p:sp>
        <p:nvSpPr>
          <p:cNvPr id="3" name="Content Placeholder 2">
            <a:extLst>
              <a:ext uri="{FF2B5EF4-FFF2-40B4-BE49-F238E27FC236}">
                <a16:creationId xmlns:a16="http://schemas.microsoft.com/office/drawing/2014/main" id="{4AABBA45-8477-961C-8C86-DB2EC85FFD2F}"/>
              </a:ext>
            </a:extLst>
          </p:cNvPr>
          <p:cNvSpPr>
            <a:spLocks noGrp="1"/>
          </p:cNvSpPr>
          <p:nvPr>
            <p:ph idx="1"/>
          </p:nvPr>
        </p:nvSpPr>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This project brings a strategic, automated, and compliance-driven solution to product authentication. It not only saves time and resources but also ensures accuracy, efficiency, and scalability for future growth. By approving this proposal, we take a significant step toward improving operational efficiency and enhancing the e-commerce ecosystem for all stakeholders.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Let’s move forward and make this vision a reality! </a:t>
            </a:r>
          </a:p>
          <a:p>
            <a:endParaRPr lang="en-US" sz="2000" dirty="0"/>
          </a:p>
        </p:txBody>
      </p:sp>
    </p:spTree>
    <p:extLst>
      <p:ext uri="{BB962C8B-B14F-4D97-AF65-F5344CB8AC3E}">
        <p14:creationId xmlns:p14="http://schemas.microsoft.com/office/powerpoint/2010/main" val="274351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A2BD-3A51-0798-F105-965B5F39B5CE}"/>
              </a:ext>
            </a:extLst>
          </p:cNvPr>
          <p:cNvSpPr>
            <a:spLocks noGrp="1"/>
          </p:cNvSpPr>
          <p:nvPr>
            <p:ph type="title"/>
          </p:nvPr>
        </p:nvSpPr>
        <p:spPr>
          <a:xfrm>
            <a:off x="838201" y="390191"/>
            <a:ext cx="10515600" cy="1325563"/>
          </a:xfrm>
        </p:spPr>
        <p:txBody>
          <a:bodyPr/>
          <a:lstStyle/>
          <a:p>
            <a:r>
              <a:rPr lang="en-US" b="1" dirty="0"/>
              <a:t>Problem</a:t>
            </a:r>
          </a:p>
        </p:txBody>
      </p:sp>
      <p:sp>
        <p:nvSpPr>
          <p:cNvPr id="6" name="Rectangle 3">
            <a:extLst>
              <a:ext uri="{FF2B5EF4-FFF2-40B4-BE49-F238E27FC236}">
                <a16:creationId xmlns:a16="http://schemas.microsoft.com/office/drawing/2014/main" id="{E4D9881D-2BD8-585D-1265-14A4B2EF4870}"/>
              </a:ext>
            </a:extLst>
          </p:cNvPr>
          <p:cNvSpPr>
            <a:spLocks noGrp="1" noChangeArrowheads="1"/>
          </p:cNvSpPr>
          <p:nvPr>
            <p:ph idx="1"/>
          </p:nvPr>
        </p:nvSpPr>
        <p:spPr bwMode="auto">
          <a:xfrm>
            <a:off x="838201" y="1531088"/>
            <a:ext cx="10883467"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Manual Verification Process</a:t>
            </a:r>
            <a:r>
              <a:rPr lang="en-US" altLang="en-US" sz="2000" dirty="0"/>
              <a:t>:</a:t>
            </a:r>
            <a:r>
              <a:rPr kumimoji="0" lang="en-US" altLang="en-US" sz="2000" b="0" i="0" u="none" strike="noStrike" cap="none" normalizeH="0" baseline="0" dirty="0">
                <a:ln>
                  <a:noFill/>
                </a:ln>
                <a:solidFill>
                  <a:schemeClr val="tx1"/>
                </a:solidFill>
                <a:effectLst/>
              </a:rPr>
              <a:t> Product authentication is conducted manually by a dedicated team, leading to delays in listing approvals.</a:t>
            </a:r>
          </a:p>
          <a:p>
            <a:pPr marL="0" indent="0" eaLnBrk="0" fontAlgn="base" hangingPunct="0">
              <a:lnSpc>
                <a:spcPct val="100000"/>
              </a:lnSpc>
              <a:spcBef>
                <a:spcPct val="0"/>
              </a:spcBef>
              <a:spcAft>
                <a:spcPct val="0"/>
              </a:spcAft>
              <a:buNone/>
            </a:pPr>
            <a:endParaRPr kumimoji="0" lang="en-US" altLang="en-US" sz="2000" b="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Compliance Challenges</a:t>
            </a:r>
            <a:r>
              <a:rPr lang="en-US" altLang="en-US" sz="2000" dirty="0"/>
              <a:t>:</a:t>
            </a:r>
            <a:r>
              <a:rPr kumimoji="0" lang="en-US" altLang="en-US" sz="2000" b="0" i="0" u="none" strike="noStrike" cap="none" normalizeH="0" baseline="0" dirty="0">
                <a:ln>
                  <a:noFill/>
                </a:ln>
                <a:solidFill>
                  <a:schemeClr val="tx1"/>
                </a:solidFill>
                <a:effectLst/>
              </a:rPr>
              <a:t> Ensuring that suppliers follow </a:t>
            </a:r>
            <a:r>
              <a:rPr kumimoji="0" lang="en-US" altLang="en-US" sz="2000" i="0" u="none" strike="noStrike" cap="none" normalizeH="0" baseline="0" dirty="0">
                <a:ln>
                  <a:noFill/>
                </a:ln>
                <a:solidFill>
                  <a:schemeClr val="tx1"/>
                </a:solidFill>
                <a:effectLst/>
              </a:rPr>
              <a:t>government regulations and platform policies </a:t>
            </a:r>
            <a:r>
              <a:rPr kumimoji="0" lang="en-US" altLang="en-US" sz="2000" b="0" i="0" u="none" strike="noStrike" cap="none" normalizeH="0" baseline="0" dirty="0">
                <a:ln>
                  <a:noFill/>
                </a:ln>
                <a:solidFill>
                  <a:schemeClr val="tx1"/>
                </a:solidFill>
                <a:effectLst/>
              </a:rPr>
              <a:t>is difficult due to the lack of an automated validation system.</a:t>
            </a:r>
          </a:p>
          <a:p>
            <a:pPr marL="0" indent="0" eaLnBrk="0" fontAlgn="base" hangingPunct="0">
              <a:lnSpc>
                <a:spcPct val="100000"/>
              </a:lnSpc>
              <a:spcBef>
                <a:spcPct val="0"/>
              </a:spcBef>
              <a:spcAft>
                <a:spcPct val="0"/>
              </a:spcAft>
              <a:buNone/>
            </a:pPr>
            <a:endParaRPr kumimoji="0" lang="en-US" altLang="en-US" sz="2000" b="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Pricing &amp; Stock Issues</a:t>
            </a:r>
            <a:r>
              <a:rPr lang="en-US" altLang="en-US" sz="2000" dirty="0"/>
              <a:t>:</a:t>
            </a:r>
            <a:r>
              <a:rPr kumimoji="0" lang="en-US" altLang="en-US" sz="2000" b="0" i="0" u="none" strike="noStrike" cap="none" normalizeH="0" baseline="0" dirty="0">
                <a:ln>
                  <a:noFill/>
                </a:ln>
                <a:solidFill>
                  <a:schemeClr val="tx1"/>
                </a:solidFill>
                <a:effectLst/>
              </a:rPr>
              <a:t> Incorrect price listings and stock discrepancies occur because there is </a:t>
            </a:r>
            <a:r>
              <a:rPr kumimoji="0" lang="en-US" altLang="en-US" sz="2000" i="0" u="none" strike="noStrike" cap="none" normalizeH="0" baseline="0" dirty="0">
                <a:ln>
                  <a:noFill/>
                </a:ln>
                <a:solidFill>
                  <a:schemeClr val="tx1"/>
                </a:solidFill>
                <a:effectLst/>
              </a:rPr>
              <a:t>no pre-validation mechanism before products are uploaded.</a:t>
            </a:r>
          </a:p>
          <a:p>
            <a:pPr marL="0" indent="0" eaLnBrk="0" fontAlgn="base" hangingPunct="0">
              <a:lnSpc>
                <a:spcPct val="100000"/>
              </a:lnSpc>
              <a:spcBef>
                <a:spcPct val="0"/>
              </a:spcBef>
              <a:spcAft>
                <a:spcPct val="0"/>
              </a:spcAft>
              <a:buNone/>
            </a:pPr>
            <a:endParaRPr kumimoji="0" lang="en-US" altLang="en-US" sz="2000" b="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High Operational Load</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The manual verification team faces a high workload, making the process inefficient and prone to human errors.</a:t>
            </a:r>
          </a:p>
          <a:p>
            <a:pPr marL="0" indent="0" eaLnBrk="0" fontAlgn="base" hangingPunct="0">
              <a:lnSpc>
                <a:spcPct val="100000"/>
              </a:lnSpc>
              <a:spcBef>
                <a:spcPct val="0"/>
              </a:spcBef>
              <a:spcAft>
                <a:spcPct val="0"/>
              </a:spcAft>
              <a:buNone/>
            </a:pPr>
            <a:endParaRPr kumimoji="0" lang="en-US" altLang="en-US" sz="2000" b="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Delayed Product Availability</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The time taken for product approval affects the go-to-market speed, impacting supplier sales and customer experience. </a:t>
            </a:r>
          </a:p>
        </p:txBody>
      </p:sp>
      <p:sp>
        <p:nvSpPr>
          <p:cNvPr id="7" name="TextBox 6">
            <a:extLst>
              <a:ext uri="{FF2B5EF4-FFF2-40B4-BE49-F238E27FC236}">
                <a16:creationId xmlns:a16="http://schemas.microsoft.com/office/drawing/2014/main" id="{82180980-3317-DDDD-D514-942486C9F267}"/>
              </a:ext>
            </a:extLst>
          </p:cNvPr>
          <p:cNvSpPr txBox="1"/>
          <p:nvPr/>
        </p:nvSpPr>
        <p:spPr>
          <a:xfrm>
            <a:off x="838201" y="1531088"/>
            <a:ext cx="11353800" cy="369332"/>
          </a:xfrm>
          <a:prstGeom prst="rect">
            <a:avLst/>
          </a:prstGeom>
          <a:noFill/>
        </p:spPr>
        <p:txBody>
          <a:bodyPr wrap="square" rtlCol="0">
            <a:spAutoFit/>
          </a:bodyPr>
          <a:lstStyle/>
          <a:p>
            <a:r>
              <a:rPr lang="en-US" dirty="0"/>
              <a:t> </a:t>
            </a:r>
          </a:p>
        </p:txBody>
      </p:sp>
    </p:spTree>
    <p:extLst>
      <p:ext uri="{BB962C8B-B14F-4D97-AF65-F5344CB8AC3E}">
        <p14:creationId xmlns:p14="http://schemas.microsoft.com/office/powerpoint/2010/main" val="2395970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1EED4-3A96-989D-0BDF-7B6934C2726D}"/>
              </a:ext>
            </a:extLst>
          </p:cNvPr>
          <p:cNvSpPr>
            <a:spLocks noGrp="1"/>
          </p:cNvSpPr>
          <p:nvPr>
            <p:ph type="title"/>
          </p:nvPr>
        </p:nvSpPr>
        <p:spPr>
          <a:xfrm>
            <a:off x="626724" y="77449"/>
            <a:ext cx="10515600" cy="1325563"/>
          </a:xfrm>
        </p:spPr>
        <p:txBody>
          <a:bodyPr/>
          <a:lstStyle/>
          <a:p>
            <a:r>
              <a:rPr lang="en-US" b="1" dirty="0"/>
              <a:t>Opportunity</a:t>
            </a:r>
            <a:r>
              <a:rPr lang="en-US" dirty="0"/>
              <a:t> </a:t>
            </a:r>
          </a:p>
        </p:txBody>
      </p:sp>
      <p:sp>
        <p:nvSpPr>
          <p:cNvPr id="4" name="Rectangle 1">
            <a:extLst>
              <a:ext uri="{FF2B5EF4-FFF2-40B4-BE49-F238E27FC236}">
                <a16:creationId xmlns:a16="http://schemas.microsoft.com/office/drawing/2014/main" id="{75A6B1D4-607B-FC25-4984-2421ACA08618}"/>
              </a:ext>
            </a:extLst>
          </p:cNvPr>
          <p:cNvSpPr>
            <a:spLocks noGrp="1" noChangeArrowheads="1"/>
          </p:cNvSpPr>
          <p:nvPr>
            <p:ph idx="1"/>
          </p:nvPr>
        </p:nvSpPr>
        <p:spPr bwMode="auto">
          <a:xfrm>
            <a:off x="626724" y="1324841"/>
            <a:ext cx="10727076"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Automating the Verification Process</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Implementing an automated validation system can reduce dependency on manual authentication, speeding up product approvals.</a:t>
            </a:r>
          </a:p>
          <a:p>
            <a:pPr marL="0" indent="0" eaLnBrk="0" fontAlgn="base" hangingPunct="0">
              <a:lnSpc>
                <a:spcPct val="100000"/>
              </a:lnSpc>
              <a:spcBef>
                <a:spcPct val="0"/>
              </a:spcBef>
              <a:spcAft>
                <a:spcPct val="0"/>
              </a:spcAft>
              <a:buNone/>
            </a:pPr>
            <a:endParaRPr kumimoji="0" lang="en-US" altLang="en-US" sz="200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Ensuring Compliance at the Upload Stage</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Introducing pre-validation checks for government regulations, pricing policies, and stock availability before product submission can minimize errors</a:t>
            </a:r>
            <a:r>
              <a:rPr kumimoji="0" lang="en-US" altLang="en-US" sz="2000" b="0" i="0" u="none" strike="noStrike" cap="none" normalizeH="0" baseline="0" dirty="0">
                <a:ln>
                  <a:noFill/>
                </a:ln>
                <a:solidFill>
                  <a:schemeClr val="tx1"/>
                </a:solidFill>
                <a:effectLst/>
              </a:rPr>
              <a:t>.</a:t>
            </a:r>
          </a:p>
          <a:p>
            <a:pPr marL="0" indent="0" eaLnBrk="0" fontAlgn="base" hangingPunct="0">
              <a:lnSpc>
                <a:spcPct val="100000"/>
              </a:lnSpc>
              <a:spcBef>
                <a:spcPct val="0"/>
              </a:spcBef>
              <a:spcAft>
                <a:spcPct val="0"/>
              </a:spcAft>
              <a:buNone/>
            </a:pPr>
            <a:endParaRPr kumimoji="0" lang="en-US" altLang="en-US" sz="2000" b="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Reducing Manual Effort &amp; Errors</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An automated system can streamline compliance checks, reducing human errors and improving efficiency.</a:t>
            </a:r>
          </a:p>
          <a:p>
            <a:pPr marL="0" indent="0" eaLnBrk="0" fontAlgn="base" hangingPunct="0">
              <a:lnSpc>
                <a:spcPct val="100000"/>
              </a:lnSpc>
              <a:spcBef>
                <a:spcPct val="0"/>
              </a:spcBef>
              <a:spcAft>
                <a:spcPct val="0"/>
              </a:spcAft>
              <a:buNone/>
            </a:pPr>
            <a:endParaRPr kumimoji="0" lang="en-US" altLang="en-US" sz="200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Faster Product Approvals</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By eliminating unnecessary delays in authentication, suppliers can get their products listed more quickly, leading to improved sales opportunities.</a:t>
            </a:r>
          </a:p>
          <a:p>
            <a:pPr marL="0" indent="0" eaLnBrk="0" fontAlgn="base" hangingPunct="0">
              <a:lnSpc>
                <a:spcPct val="100000"/>
              </a:lnSpc>
              <a:spcBef>
                <a:spcPct val="0"/>
              </a:spcBef>
              <a:spcAft>
                <a:spcPct val="0"/>
              </a:spcAft>
              <a:buNone/>
            </a:pPr>
            <a:endParaRPr kumimoji="0" lang="en-US" altLang="en-US" sz="2000" b="0" i="0" u="none" strike="noStrike" cap="none" normalizeH="0" baseline="0" dirty="0">
              <a:ln>
                <a:noFill/>
              </a:ln>
              <a:solidFill>
                <a:schemeClr val="tx1"/>
              </a:solidFill>
              <a:effectLst/>
            </a:endParaRPr>
          </a:p>
          <a:p>
            <a:pPr eaLnBrk="0" fontAlgn="base" hangingPunct="0">
              <a:lnSpc>
                <a:spcPct val="100000"/>
              </a:lnSpc>
              <a:spcBef>
                <a:spcPct val="0"/>
              </a:spcBef>
              <a:spcAft>
                <a:spcPct val="0"/>
              </a:spcAft>
            </a:pPr>
            <a:r>
              <a:rPr kumimoji="0" lang="en-US" altLang="en-US" sz="2000" b="1" i="0" u="none" strike="noStrike" cap="none" normalizeH="0" baseline="0" dirty="0">
                <a:ln>
                  <a:noFill/>
                </a:ln>
                <a:solidFill>
                  <a:schemeClr val="tx1"/>
                </a:solidFill>
                <a:effectLst/>
              </a:rPr>
              <a:t>Enhancing Supplier &amp; Customer Experience</a:t>
            </a:r>
            <a:r>
              <a:rPr lang="en-US" altLang="en-US" sz="2000" dirty="0"/>
              <a:t>:</a:t>
            </a:r>
            <a:r>
              <a:rPr kumimoji="0" lang="en-US" altLang="en-US" sz="2000" b="0" i="0" u="none" strike="noStrike" cap="none" normalizeH="0" baseline="0" dirty="0">
                <a:ln>
                  <a:noFill/>
                </a:ln>
                <a:solidFill>
                  <a:schemeClr val="tx1"/>
                </a:solidFill>
                <a:effectLst/>
              </a:rPr>
              <a:t> </a:t>
            </a:r>
            <a:r>
              <a:rPr kumimoji="0" lang="en-US" altLang="en-US" sz="2000" i="0" u="none" strike="noStrike" cap="none" normalizeH="0" baseline="0" dirty="0">
                <a:ln>
                  <a:noFill/>
                </a:ln>
                <a:solidFill>
                  <a:schemeClr val="tx1"/>
                </a:solidFill>
                <a:effectLst/>
              </a:rPr>
              <a:t>A faster and more accurate listing process will benefit suppliers by improving their onboarding experience and ensuring customers see only verified, available products. </a:t>
            </a:r>
          </a:p>
        </p:txBody>
      </p:sp>
    </p:spTree>
    <p:extLst>
      <p:ext uri="{BB962C8B-B14F-4D97-AF65-F5344CB8AC3E}">
        <p14:creationId xmlns:p14="http://schemas.microsoft.com/office/powerpoint/2010/main" val="2331041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4C7C2-E408-DD05-6C59-9A273F7D1754}"/>
              </a:ext>
            </a:extLst>
          </p:cNvPr>
          <p:cNvSpPr>
            <a:spLocks noGrp="1"/>
          </p:cNvSpPr>
          <p:nvPr>
            <p:ph type="title"/>
          </p:nvPr>
        </p:nvSpPr>
        <p:spPr/>
        <p:txBody>
          <a:bodyPr/>
          <a:lstStyle/>
          <a:p>
            <a:r>
              <a:rPr lang="en-US" b="1" dirty="0"/>
              <a:t>Purpose Statement (Goals)</a:t>
            </a:r>
          </a:p>
        </p:txBody>
      </p:sp>
      <p:sp>
        <p:nvSpPr>
          <p:cNvPr id="3" name="Content Placeholder 2">
            <a:extLst>
              <a:ext uri="{FF2B5EF4-FFF2-40B4-BE49-F238E27FC236}">
                <a16:creationId xmlns:a16="http://schemas.microsoft.com/office/drawing/2014/main" id="{75C219C4-4A01-46D3-F4D1-6BEEF71D5821}"/>
              </a:ext>
            </a:extLst>
          </p:cNvPr>
          <p:cNvSpPr>
            <a:spLocks noGrp="1"/>
          </p:cNvSpPr>
          <p:nvPr>
            <p:ph idx="1"/>
          </p:nvPr>
        </p:nvSpPr>
        <p:spPr/>
        <p:txBody>
          <a:bodyPr>
            <a:normAutofit/>
          </a:bodyPr>
          <a:lstStyle/>
          <a:p>
            <a:pPr marL="0" indent="0">
              <a:buNone/>
            </a:pPr>
            <a:r>
              <a:rPr lang="en-US" sz="2000" dirty="0"/>
              <a:t>The purpose of this project is to design, develop, and implement an automated product authentication system for an e-commerce platform to ensure compliance with government regulations, maintain pricing policies, and verify stock availability before product listings go live.</a:t>
            </a:r>
          </a:p>
          <a:p>
            <a:pPr marL="0" indent="0">
              <a:buNone/>
            </a:pPr>
            <a:endParaRPr lang="en-US" sz="2000" dirty="0"/>
          </a:p>
          <a:p>
            <a:r>
              <a:rPr lang="en-US" sz="2000" dirty="0"/>
              <a:t>To streamline the product approval process by reducing manual intervention and ensuring faster, more efficient supplier onboarding.</a:t>
            </a:r>
          </a:p>
          <a:p>
            <a:pPr marL="0" indent="0">
              <a:buNone/>
            </a:pPr>
            <a:endParaRPr lang="en-US" sz="2000" dirty="0"/>
          </a:p>
          <a:p>
            <a:pPr>
              <a:buFont typeface="Arial" panose="020B0604020202020204" pitchFamily="34" charset="0"/>
              <a:buChar char="•"/>
            </a:pPr>
            <a:r>
              <a:rPr lang="en-US" sz="2000" dirty="0"/>
              <a:t>To enhance data accuracy and minimize errors by integrating automated validation checks at the product upload stage, improving overall marketplace reliability.</a:t>
            </a:r>
          </a:p>
          <a:p>
            <a:endParaRPr lang="en-US" sz="2000" dirty="0"/>
          </a:p>
        </p:txBody>
      </p:sp>
    </p:spTree>
    <p:extLst>
      <p:ext uri="{BB962C8B-B14F-4D97-AF65-F5344CB8AC3E}">
        <p14:creationId xmlns:p14="http://schemas.microsoft.com/office/powerpoint/2010/main" val="4208987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C525-71AF-A047-C0B2-2F055780CA26}"/>
              </a:ext>
            </a:extLst>
          </p:cNvPr>
          <p:cNvSpPr>
            <a:spLocks noGrp="1"/>
          </p:cNvSpPr>
          <p:nvPr>
            <p:ph type="title"/>
          </p:nvPr>
        </p:nvSpPr>
        <p:spPr/>
        <p:txBody>
          <a:bodyPr/>
          <a:lstStyle/>
          <a:p>
            <a:r>
              <a:rPr lang="en-US" b="1" dirty="0"/>
              <a:t>Project Objectives </a:t>
            </a:r>
          </a:p>
        </p:txBody>
      </p:sp>
      <p:sp>
        <p:nvSpPr>
          <p:cNvPr id="3" name="Content Placeholder 2">
            <a:extLst>
              <a:ext uri="{FF2B5EF4-FFF2-40B4-BE49-F238E27FC236}">
                <a16:creationId xmlns:a16="http://schemas.microsoft.com/office/drawing/2014/main" id="{A0C00D38-E9F2-71A0-5D69-005CE9D429A7}"/>
              </a:ext>
            </a:extLst>
          </p:cNvPr>
          <p:cNvSpPr>
            <a:spLocks noGrp="1"/>
          </p:cNvSpPr>
          <p:nvPr>
            <p:ph idx="1"/>
          </p:nvPr>
        </p:nvSpPr>
        <p:spPr/>
        <p:txBody>
          <a:bodyPr>
            <a:normAutofit/>
          </a:bodyPr>
          <a:lstStyle/>
          <a:p>
            <a:pPr marL="0" indent="0">
              <a:buNone/>
            </a:pPr>
            <a:r>
              <a:rPr lang="en-US" sz="2000" dirty="0"/>
              <a:t>The objective of this project is to automate the product authentication process for an e-commerce platform by ensuring compliance with government regulations, pricing policies, and stock availability before listings go live. This will reduce manual verification efforts, minimize errors, and accelerate product approvals. By implementing a structured validation system, the project aims to enhance supplier onboarding, improve data accuracy, and optimize go-to-market speed.</a:t>
            </a:r>
          </a:p>
        </p:txBody>
      </p:sp>
    </p:spTree>
    <p:extLst>
      <p:ext uri="{BB962C8B-B14F-4D97-AF65-F5344CB8AC3E}">
        <p14:creationId xmlns:p14="http://schemas.microsoft.com/office/powerpoint/2010/main" val="2229283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FA9FC-CA2A-5617-8108-D89F1DA8EDFF}"/>
              </a:ext>
            </a:extLst>
          </p:cNvPr>
          <p:cNvSpPr>
            <a:spLocks noGrp="1"/>
          </p:cNvSpPr>
          <p:nvPr>
            <p:ph type="title"/>
          </p:nvPr>
        </p:nvSpPr>
        <p:spPr>
          <a:xfrm>
            <a:off x="560798" y="365125"/>
            <a:ext cx="10515600" cy="1325563"/>
          </a:xfrm>
        </p:spPr>
        <p:txBody>
          <a:bodyPr/>
          <a:lstStyle/>
          <a:p>
            <a:r>
              <a:rPr lang="en-US" b="1" dirty="0"/>
              <a:t>Solution Development</a:t>
            </a:r>
          </a:p>
        </p:txBody>
      </p:sp>
      <p:sp>
        <p:nvSpPr>
          <p:cNvPr id="3" name="Content Placeholder 2">
            <a:extLst>
              <a:ext uri="{FF2B5EF4-FFF2-40B4-BE49-F238E27FC236}">
                <a16:creationId xmlns:a16="http://schemas.microsoft.com/office/drawing/2014/main" id="{BB521AC8-2925-346A-36FC-8E34AFEB1BD1}"/>
              </a:ext>
            </a:extLst>
          </p:cNvPr>
          <p:cNvSpPr>
            <a:spLocks noGrp="1"/>
          </p:cNvSpPr>
          <p:nvPr>
            <p:ph idx="1"/>
          </p:nvPr>
        </p:nvSpPr>
        <p:spPr>
          <a:xfrm>
            <a:off x="472611" y="1825625"/>
            <a:ext cx="10881189" cy="4667250"/>
          </a:xfrm>
        </p:spPr>
        <p:txBody>
          <a:bodyPr>
            <a:noAutofit/>
          </a:bodyPr>
          <a:lstStyle/>
          <a:p>
            <a:pPr marL="0" indent="0">
              <a:buNone/>
            </a:pPr>
            <a:r>
              <a:rPr lang="en-US" sz="2000" b="1" u="sng" dirty="0"/>
              <a:t>Requirement Gathering &amp; Analysis</a:t>
            </a:r>
            <a:r>
              <a:rPr lang="en-US" sz="2000" b="1" dirty="0"/>
              <a:t> :</a:t>
            </a:r>
          </a:p>
          <a:p>
            <a:pPr marL="0" indent="0">
              <a:buNone/>
            </a:pPr>
            <a:endParaRPr lang="en-US" sz="2000" b="1" dirty="0"/>
          </a:p>
          <a:p>
            <a:pPr marL="0" indent="0">
              <a:buNone/>
            </a:pPr>
            <a:r>
              <a:rPr lang="en-US" sz="2000" b="1" dirty="0"/>
              <a:t>Objective:</a:t>
            </a:r>
            <a:r>
              <a:rPr lang="en-US" sz="2000" dirty="0"/>
              <a:t> Define and document business and system requirements for the product authentication system.</a:t>
            </a:r>
          </a:p>
          <a:p>
            <a:pPr marL="0" indent="0">
              <a:buNone/>
            </a:pPr>
            <a:endParaRPr lang="en-US" sz="2000" dirty="0"/>
          </a:p>
          <a:p>
            <a:pPr marL="0" indent="0">
              <a:buNone/>
            </a:pPr>
            <a:r>
              <a:rPr lang="en-US" sz="2000" b="1" dirty="0"/>
              <a:t>Criteria:</a:t>
            </a:r>
            <a:endParaRPr lang="en-US" sz="2000" dirty="0"/>
          </a:p>
          <a:p>
            <a:pPr>
              <a:buFont typeface="Arial" panose="020B0604020202020204" pitchFamily="34" charset="0"/>
              <a:buChar char="•"/>
            </a:pPr>
            <a:r>
              <a:rPr lang="en-US" sz="2000" dirty="0"/>
              <a:t>Understand supplier compliance requirements (government regulations, pricing policies, stock validation).</a:t>
            </a:r>
          </a:p>
          <a:p>
            <a:pPr>
              <a:buFont typeface="Arial" panose="020B0604020202020204" pitchFamily="34" charset="0"/>
              <a:buChar char="•"/>
            </a:pPr>
            <a:r>
              <a:rPr lang="en-US" sz="2000" dirty="0"/>
              <a:t>Identify challenges in the current manual verification process.</a:t>
            </a:r>
          </a:p>
          <a:p>
            <a:pPr>
              <a:buFont typeface="Arial" panose="020B0604020202020204" pitchFamily="34" charset="0"/>
              <a:buChar char="•"/>
            </a:pPr>
            <a:r>
              <a:rPr lang="en-US" sz="2000" dirty="0"/>
              <a:t>Gather input from stakeholders (suppliers, marketplace administrators, compliance teams).</a:t>
            </a:r>
          </a:p>
          <a:p>
            <a:pPr>
              <a:buFont typeface="Arial" panose="020B0604020202020204" pitchFamily="34" charset="0"/>
              <a:buChar char="•"/>
            </a:pPr>
            <a:r>
              <a:rPr lang="en-US" sz="2000" dirty="0"/>
              <a:t>Document functional and non-functional requirements.</a:t>
            </a:r>
          </a:p>
          <a:p>
            <a:pPr marL="0" indent="0">
              <a:buNone/>
            </a:pPr>
            <a:endParaRPr lang="en-US" sz="2000" dirty="0"/>
          </a:p>
          <a:p>
            <a:pPr marL="0" indent="0">
              <a:buNone/>
            </a:pPr>
            <a:r>
              <a:rPr lang="en-US" sz="2000" dirty="0"/>
              <a:t> </a:t>
            </a:r>
          </a:p>
        </p:txBody>
      </p:sp>
    </p:spTree>
    <p:extLst>
      <p:ext uri="{BB962C8B-B14F-4D97-AF65-F5344CB8AC3E}">
        <p14:creationId xmlns:p14="http://schemas.microsoft.com/office/powerpoint/2010/main" val="713335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FCA54F-FB56-B19A-90C7-B067BFDF8B36}"/>
              </a:ext>
            </a:extLst>
          </p:cNvPr>
          <p:cNvSpPr>
            <a:spLocks noGrp="1"/>
          </p:cNvSpPr>
          <p:nvPr>
            <p:ph idx="1"/>
          </p:nvPr>
        </p:nvSpPr>
        <p:spPr>
          <a:xfrm>
            <a:off x="601894" y="278382"/>
            <a:ext cx="10515600" cy="6301236"/>
          </a:xfrm>
        </p:spPr>
        <p:txBody>
          <a:bodyPr>
            <a:noAutofit/>
          </a:bodyPr>
          <a:lstStyle/>
          <a:p>
            <a:pPr marL="0" indent="0">
              <a:buNone/>
            </a:pPr>
            <a:r>
              <a:rPr lang="en-US" sz="2000" b="1" dirty="0"/>
              <a:t>Specifications &amp; Requirements:</a:t>
            </a:r>
            <a:endParaRPr lang="en-US" sz="2000" dirty="0"/>
          </a:p>
          <a:p>
            <a:pPr>
              <a:buFont typeface="Arial" panose="020B0604020202020204" pitchFamily="34" charset="0"/>
              <a:buChar char="•"/>
            </a:pPr>
            <a:r>
              <a:rPr lang="en-US" sz="2000" dirty="0"/>
              <a:t>List of government rules and marketplace pricing policies.</a:t>
            </a:r>
          </a:p>
          <a:p>
            <a:pPr>
              <a:buFont typeface="Arial" panose="020B0604020202020204" pitchFamily="34" charset="0"/>
              <a:buChar char="•"/>
            </a:pPr>
            <a:r>
              <a:rPr lang="en-US" sz="2000" dirty="0"/>
              <a:t>Rules for stock validation and real-time inventory checks.</a:t>
            </a:r>
          </a:p>
          <a:p>
            <a:pPr>
              <a:buFont typeface="Arial" panose="020B0604020202020204" pitchFamily="34" charset="0"/>
              <a:buChar char="•"/>
            </a:pPr>
            <a:r>
              <a:rPr lang="en-US" sz="2000" dirty="0"/>
              <a:t>User roles: Suppliers, Authentication Team, Admins.</a:t>
            </a:r>
          </a:p>
          <a:p>
            <a:pPr>
              <a:buFont typeface="Arial" panose="020B0604020202020204" pitchFamily="34" charset="0"/>
              <a:buChar char="•"/>
            </a:pPr>
            <a:r>
              <a:rPr lang="en-US" sz="2000" dirty="0"/>
              <a:t>System must validate products before they are published online.</a:t>
            </a:r>
          </a:p>
          <a:p>
            <a:pPr marL="0" indent="0">
              <a:buNone/>
            </a:pPr>
            <a:endParaRPr lang="en-US" sz="2000" dirty="0"/>
          </a:p>
          <a:p>
            <a:pPr marL="0" indent="0">
              <a:buNone/>
            </a:pPr>
            <a:r>
              <a:rPr lang="en-US" sz="2000" b="1" u="sng" dirty="0"/>
              <a:t>System Design </a:t>
            </a:r>
            <a:r>
              <a:rPr lang="en-US" sz="2000" b="1" dirty="0"/>
              <a:t>:</a:t>
            </a:r>
          </a:p>
          <a:p>
            <a:pPr marL="0" indent="0">
              <a:buNone/>
            </a:pPr>
            <a:endParaRPr lang="en-US" sz="2000" b="1" dirty="0"/>
          </a:p>
          <a:p>
            <a:pPr marL="0" indent="0">
              <a:buNone/>
            </a:pPr>
            <a:r>
              <a:rPr lang="en-US" sz="2000" b="1" dirty="0"/>
              <a:t>Objective:</a:t>
            </a:r>
            <a:r>
              <a:rPr lang="en-US" sz="2000" dirty="0"/>
              <a:t> Design system architecture, workflows, and database structures for automated product authentication.</a:t>
            </a:r>
          </a:p>
          <a:p>
            <a:pPr marL="0" indent="0">
              <a:buNone/>
            </a:pPr>
            <a:endParaRPr lang="en-US" sz="2000" dirty="0"/>
          </a:p>
          <a:p>
            <a:pPr marL="0" indent="0">
              <a:buNone/>
            </a:pPr>
            <a:r>
              <a:rPr lang="en-US" sz="2000" b="1" dirty="0"/>
              <a:t>Criteria:</a:t>
            </a:r>
            <a:endParaRPr lang="en-US" sz="2000" dirty="0"/>
          </a:p>
          <a:p>
            <a:pPr>
              <a:buFont typeface="Arial" panose="020B0604020202020204" pitchFamily="34" charset="0"/>
              <a:buChar char="•"/>
            </a:pPr>
            <a:r>
              <a:rPr lang="en-US" sz="2000" dirty="0"/>
              <a:t>Create a structured workflow for product submission, validation, and approval.</a:t>
            </a:r>
          </a:p>
          <a:p>
            <a:pPr>
              <a:buFont typeface="Arial" panose="020B0604020202020204" pitchFamily="34" charset="0"/>
              <a:buChar char="•"/>
            </a:pPr>
            <a:r>
              <a:rPr lang="en-US" sz="2000" dirty="0"/>
              <a:t>Design user interface (UI) wireframes for supplier product uploads and admin authentication dashboard.</a:t>
            </a:r>
          </a:p>
          <a:p>
            <a:pPr>
              <a:buFont typeface="Arial" panose="020B0604020202020204" pitchFamily="34" charset="0"/>
              <a:buChar char="•"/>
            </a:pPr>
            <a:r>
              <a:rPr lang="en-US" sz="2000" dirty="0"/>
              <a:t>Define system components (database, validation engine, user access levels).</a:t>
            </a:r>
          </a:p>
          <a:p>
            <a:pPr>
              <a:buFont typeface="Arial" panose="020B0604020202020204" pitchFamily="34" charset="0"/>
              <a:buChar char="•"/>
            </a:pPr>
            <a:endParaRPr lang="en-US" sz="2000" dirty="0"/>
          </a:p>
          <a:p>
            <a:pPr marL="0" indent="0">
              <a:buNone/>
            </a:pPr>
            <a:endParaRPr lang="en-US" sz="2000" dirty="0"/>
          </a:p>
        </p:txBody>
      </p:sp>
    </p:spTree>
    <p:extLst>
      <p:ext uri="{BB962C8B-B14F-4D97-AF65-F5344CB8AC3E}">
        <p14:creationId xmlns:p14="http://schemas.microsoft.com/office/powerpoint/2010/main" val="2063056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2140C0-A412-45E3-C6B8-0DDF3BADF22A}"/>
              </a:ext>
            </a:extLst>
          </p:cNvPr>
          <p:cNvSpPr>
            <a:spLocks noGrp="1"/>
          </p:cNvSpPr>
          <p:nvPr>
            <p:ph idx="1"/>
          </p:nvPr>
        </p:nvSpPr>
        <p:spPr>
          <a:xfrm>
            <a:off x="622442" y="294775"/>
            <a:ext cx="10515600" cy="6280685"/>
          </a:xfrm>
        </p:spPr>
        <p:txBody>
          <a:bodyPr>
            <a:noAutofit/>
          </a:bodyPr>
          <a:lstStyle/>
          <a:p>
            <a:pPr marL="0" indent="0">
              <a:buNone/>
            </a:pPr>
            <a:endParaRPr lang="en-US" sz="2000" b="1" dirty="0"/>
          </a:p>
          <a:p>
            <a:pPr marL="0" indent="0">
              <a:buNone/>
            </a:pPr>
            <a:r>
              <a:rPr lang="en-US" sz="2000" b="1" dirty="0"/>
              <a:t>Specifications &amp; Requirements:</a:t>
            </a:r>
            <a:endParaRPr lang="en-US" sz="2000" dirty="0"/>
          </a:p>
          <a:p>
            <a:pPr>
              <a:buFont typeface="Arial" panose="020B0604020202020204" pitchFamily="34" charset="0"/>
              <a:buChar char="•"/>
            </a:pPr>
            <a:r>
              <a:rPr lang="en-US" sz="2000" dirty="0"/>
              <a:t>System architecture: Backend database, validation engine, and user interface.</a:t>
            </a:r>
          </a:p>
          <a:p>
            <a:pPr>
              <a:buFont typeface="Arial" panose="020B0604020202020204" pitchFamily="34" charset="0"/>
              <a:buChar char="•"/>
            </a:pPr>
            <a:r>
              <a:rPr lang="en-US" sz="2000" dirty="0"/>
              <a:t>Automated validation rules for compliance, pricing, and stock checks.</a:t>
            </a:r>
          </a:p>
          <a:p>
            <a:pPr>
              <a:buFont typeface="Arial" panose="020B0604020202020204" pitchFamily="34" charset="0"/>
              <a:buChar char="•"/>
            </a:pPr>
            <a:r>
              <a:rPr lang="en-US" sz="2000" dirty="0"/>
              <a:t>Role-based access control for suppliers and authentication teams.</a:t>
            </a:r>
          </a:p>
          <a:p>
            <a:pPr marL="0" indent="0">
              <a:buNone/>
            </a:pPr>
            <a:endParaRPr lang="en-US" sz="2000" dirty="0"/>
          </a:p>
          <a:p>
            <a:pPr marL="0" indent="0">
              <a:buNone/>
            </a:pPr>
            <a:r>
              <a:rPr lang="en-US" sz="2000" b="1" u="sng" dirty="0"/>
              <a:t>Implementation (Development &amp; Integration) </a:t>
            </a:r>
            <a:r>
              <a:rPr lang="en-US" sz="2000" b="1" dirty="0"/>
              <a:t>:</a:t>
            </a:r>
          </a:p>
          <a:p>
            <a:pPr marL="0" indent="0">
              <a:buNone/>
            </a:pPr>
            <a:endParaRPr lang="en-US" sz="2000" b="1" dirty="0"/>
          </a:p>
          <a:p>
            <a:pPr marL="0" indent="0">
              <a:buNone/>
            </a:pPr>
            <a:r>
              <a:rPr lang="en-US" sz="2000" b="1" dirty="0"/>
              <a:t>Objective:</a:t>
            </a:r>
            <a:r>
              <a:rPr lang="en-US" sz="2000" dirty="0"/>
              <a:t> Develop and integrate the product authentication system with the existing e-commerce platform.</a:t>
            </a:r>
          </a:p>
          <a:p>
            <a:pPr marL="0" indent="0">
              <a:buNone/>
            </a:pPr>
            <a:endParaRPr lang="en-US" sz="2000" b="1" dirty="0"/>
          </a:p>
          <a:p>
            <a:pPr marL="0" indent="0">
              <a:buNone/>
            </a:pPr>
            <a:r>
              <a:rPr lang="en-US" sz="2000" b="1" dirty="0"/>
              <a:t>Criteria:</a:t>
            </a:r>
            <a:endParaRPr lang="en-US" sz="2000" dirty="0"/>
          </a:p>
          <a:p>
            <a:pPr>
              <a:buFont typeface="Arial" panose="020B0604020202020204" pitchFamily="34" charset="0"/>
              <a:buChar char="•"/>
            </a:pPr>
            <a:r>
              <a:rPr lang="en-US" sz="2000" dirty="0"/>
              <a:t>Develop a validation engine that checks compliance, pricing, and stock availability.</a:t>
            </a:r>
          </a:p>
          <a:p>
            <a:pPr>
              <a:buFont typeface="Arial" panose="020B0604020202020204" pitchFamily="34" charset="0"/>
              <a:buChar char="•"/>
            </a:pPr>
            <a:r>
              <a:rPr lang="en-US" sz="2000" dirty="0"/>
              <a:t>Integrate with the e-commerce platform’s product listing module.</a:t>
            </a:r>
          </a:p>
          <a:p>
            <a:pPr>
              <a:buFont typeface="Arial" panose="020B0604020202020204" pitchFamily="34" charset="0"/>
              <a:buChar char="•"/>
            </a:pPr>
            <a:r>
              <a:rPr lang="en-US" sz="2000" dirty="0"/>
              <a:t>Implement an admin dashboard for manual overrides and exception handling.</a:t>
            </a:r>
          </a:p>
          <a:p>
            <a:pPr marL="0" indent="0">
              <a:buNone/>
            </a:pPr>
            <a:endParaRPr lang="en-US" sz="2000" dirty="0"/>
          </a:p>
        </p:txBody>
      </p:sp>
    </p:spTree>
    <p:extLst>
      <p:ext uri="{BB962C8B-B14F-4D97-AF65-F5344CB8AC3E}">
        <p14:creationId xmlns:p14="http://schemas.microsoft.com/office/powerpoint/2010/main" val="1868353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2413</TotalTime>
  <Words>1763</Words>
  <Application>Microsoft Office PowerPoint</Application>
  <PresentationFormat>Widescreen</PresentationFormat>
  <Paragraphs>174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Helvetica Neue</vt:lpstr>
      <vt:lpstr>Office Theme</vt:lpstr>
      <vt:lpstr>VeroTrack </vt:lpstr>
      <vt:lpstr>Situation</vt:lpstr>
      <vt:lpstr>Problem</vt:lpstr>
      <vt:lpstr>Opportunity </vt:lpstr>
      <vt:lpstr>Purpose Statement (Goals)</vt:lpstr>
      <vt:lpstr>Project Objectives </vt:lpstr>
      <vt:lpstr>Solution Development</vt:lpstr>
      <vt:lpstr>PowerPoint Presentation</vt:lpstr>
      <vt:lpstr>PowerPoint Presentation</vt:lpstr>
      <vt:lpstr>PowerPoint Presentation</vt:lpstr>
      <vt:lpstr>PowerPoint Presentation</vt:lpstr>
      <vt:lpstr>PowerPoint Presentation</vt:lpstr>
      <vt:lpstr>PowerPoint Presentation</vt:lpstr>
      <vt:lpstr>Success Criteria</vt:lpstr>
      <vt:lpstr>Methods/Approach</vt:lpstr>
      <vt:lpstr>PowerPoint Presentation</vt:lpstr>
      <vt:lpstr>Resources</vt:lpstr>
      <vt:lpstr>Risks and Dependencies</vt:lpstr>
      <vt:lpstr>Conclusion</vt:lpstr>
      <vt:lpstr>Why Approve This Proposal?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Srikar Sharma</dc:creator>
  <cp:lastModifiedBy>Srikar Sharma</cp:lastModifiedBy>
  <cp:revision>1</cp:revision>
  <dcterms:created xsi:type="dcterms:W3CDTF">2025-03-06T16:05:43Z</dcterms:created>
  <dcterms:modified xsi:type="dcterms:W3CDTF">2025-03-08T08:19:40Z</dcterms:modified>
</cp:coreProperties>
</file>