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8" r:id="rId10"/>
    <p:sldId id="264" r:id="rId11"/>
    <p:sldId id="265" r:id="rId12"/>
    <p:sldId id="266" r:id="rId13"/>
    <p:sldId id="26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66" d="100"/>
          <a:sy n="66" d="100"/>
        </p:scale>
        <p:origin x="900"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ar Suryawanshi" userId="927275106c737c10" providerId="LiveId" clId="{357A36D5-A7A7-41A8-9410-B252503F1829}"/>
    <pc:docChg chg="modSld">
      <pc:chgData name="Amar Suryawanshi" userId="927275106c737c10" providerId="LiveId" clId="{357A36D5-A7A7-41A8-9410-B252503F1829}" dt="2025-03-11T17:34:29.466" v="14" actId="113"/>
      <pc:docMkLst>
        <pc:docMk/>
      </pc:docMkLst>
      <pc:sldChg chg="modSp">
        <pc:chgData name="Amar Suryawanshi" userId="927275106c737c10" providerId="LiveId" clId="{357A36D5-A7A7-41A8-9410-B252503F1829}" dt="2025-03-11T17:32:35.224" v="0" actId="1036"/>
        <pc:sldMkLst>
          <pc:docMk/>
          <pc:sldMk cId="1630196907" sldId="256"/>
        </pc:sldMkLst>
        <pc:spChg chg="mod">
          <ac:chgData name="Amar Suryawanshi" userId="927275106c737c10" providerId="LiveId" clId="{357A36D5-A7A7-41A8-9410-B252503F1829}" dt="2025-03-11T17:32:35.224" v="0" actId="1036"/>
          <ac:spMkLst>
            <pc:docMk/>
            <pc:sldMk cId="1630196907" sldId="256"/>
            <ac:spMk id="3" creationId="{13100DFC-178C-4BEA-AC47-F8E7C9B605C3}"/>
          </ac:spMkLst>
        </pc:spChg>
      </pc:sldChg>
      <pc:sldChg chg="modSp">
        <pc:chgData name="Amar Suryawanshi" userId="927275106c737c10" providerId="LiveId" clId="{357A36D5-A7A7-41A8-9410-B252503F1829}" dt="2025-03-11T17:34:29.466" v="14" actId="113"/>
        <pc:sldMkLst>
          <pc:docMk/>
          <pc:sldMk cId="3730637858" sldId="263"/>
        </pc:sldMkLst>
        <pc:spChg chg="mod">
          <ac:chgData name="Amar Suryawanshi" userId="927275106c737c10" providerId="LiveId" clId="{357A36D5-A7A7-41A8-9410-B252503F1829}" dt="2025-03-11T17:34:29.466" v="14" actId="113"/>
          <ac:spMkLst>
            <pc:docMk/>
            <pc:sldMk cId="3730637858" sldId="263"/>
            <ac:spMk id="3" creationId="{49CC3CE0-A288-4C3D-89CB-10D0B9340988}"/>
          </ac:spMkLst>
        </pc:spChg>
      </pc:sldChg>
      <pc:sldChg chg="modSp">
        <pc:chgData name="Amar Suryawanshi" userId="927275106c737c10" providerId="LiveId" clId="{357A36D5-A7A7-41A8-9410-B252503F1829}" dt="2025-03-11T17:33:47.301" v="7" actId="113"/>
        <pc:sldMkLst>
          <pc:docMk/>
          <pc:sldMk cId="2480132818" sldId="264"/>
        </pc:sldMkLst>
        <pc:spChg chg="mod">
          <ac:chgData name="Amar Suryawanshi" userId="927275106c737c10" providerId="LiveId" clId="{357A36D5-A7A7-41A8-9410-B252503F1829}" dt="2025-03-11T17:33:47.301" v="7" actId="113"/>
          <ac:spMkLst>
            <pc:docMk/>
            <pc:sldMk cId="2480132818" sldId="264"/>
            <ac:spMk id="3" creationId="{A4326E0C-5A12-4EFA-A0D1-E6429ED5F2C1}"/>
          </ac:spMkLst>
        </pc:spChg>
      </pc:sldChg>
      <pc:sldChg chg="modSp">
        <pc:chgData name="Amar Suryawanshi" userId="927275106c737c10" providerId="LiveId" clId="{357A36D5-A7A7-41A8-9410-B252503F1829}" dt="2025-03-11T17:33:08.304" v="5" actId="113"/>
        <pc:sldMkLst>
          <pc:docMk/>
          <pc:sldMk cId="2980233846" sldId="267"/>
        </pc:sldMkLst>
        <pc:spChg chg="mod">
          <ac:chgData name="Amar Suryawanshi" userId="927275106c737c10" providerId="LiveId" clId="{357A36D5-A7A7-41A8-9410-B252503F1829}" dt="2025-03-11T17:33:08.304" v="5" actId="113"/>
          <ac:spMkLst>
            <pc:docMk/>
            <pc:sldMk cId="2980233846" sldId="267"/>
            <ac:spMk id="3" creationId="{8F988B11-AA6F-4CF6-A42B-64570CA987C5}"/>
          </ac:spMkLst>
        </pc:spChg>
      </pc:sldChg>
      <pc:sldChg chg="modSp">
        <pc:chgData name="Amar Suryawanshi" userId="927275106c737c10" providerId="LiveId" clId="{357A36D5-A7A7-41A8-9410-B252503F1829}" dt="2025-03-11T17:34:05.867" v="10" actId="113"/>
        <pc:sldMkLst>
          <pc:docMk/>
          <pc:sldMk cId="1701261178" sldId="268"/>
        </pc:sldMkLst>
        <pc:spChg chg="mod">
          <ac:chgData name="Amar Suryawanshi" userId="927275106c737c10" providerId="LiveId" clId="{357A36D5-A7A7-41A8-9410-B252503F1829}" dt="2025-03-11T17:34:05.867" v="10" actId="113"/>
          <ac:spMkLst>
            <pc:docMk/>
            <pc:sldMk cId="1701261178" sldId="268"/>
            <ac:spMk id="3" creationId="{C52E5FCB-0DB2-455A-8A74-80EE6946718C}"/>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F772A-A53A-40D7-81C7-2B3CB82344E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A1FA60D1-51C9-4CCF-B92B-5209EC9377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9EC4BCA5-5A69-4462-87E5-0B64C76E3DC8}"/>
              </a:ext>
            </a:extLst>
          </p:cNvPr>
          <p:cNvSpPr>
            <a:spLocks noGrp="1"/>
          </p:cNvSpPr>
          <p:nvPr>
            <p:ph type="dt" sz="half" idx="10"/>
          </p:nvPr>
        </p:nvSpPr>
        <p:spPr/>
        <p:txBody>
          <a:bodyPr/>
          <a:lstStyle/>
          <a:p>
            <a:fld id="{1EBE631E-D1E8-432F-BDDD-8BA806801F09}" type="datetimeFigureOut">
              <a:rPr lang="en-IN" smtClean="0"/>
              <a:t>11-03-2025</a:t>
            </a:fld>
            <a:endParaRPr lang="en-IN"/>
          </a:p>
        </p:txBody>
      </p:sp>
      <p:sp>
        <p:nvSpPr>
          <p:cNvPr id="5" name="Footer Placeholder 4">
            <a:extLst>
              <a:ext uri="{FF2B5EF4-FFF2-40B4-BE49-F238E27FC236}">
                <a16:creationId xmlns:a16="http://schemas.microsoft.com/office/drawing/2014/main" id="{194B54EB-D7BC-4B6F-B357-39220198FE1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C865CB4-85DC-4E7E-8180-415A7D66B7DB}"/>
              </a:ext>
            </a:extLst>
          </p:cNvPr>
          <p:cNvSpPr>
            <a:spLocks noGrp="1"/>
          </p:cNvSpPr>
          <p:nvPr>
            <p:ph type="sldNum" sz="quarter" idx="12"/>
          </p:nvPr>
        </p:nvSpPr>
        <p:spPr/>
        <p:txBody>
          <a:bodyPr/>
          <a:lstStyle/>
          <a:p>
            <a:fld id="{2BB288A7-0FDA-46D3-A7A0-D164D677B9E5}" type="slidenum">
              <a:rPr lang="en-IN" smtClean="0"/>
              <a:t>‹#›</a:t>
            </a:fld>
            <a:endParaRPr lang="en-IN"/>
          </a:p>
        </p:txBody>
      </p:sp>
    </p:spTree>
    <p:extLst>
      <p:ext uri="{BB962C8B-B14F-4D97-AF65-F5344CB8AC3E}">
        <p14:creationId xmlns:p14="http://schemas.microsoft.com/office/powerpoint/2010/main" val="24945893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77752-67A7-446B-80E1-2C9BD7079771}"/>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6845AAA1-6836-4BA2-8529-36B8944C28B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7B851A6-8461-41E7-9BEA-0E63F34CAB85}"/>
              </a:ext>
            </a:extLst>
          </p:cNvPr>
          <p:cNvSpPr>
            <a:spLocks noGrp="1"/>
          </p:cNvSpPr>
          <p:nvPr>
            <p:ph type="dt" sz="half" idx="10"/>
          </p:nvPr>
        </p:nvSpPr>
        <p:spPr/>
        <p:txBody>
          <a:bodyPr/>
          <a:lstStyle/>
          <a:p>
            <a:fld id="{1EBE631E-D1E8-432F-BDDD-8BA806801F09}" type="datetimeFigureOut">
              <a:rPr lang="en-IN" smtClean="0"/>
              <a:t>11-03-2025</a:t>
            </a:fld>
            <a:endParaRPr lang="en-IN"/>
          </a:p>
        </p:txBody>
      </p:sp>
      <p:sp>
        <p:nvSpPr>
          <p:cNvPr id="5" name="Footer Placeholder 4">
            <a:extLst>
              <a:ext uri="{FF2B5EF4-FFF2-40B4-BE49-F238E27FC236}">
                <a16:creationId xmlns:a16="http://schemas.microsoft.com/office/drawing/2014/main" id="{EF07681A-38EC-4FE1-9462-2321DD4E0FC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D2E2A40-CBAC-4D77-8519-59CF329F18B4}"/>
              </a:ext>
            </a:extLst>
          </p:cNvPr>
          <p:cNvSpPr>
            <a:spLocks noGrp="1"/>
          </p:cNvSpPr>
          <p:nvPr>
            <p:ph type="sldNum" sz="quarter" idx="12"/>
          </p:nvPr>
        </p:nvSpPr>
        <p:spPr/>
        <p:txBody>
          <a:bodyPr/>
          <a:lstStyle/>
          <a:p>
            <a:fld id="{2BB288A7-0FDA-46D3-A7A0-D164D677B9E5}" type="slidenum">
              <a:rPr lang="en-IN" smtClean="0"/>
              <a:t>‹#›</a:t>
            </a:fld>
            <a:endParaRPr lang="en-IN"/>
          </a:p>
        </p:txBody>
      </p:sp>
    </p:spTree>
    <p:extLst>
      <p:ext uri="{BB962C8B-B14F-4D97-AF65-F5344CB8AC3E}">
        <p14:creationId xmlns:p14="http://schemas.microsoft.com/office/powerpoint/2010/main" val="3802829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C8F3B11-D7AB-4DFB-A151-ACE8DED2AD6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5BBE753-A62B-4772-A4A6-516EE81C770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53351C4B-1C47-43AE-A099-CA3C7F302C00}"/>
              </a:ext>
            </a:extLst>
          </p:cNvPr>
          <p:cNvSpPr>
            <a:spLocks noGrp="1"/>
          </p:cNvSpPr>
          <p:nvPr>
            <p:ph type="dt" sz="half" idx="10"/>
          </p:nvPr>
        </p:nvSpPr>
        <p:spPr/>
        <p:txBody>
          <a:bodyPr/>
          <a:lstStyle/>
          <a:p>
            <a:fld id="{1EBE631E-D1E8-432F-BDDD-8BA806801F09}" type="datetimeFigureOut">
              <a:rPr lang="en-IN" smtClean="0"/>
              <a:t>11-03-2025</a:t>
            </a:fld>
            <a:endParaRPr lang="en-IN"/>
          </a:p>
        </p:txBody>
      </p:sp>
      <p:sp>
        <p:nvSpPr>
          <p:cNvPr id="5" name="Footer Placeholder 4">
            <a:extLst>
              <a:ext uri="{FF2B5EF4-FFF2-40B4-BE49-F238E27FC236}">
                <a16:creationId xmlns:a16="http://schemas.microsoft.com/office/drawing/2014/main" id="{0A97A779-5E23-48D0-9217-0AA61F1143F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616066D-25A0-47EC-9D78-05D6D5CB7E13}"/>
              </a:ext>
            </a:extLst>
          </p:cNvPr>
          <p:cNvSpPr>
            <a:spLocks noGrp="1"/>
          </p:cNvSpPr>
          <p:nvPr>
            <p:ph type="sldNum" sz="quarter" idx="12"/>
          </p:nvPr>
        </p:nvSpPr>
        <p:spPr/>
        <p:txBody>
          <a:bodyPr/>
          <a:lstStyle/>
          <a:p>
            <a:fld id="{2BB288A7-0FDA-46D3-A7A0-D164D677B9E5}" type="slidenum">
              <a:rPr lang="en-IN" smtClean="0"/>
              <a:t>‹#›</a:t>
            </a:fld>
            <a:endParaRPr lang="en-IN"/>
          </a:p>
        </p:txBody>
      </p:sp>
    </p:spTree>
    <p:extLst>
      <p:ext uri="{BB962C8B-B14F-4D97-AF65-F5344CB8AC3E}">
        <p14:creationId xmlns:p14="http://schemas.microsoft.com/office/powerpoint/2010/main" val="2432134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2FF9B-9DCD-4BB8-9E07-143508F1E5A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851D892-103C-4AD3-B9C8-985C1526819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CC6D8C3-3F21-4BAC-82E5-114E1A85D1CD}"/>
              </a:ext>
            </a:extLst>
          </p:cNvPr>
          <p:cNvSpPr>
            <a:spLocks noGrp="1"/>
          </p:cNvSpPr>
          <p:nvPr>
            <p:ph type="dt" sz="half" idx="10"/>
          </p:nvPr>
        </p:nvSpPr>
        <p:spPr/>
        <p:txBody>
          <a:bodyPr/>
          <a:lstStyle/>
          <a:p>
            <a:fld id="{1EBE631E-D1E8-432F-BDDD-8BA806801F09}" type="datetimeFigureOut">
              <a:rPr lang="en-IN" smtClean="0"/>
              <a:t>11-03-2025</a:t>
            </a:fld>
            <a:endParaRPr lang="en-IN"/>
          </a:p>
        </p:txBody>
      </p:sp>
      <p:sp>
        <p:nvSpPr>
          <p:cNvPr id="5" name="Footer Placeholder 4">
            <a:extLst>
              <a:ext uri="{FF2B5EF4-FFF2-40B4-BE49-F238E27FC236}">
                <a16:creationId xmlns:a16="http://schemas.microsoft.com/office/drawing/2014/main" id="{421E3B55-CC9B-430A-B272-36CE12A17E7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5204B94-7432-441F-8C1D-DC2D4520E16B}"/>
              </a:ext>
            </a:extLst>
          </p:cNvPr>
          <p:cNvSpPr>
            <a:spLocks noGrp="1"/>
          </p:cNvSpPr>
          <p:nvPr>
            <p:ph type="sldNum" sz="quarter" idx="12"/>
          </p:nvPr>
        </p:nvSpPr>
        <p:spPr/>
        <p:txBody>
          <a:bodyPr/>
          <a:lstStyle/>
          <a:p>
            <a:fld id="{2BB288A7-0FDA-46D3-A7A0-D164D677B9E5}" type="slidenum">
              <a:rPr lang="en-IN" smtClean="0"/>
              <a:t>‹#›</a:t>
            </a:fld>
            <a:endParaRPr lang="en-IN"/>
          </a:p>
        </p:txBody>
      </p:sp>
    </p:spTree>
    <p:extLst>
      <p:ext uri="{BB962C8B-B14F-4D97-AF65-F5344CB8AC3E}">
        <p14:creationId xmlns:p14="http://schemas.microsoft.com/office/powerpoint/2010/main" val="1019815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FE5B9-DE6F-497D-8E0D-7C41A664424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343F872F-EC85-47A0-B357-DC37D0DA44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917E5A-186D-49B5-9A15-978A59F4CAE1}"/>
              </a:ext>
            </a:extLst>
          </p:cNvPr>
          <p:cNvSpPr>
            <a:spLocks noGrp="1"/>
          </p:cNvSpPr>
          <p:nvPr>
            <p:ph type="dt" sz="half" idx="10"/>
          </p:nvPr>
        </p:nvSpPr>
        <p:spPr/>
        <p:txBody>
          <a:bodyPr/>
          <a:lstStyle/>
          <a:p>
            <a:fld id="{1EBE631E-D1E8-432F-BDDD-8BA806801F09}" type="datetimeFigureOut">
              <a:rPr lang="en-IN" smtClean="0"/>
              <a:t>11-03-2025</a:t>
            </a:fld>
            <a:endParaRPr lang="en-IN"/>
          </a:p>
        </p:txBody>
      </p:sp>
      <p:sp>
        <p:nvSpPr>
          <p:cNvPr id="5" name="Footer Placeholder 4">
            <a:extLst>
              <a:ext uri="{FF2B5EF4-FFF2-40B4-BE49-F238E27FC236}">
                <a16:creationId xmlns:a16="http://schemas.microsoft.com/office/drawing/2014/main" id="{E0725D21-38B8-4D69-BE1E-1164629E835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339C1EB-1B16-4F8C-85AF-9332DFDFA245}"/>
              </a:ext>
            </a:extLst>
          </p:cNvPr>
          <p:cNvSpPr>
            <a:spLocks noGrp="1"/>
          </p:cNvSpPr>
          <p:nvPr>
            <p:ph type="sldNum" sz="quarter" idx="12"/>
          </p:nvPr>
        </p:nvSpPr>
        <p:spPr/>
        <p:txBody>
          <a:bodyPr/>
          <a:lstStyle/>
          <a:p>
            <a:fld id="{2BB288A7-0FDA-46D3-A7A0-D164D677B9E5}" type="slidenum">
              <a:rPr lang="en-IN" smtClean="0"/>
              <a:t>‹#›</a:t>
            </a:fld>
            <a:endParaRPr lang="en-IN"/>
          </a:p>
        </p:txBody>
      </p:sp>
    </p:spTree>
    <p:extLst>
      <p:ext uri="{BB962C8B-B14F-4D97-AF65-F5344CB8AC3E}">
        <p14:creationId xmlns:p14="http://schemas.microsoft.com/office/powerpoint/2010/main" val="1390612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4A7A5F-B7FE-4848-98A3-BA65AD22F91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D82B1199-A1AC-4374-A438-F3DE77B2EA5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DE78920E-1C91-4C6C-A8DC-CCD08E9A120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06F6E4D4-50C5-4125-89F5-7189559A6FC6}"/>
              </a:ext>
            </a:extLst>
          </p:cNvPr>
          <p:cNvSpPr>
            <a:spLocks noGrp="1"/>
          </p:cNvSpPr>
          <p:nvPr>
            <p:ph type="dt" sz="half" idx="10"/>
          </p:nvPr>
        </p:nvSpPr>
        <p:spPr/>
        <p:txBody>
          <a:bodyPr/>
          <a:lstStyle/>
          <a:p>
            <a:fld id="{1EBE631E-D1E8-432F-BDDD-8BA806801F09}" type="datetimeFigureOut">
              <a:rPr lang="en-IN" smtClean="0"/>
              <a:t>11-03-2025</a:t>
            </a:fld>
            <a:endParaRPr lang="en-IN"/>
          </a:p>
        </p:txBody>
      </p:sp>
      <p:sp>
        <p:nvSpPr>
          <p:cNvPr id="6" name="Footer Placeholder 5">
            <a:extLst>
              <a:ext uri="{FF2B5EF4-FFF2-40B4-BE49-F238E27FC236}">
                <a16:creationId xmlns:a16="http://schemas.microsoft.com/office/drawing/2014/main" id="{BEEDE5D8-8B51-41F1-9FED-7CFC76ACF02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9627AD49-99B2-41AD-A2CD-4175266A6286}"/>
              </a:ext>
            </a:extLst>
          </p:cNvPr>
          <p:cNvSpPr>
            <a:spLocks noGrp="1"/>
          </p:cNvSpPr>
          <p:nvPr>
            <p:ph type="sldNum" sz="quarter" idx="12"/>
          </p:nvPr>
        </p:nvSpPr>
        <p:spPr/>
        <p:txBody>
          <a:bodyPr/>
          <a:lstStyle/>
          <a:p>
            <a:fld id="{2BB288A7-0FDA-46D3-A7A0-D164D677B9E5}" type="slidenum">
              <a:rPr lang="en-IN" smtClean="0"/>
              <a:t>‹#›</a:t>
            </a:fld>
            <a:endParaRPr lang="en-IN"/>
          </a:p>
        </p:txBody>
      </p:sp>
    </p:spTree>
    <p:extLst>
      <p:ext uri="{BB962C8B-B14F-4D97-AF65-F5344CB8AC3E}">
        <p14:creationId xmlns:p14="http://schemas.microsoft.com/office/powerpoint/2010/main" val="578028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8EAA1-C7BF-49B7-8883-C9BB2CDC51A2}"/>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A860375B-B0A7-45BC-AEA2-93513D58EE0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4A3B031-15AD-4959-BB11-377F5C97769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F58D5267-D941-4861-9802-CD84FFAA7B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0991B07-838F-4023-88C9-949ABCA84E1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21148360-7D2B-48C8-97DF-601017DDEDB4}"/>
              </a:ext>
            </a:extLst>
          </p:cNvPr>
          <p:cNvSpPr>
            <a:spLocks noGrp="1"/>
          </p:cNvSpPr>
          <p:nvPr>
            <p:ph type="dt" sz="half" idx="10"/>
          </p:nvPr>
        </p:nvSpPr>
        <p:spPr/>
        <p:txBody>
          <a:bodyPr/>
          <a:lstStyle/>
          <a:p>
            <a:fld id="{1EBE631E-D1E8-432F-BDDD-8BA806801F09}" type="datetimeFigureOut">
              <a:rPr lang="en-IN" smtClean="0"/>
              <a:t>11-03-2025</a:t>
            </a:fld>
            <a:endParaRPr lang="en-IN"/>
          </a:p>
        </p:txBody>
      </p:sp>
      <p:sp>
        <p:nvSpPr>
          <p:cNvPr id="8" name="Footer Placeholder 7">
            <a:extLst>
              <a:ext uri="{FF2B5EF4-FFF2-40B4-BE49-F238E27FC236}">
                <a16:creationId xmlns:a16="http://schemas.microsoft.com/office/drawing/2014/main" id="{8DD35A12-963F-44F6-9E4A-85636C22FD5B}"/>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FCC87E7C-80AC-4C3E-9B76-398744EBC951}"/>
              </a:ext>
            </a:extLst>
          </p:cNvPr>
          <p:cNvSpPr>
            <a:spLocks noGrp="1"/>
          </p:cNvSpPr>
          <p:nvPr>
            <p:ph type="sldNum" sz="quarter" idx="12"/>
          </p:nvPr>
        </p:nvSpPr>
        <p:spPr/>
        <p:txBody>
          <a:bodyPr/>
          <a:lstStyle/>
          <a:p>
            <a:fld id="{2BB288A7-0FDA-46D3-A7A0-D164D677B9E5}" type="slidenum">
              <a:rPr lang="en-IN" smtClean="0"/>
              <a:t>‹#›</a:t>
            </a:fld>
            <a:endParaRPr lang="en-IN"/>
          </a:p>
        </p:txBody>
      </p:sp>
    </p:spTree>
    <p:extLst>
      <p:ext uri="{BB962C8B-B14F-4D97-AF65-F5344CB8AC3E}">
        <p14:creationId xmlns:p14="http://schemas.microsoft.com/office/powerpoint/2010/main" val="24362890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30318-78BA-4776-A4D4-49524ADB7702}"/>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78820F72-0249-4908-943B-70D64AB8F9C6}"/>
              </a:ext>
            </a:extLst>
          </p:cNvPr>
          <p:cNvSpPr>
            <a:spLocks noGrp="1"/>
          </p:cNvSpPr>
          <p:nvPr>
            <p:ph type="dt" sz="half" idx="10"/>
          </p:nvPr>
        </p:nvSpPr>
        <p:spPr/>
        <p:txBody>
          <a:bodyPr/>
          <a:lstStyle/>
          <a:p>
            <a:fld id="{1EBE631E-D1E8-432F-BDDD-8BA806801F09}" type="datetimeFigureOut">
              <a:rPr lang="en-IN" smtClean="0"/>
              <a:t>11-03-2025</a:t>
            </a:fld>
            <a:endParaRPr lang="en-IN"/>
          </a:p>
        </p:txBody>
      </p:sp>
      <p:sp>
        <p:nvSpPr>
          <p:cNvPr id="4" name="Footer Placeholder 3">
            <a:extLst>
              <a:ext uri="{FF2B5EF4-FFF2-40B4-BE49-F238E27FC236}">
                <a16:creationId xmlns:a16="http://schemas.microsoft.com/office/drawing/2014/main" id="{26FC78CF-EF0B-4BDC-937F-BBD9DD229CA8}"/>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74167820-FB5F-479A-BBBA-5EB55B7A16F4}"/>
              </a:ext>
            </a:extLst>
          </p:cNvPr>
          <p:cNvSpPr>
            <a:spLocks noGrp="1"/>
          </p:cNvSpPr>
          <p:nvPr>
            <p:ph type="sldNum" sz="quarter" idx="12"/>
          </p:nvPr>
        </p:nvSpPr>
        <p:spPr/>
        <p:txBody>
          <a:bodyPr/>
          <a:lstStyle/>
          <a:p>
            <a:fld id="{2BB288A7-0FDA-46D3-A7A0-D164D677B9E5}" type="slidenum">
              <a:rPr lang="en-IN" smtClean="0"/>
              <a:t>‹#›</a:t>
            </a:fld>
            <a:endParaRPr lang="en-IN"/>
          </a:p>
        </p:txBody>
      </p:sp>
    </p:spTree>
    <p:extLst>
      <p:ext uri="{BB962C8B-B14F-4D97-AF65-F5344CB8AC3E}">
        <p14:creationId xmlns:p14="http://schemas.microsoft.com/office/powerpoint/2010/main" val="3397948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EE5989-560A-4085-8677-3D673C68847F}"/>
              </a:ext>
            </a:extLst>
          </p:cNvPr>
          <p:cNvSpPr>
            <a:spLocks noGrp="1"/>
          </p:cNvSpPr>
          <p:nvPr>
            <p:ph type="dt" sz="half" idx="10"/>
          </p:nvPr>
        </p:nvSpPr>
        <p:spPr/>
        <p:txBody>
          <a:bodyPr/>
          <a:lstStyle/>
          <a:p>
            <a:fld id="{1EBE631E-D1E8-432F-BDDD-8BA806801F09}" type="datetimeFigureOut">
              <a:rPr lang="en-IN" smtClean="0"/>
              <a:t>11-03-2025</a:t>
            </a:fld>
            <a:endParaRPr lang="en-IN"/>
          </a:p>
        </p:txBody>
      </p:sp>
      <p:sp>
        <p:nvSpPr>
          <p:cNvPr id="3" name="Footer Placeholder 2">
            <a:extLst>
              <a:ext uri="{FF2B5EF4-FFF2-40B4-BE49-F238E27FC236}">
                <a16:creationId xmlns:a16="http://schemas.microsoft.com/office/drawing/2014/main" id="{4B1E30CC-150B-4B0F-88F9-4FE00BDAFB80}"/>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D84F3DD3-6C8C-4BE8-831B-BE9E16FFE32F}"/>
              </a:ext>
            </a:extLst>
          </p:cNvPr>
          <p:cNvSpPr>
            <a:spLocks noGrp="1"/>
          </p:cNvSpPr>
          <p:nvPr>
            <p:ph type="sldNum" sz="quarter" idx="12"/>
          </p:nvPr>
        </p:nvSpPr>
        <p:spPr/>
        <p:txBody>
          <a:bodyPr/>
          <a:lstStyle/>
          <a:p>
            <a:fld id="{2BB288A7-0FDA-46D3-A7A0-D164D677B9E5}" type="slidenum">
              <a:rPr lang="en-IN" smtClean="0"/>
              <a:t>‹#›</a:t>
            </a:fld>
            <a:endParaRPr lang="en-IN"/>
          </a:p>
        </p:txBody>
      </p:sp>
    </p:spTree>
    <p:extLst>
      <p:ext uri="{BB962C8B-B14F-4D97-AF65-F5344CB8AC3E}">
        <p14:creationId xmlns:p14="http://schemas.microsoft.com/office/powerpoint/2010/main" val="152121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4B79E-544B-47AD-A168-B4F0EBBBB2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8C833EFC-FA28-42EF-AB07-65D36B1FF20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5C4648F3-551F-4665-8C46-EDFC6BB30A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10E95A-9162-4C63-917C-FD21496BE2F3}"/>
              </a:ext>
            </a:extLst>
          </p:cNvPr>
          <p:cNvSpPr>
            <a:spLocks noGrp="1"/>
          </p:cNvSpPr>
          <p:nvPr>
            <p:ph type="dt" sz="half" idx="10"/>
          </p:nvPr>
        </p:nvSpPr>
        <p:spPr/>
        <p:txBody>
          <a:bodyPr/>
          <a:lstStyle/>
          <a:p>
            <a:fld id="{1EBE631E-D1E8-432F-BDDD-8BA806801F09}" type="datetimeFigureOut">
              <a:rPr lang="en-IN" smtClean="0"/>
              <a:t>11-03-2025</a:t>
            </a:fld>
            <a:endParaRPr lang="en-IN"/>
          </a:p>
        </p:txBody>
      </p:sp>
      <p:sp>
        <p:nvSpPr>
          <p:cNvPr id="6" name="Footer Placeholder 5">
            <a:extLst>
              <a:ext uri="{FF2B5EF4-FFF2-40B4-BE49-F238E27FC236}">
                <a16:creationId xmlns:a16="http://schemas.microsoft.com/office/drawing/2014/main" id="{80BF7586-7C9D-49BC-82A8-72A1DDC4492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135CE1B-339A-4EDB-82F2-854DBA55CEB9}"/>
              </a:ext>
            </a:extLst>
          </p:cNvPr>
          <p:cNvSpPr>
            <a:spLocks noGrp="1"/>
          </p:cNvSpPr>
          <p:nvPr>
            <p:ph type="sldNum" sz="quarter" idx="12"/>
          </p:nvPr>
        </p:nvSpPr>
        <p:spPr/>
        <p:txBody>
          <a:bodyPr/>
          <a:lstStyle/>
          <a:p>
            <a:fld id="{2BB288A7-0FDA-46D3-A7A0-D164D677B9E5}" type="slidenum">
              <a:rPr lang="en-IN" smtClean="0"/>
              <a:t>‹#›</a:t>
            </a:fld>
            <a:endParaRPr lang="en-IN"/>
          </a:p>
        </p:txBody>
      </p:sp>
    </p:spTree>
    <p:extLst>
      <p:ext uri="{BB962C8B-B14F-4D97-AF65-F5344CB8AC3E}">
        <p14:creationId xmlns:p14="http://schemas.microsoft.com/office/powerpoint/2010/main" val="3789982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8C951-0FDA-487B-B5B1-4384C0D8FE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2B5BB3C6-7DF7-4A7E-B9A7-DAFDC0A1CE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34674D59-5DFE-451D-A20B-711E54D8116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DD5303-7C22-4017-B91D-9D07F3580E4B}"/>
              </a:ext>
            </a:extLst>
          </p:cNvPr>
          <p:cNvSpPr>
            <a:spLocks noGrp="1"/>
          </p:cNvSpPr>
          <p:nvPr>
            <p:ph type="dt" sz="half" idx="10"/>
          </p:nvPr>
        </p:nvSpPr>
        <p:spPr/>
        <p:txBody>
          <a:bodyPr/>
          <a:lstStyle/>
          <a:p>
            <a:fld id="{1EBE631E-D1E8-432F-BDDD-8BA806801F09}" type="datetimeFigureOut">
              <a:rPr lang="en-IN" smtClean="0"/>
              <a:t>11-03-2025</a:t>
            </a:fld>
            <a:endParaRPr lang="en-IN"/>
          </a:p>
        </p:txBody>
      </p:sp>
      <p:sp>
        <p:nvSpPr>
          <p:cNvPr id="6" name="Footer Placeholder 5">
            <a:extLst>
              <a:ext uri="{FF2B5EF4-FFF2-40B4-BE49-F238E27FC236}">
                <a16:creationId xmlns:a16="http://schemas.microsoft.com/office/drawing/2014/main" id="{E8F1EB40-462E-44A0-8B43-AFBC3EB1DBC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5AC3837-4CE8-4D08-A45E-C314086D54A2}"/>
              </a:ext>
            </a:extLst>
          </p:cNvPr>
          <p:cNvSpPr>
            <a:spLocks noGrp="1"/>
          </p:cNvSpPr>
          <p:nvPr>
            <p:ph type="sldNum" sz="quarter" idx="12"/>
          </p:nvPr>
        </p:nvSpPr>
        <p:spPr/>
        <p:txBody>
          <a:bodyPr/>
          <a:lstStyle/>
          <a:p>
            <a:fld id="{2BB288A7-0FDA-46D3-A7A0-D164D677B9E5}" type="slidenum">
              <a:rPr lang="en-IN" smtClean="0"/>
              <a:t>‹#›</a:t>
            </a:fld>
            <a:endParaRPr lang="en-IN"/>
          </a:p>
        </p:txBody>
      </p:sp>
    </p:spTree>
    <p:extLst>
      <p:ext uri="{BB962C8B-B14F-4D97-AF65-F5344CB8AC3E}">
        <p14:creationId xmlns:p14="http://schemas.microsoft.com/office/powerpoint/2010/main" val="632229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413E92A-627F-4ACD-BB07-4A7C34735C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FC75742-BFC6-4CA8-81F3-10C60EED7D2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5676347-7077-4E79-A0F0-8AEE5A44C99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BE631E-D1E8-432F-BDDD-8BA806801F09}" type="datetimeFigureOut">
              <a:rPr lang="en-IN" smtClean="0"/>
              <a:t>11-03-2025</a:t>
            </a:fld>
            <a:endParaRPr lang="en-IN"/>
          </a:p>
        </p:txBody>
      </p:sp>
      <p:sp>
        <p:nvSpPr>
          <p:cNvPr id="5" name="Footer Placeholder 4">
            <a:extLst>
              <a:ext uri="{FF2B5EF4-FFF2-40B4-BE49-F238E27FC236}">
                <a16:creationId xmlns:a16="http://schemas.microsoft.com/office/drawing/2014/main" id="{7118BB47-70C9-4206-B919-C45D8A00057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1B8F6449-4426-4C4D-96A0-C93AE8FC97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B288A7-0FDA-46D3-A7A0-D164D677B9E5}" type="slidenum">
              <a:rPr lang="en-IN" smtClean="0"/>
              <a:t>‹#›</a:t>
            </a:fld>
            <a:endParaRPr lang="en-IN"/>
          </a:p>
        </p:txBody>
      </p:sp>
    </p:spTree>
    <p:extLst>
      <p:ext uri="{BB962C8B-B14F-4D97-AF65-F5344CB8AC3E}">
        <p14:creationId xmlns:p14="http://schemas.microsoft.com/office/powerpoint/2010/main" val="1913703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727FD-8CC6-4621-8A64-EAC618D4666F}"/>
              </a:ext>
            </a:extLst>
          </p:cNvPr>
          <p:cNvSpPr>
            <a:spLocks noGrp="1"/>
          </p:cNvSpPr>
          <p:nvPr>
            <p:ph type="ctrTitle"/>
          </p:nvPr>
        </p:nvSpPr>
        <p:spPr/>
        <p:txBody>
          <a:bodyPr/>
          <a:lstStyle/>
          <a:p>
            <a:r>
              <a:rPr lang="en-IN" dirty="0"/>
              <a:t>Project Title: </a:t>
            </a:r>
            <a:r>
              <a:rPr lang="en-IN" dirty="0" err="1"/>
              <a:t>Neuria</a:t>
            </a:r>
            <a:endParaRPr lang="en-IN" dirty="0"/>
          </a:p>
        </p:txBody>
      </p:sp>
      <p:sp>
        <p:nvSpPr>
          <p:cNvPr id="3" name="Subtitle 2">
            <a:extLst>
              <a:ext uri="{FF2B5EF4-FFF2-40B4-BE49-F238E27FC236}">
                <a16:creationId xmlns:a16="http://schemas.microsoft.com/office/drawing/2014/main" id="{13100DFC-178C-4BEA-AC47-F8E7C9B605C3}"/>
              </a:ext>
            </a:extLst>
          </p:cNvPr>
          <p:cNvSpPr>
            <a:spLocks noGrp="1"/>
          </p:cNvSpPr>
          <p:nvPr>
            <p:ph type="subTitle" idx="1"/>
          </p:nvPr>
        </p:nvSpPr>
        <p:spPr>
          <a:xfrm>
            <a:off x="1524000" y="3616552"/>
            <a:ext cx="9144000" cy="1655762"/>
          </a:xfrm>
        </p:spPr>
        <p:txBody>
          <a:bodyPr/>
          <a:lstStyle/>
          <a:p>
            <a:r>
              <a:rPr lang="en-IN" dirty="0"/>
              <a:t>Prepared By: Nikita Shivaji Suryawanshi</a:t>
            </a:r>
          </a:p>
          <a:p>
            <a:r>
              <a:rPr lang="en-IN" dirty="0"/>
              <a:t>Date: 12/03/2025</a:t>
            </a:r>
          </a:p>
        </p:txBody>
      </p:sp>
    </p:spTree>
    <p:extLst>
      <p:ext uri="{BB962C8B-B14F-4D97-AF65-F5344CB8AC3E}">
        <p14:creationId xmlns:p14="http://schemas.microsoft.com/office/powerpoint/2010/main" val="1630196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C44A8-5569-4C85-BE7D-EC51B28E64DA}"/>
              </a:ext>
            </a:extLst>
          </p:cNvPr>
          <p:cNvSpPr>
            <a:spLocks noGrp="1"/>
          </p:cNvSpPr>
          <p:nvPr>
            <p:ph type="title"/>
          </p:nvPr>
        </p:nvSpPr>
        <p:spPr/>
        <p:txBody>
          <a:bodyPr/>
          <a:lstStyle/>
          <a:p>
            <a:pPr algn="ctr"/>
            <a:r>
              <a:rPr lang="en-IN" dirty="0"/>
              <a:t>Resources:</a:t>
            </a:r>
          </a:p>
        </p:txBody>
      </p:sp>
      <p:sp>
        <p:nvSpPr>
          <p:cNvPr id="3" name="Content Placeholder 2">
            <a:extLst>
              <a:ext uri="{FF2B5EF4-FFF2-40B4-BE49-F238E27FC236}">
                <a16:creationId xmlns:a16="http://schemas.microsoft.com/office/drawing/2014/main" id="{A4326E0C-5A12-4EFA-A0D1-E6429ED5F2C1}"/>
              </a:ext>
            </a:extLst>
          </p:cNvPr>
          <p:cNvSpPr>
            <a:spLocks noGrp="1"/>
          </p:cNvSpPr>
          <p:nvPr>
            <p:ph idx="1"/>
          </p:nvPr>
        </p:nvSpPr>
        <p:spPr/>
        <p:txBody>
          <a:bodyPr>
            <a:normAutofit lnSpcReduction="10000"/>
          </a:bodyPr>
          <a:lstStyle/>
          <a:p>
            <a:r>
              <a:rPr lang="en-IN" b="1" dirty="0"/>
              <a:t>People</a:t>
            </a:r>
            <a:r>
              <a:rPr lang="en-IN" dirty="0"/>
              <a:t>- </a:t>
            </a:r>
            <a:r>
              <a:rPr lang="en-US" dirty="0"/>
              <a:t>Project Team Members: Business Analysts, Neurologists, UX/UI Designers, Software Developers, QA Engineers, Project Managers, IT Support. Product Owner and Data Curation team have the experience in Medical and Healthcare Domain.</a:t>
            </a:r>
          </a:p>
          <a:p>
            <a:r>
              <a:rPr lang="en-IN" b="1" dirty="0"/>
              <a:t>Time</a:t>
            </a:r>
            <a:r>
              <a:rPr lang="en-IN" dirty="0"/>
              <a:t>- This Project comes under Waterfall Methodology so budget and time is fixed for this project.</a:t>
            </a:r>
          </a:p>
          <a:p>
            <a:pPr marL="0" indent="0">
              <a:buNone/>
            </a:pPr>
            <a:r>
              <a:rPr lang="en-IN" dirty="0"/>
              <a:t>-</a:t>
            </a:r>
            <a:r>
              <a:rPr lang="en-US" dirty="0"/>
              <a:t>Estimated project timeline: </a:t>
            </a:r>
            <a:r>
              <a:rPr lang="en-US" b="1" dirty="0"/>
              <a:t>12 months.</a:t>
            </a:r>
          </a:p>
          <a:p>
            <a:pPr marL="0" indent="0">
              <a:buNone/>
            </a:pPr>
            <a:r>
              <a:rPr lang="en-US" sz="1700" b="1" dirty="0"/>
              <a:t>Requirement Gathering &amp; Planning: 2 months</a:t>
            </a:r>
          </a:p>
          <a:p>
            <a:pPr marL="0" indent="0">
              <a:buNone/>
            </a:pPr>
            <a:r>
              <a:rPr lang="en-US" sz="1700" b="1" dirty="0"/>
              <a:t>Design &amp; Development: 7 months</a:t>
            </a:r>
          </a:p>
          <a:p>
            <a:pPr marL="0" indent="0">
              <a:buNone/>
            </a:pPr>
            <a:r>
              <a:rPr lang="en-US" sz="1700" b="1" dirty="0"/>
              <a:t>Testing &amp; Training: 2 months</a:t>
            </a:r>
          </a:p>
          <a:p>
            <a:pPr marL="0" indent="0">
              <a:buNone/>
            </a:pPr>
            <a:r>
              <a:rPr lang="en-US" sz="1700" b="1" dirty="0"/>
              <a:t>Deployment &amp; Go-Live: 1 month</a:t>
            </a:r>
            <a:endParaRPr lang="en-IN" sz="1700" dirty="0"/>
          </a:p>
          <a:p>
            <a:pPr marL="0" indent="0">
              <a:buNone/>
            </a:pPr>
            <a:endParaRPr lang="en-IN" dirty="0"/>
          </a:p>
          <a:p>
            <a:pPr marL="0" indent="0">
              <a:buNone/>
            </a:pPr>
            <a:endParaRPr lang="en-IN" dirty="0"/>
          </a:p>
          <a:p>
            <a:endParaRPr lang="en-IN" dirty="0"/>
          </a:p>
          <a:p>
            <a:pPr marL="0" indent="0">
              <a:buNone/>
            </a:pPr>
            <a:endParaRPr lang="en-US" b="1" dirty="0"/>
          </a:p>
          <a:p>
            <a:endParaRPr lang="en-IN" dirty="0"/>
          </a:p>
        </p:txBody>
      </p:sp>
    </p:spTree>
    <p:extLst>
      <p:ext uri="{BB962C8B-B14F-4D97-AF65-F5344CB8AC3E}">
        <p14:creationId xmlns:p14="http://schemas.microsoft.com/office/powerpoint/2010/main" val="24801328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144BE-AE94-451B-833F-82A85AAACB00}"/>
              </a:ext>
            </a:extLst>
          </p:cNvPr>
          <p:cNvSpPr>
            <a:spLocks noGrp="1"/>
          </p:cNvSpPr>
          <p:nvPr>
            <p:ph type="title"/>
          </p:nvPr>
        </p:nvSpPr>
        <p:spPr/>
        <p:txBody>
          <a:bodyPr/>
          <a:lstStyle/>
          <a:p>
            <a:pPr algn="ctr"/>
            <a:r>
              <a:rPr lang="en-IN" dirty="0"/>
              <a:t>Resources:</a:t>
            </a:r>
          </a:p>
        </p:txBody>
      </p:sp>
      <p:sp>
        <p:nvSpPr>
          <p:cNvPr id="3" name="Content Placeholder 2">
            <a:extLst>
              <a:ext uri="{FF2B5EF4-FFF2-40B4-BE49-F238E27FC236}">
                <a16:creationId xmlns:a16="http://schemas.microsoft.com/office/drawing/2014/main" id="{58CE811A-3196-4833-B67C-E5F9A39AA1E9}"/>
              </a:ext>
            </a:extLst>
          </p:cNvPr>
          <p:cNvSpPr>
            <a:spLocks noGrp="1"/>
          </p:cNvSpPr>
          <p:nvPr>
            <p:ph idx="1"/>
          </p:nvPr>
        </p:nvSpPr>
        <p:spPr/>
        <p:txBody>
          <a:bodyPr/>
          <a:lstStyle/>
          <a:p>
            <a:r>
              <a:rPr lang="en-US" dirty="0"/>
              <a:t>Budget - Total Estimated Budget: Rs. </a:t>
            </a:r>
            <a:r>
              <a:rPr lang="en-IN" dirty="0"/>
              <a:t>9,500,000</a:t>
            </a:r>
            <a:endParaRPr lang="en-US" dirty="0"/>
          </a:p>
          <a:p>
            <a:r>
              <a:rPr lang="en-US" dirty="0"/>
              <a:t>Development Costs: Rs. </a:t>
            </a:r>
            <a:r>
              <a:rPr lang="en-IN" dirty="0"/>
              <a:t>50,00,000</a:t>
            </a:r>
            <a:endParaRPr lang="en-US" dirty="0"/>
          </a:p>
          <a:p>
            <a:r>
              <a:rPr lang="fr-FR" dirty="0"/>
              <a:t>Hardware &amp; Infrastructure: </a:t>
            </a:r>
            <a:r>
              <a:rPr lang="fr-FR" dirty="0" err="1"/>
              <a:t>Rs</a:t>
            </a:r>
            <a:r>
              <a:rPr lang="fr-FR" dirty="0"/>
              <a:t>.</a:t>
            </a:r>
            <a:r>
              <a:rPr lang="en-IN" dirty="0"/>
              <a:t> 1,000,000</a:t>
            </a:r>
            <a:endParaRPr lang="fr-FR" dirty="0"/>
          </a:p>
          <a:p>
            <a:r>
              <a:rPr lang="en-US" dirty="0"/>
              <a:t>Software &amp; Licensing: Rs. </a:t>
            </a:r>
            <a:r>
              <a:rPr lang="en-IN" dirty="0"/>
              <a:t>1,000,000</a:t>
            </a:r>
            <a:endParaRPr lang="en-US" dirty="0"/>
          </a:p>
          <a:p>
            <a:r>
              <a:rPr lang="en-US" dirty="0"/>
              <a:t>Training &amp; Support: Rs. </a:t>
            </a:r>
            <a:r>
              <a:rPr lang="en-IN" dirty="0"/>
              <a:t>15,00,000</a:t>
            </a:r>
            <a:endParaRPr lang="en-US" dirty="0"/>
          </a:p>
          <a:p>
            <a:r>
              <a:rPr lang="en-US" dirty="0"/>
              <a:t>Marketing &amp; Launch: Rs. </a:t>
            </a:r>
            <a:r>
              <a:rPr lang="en-IN" dirty="0"/>
              <a:t>1,000,000</a:t>
            </a:r>
            <a:endParaRPr lang="en-US" dirty="0"/>
          </a:p>
          <a:p>
            <a:endParaRPr lang="en-IN" dirty="0"/>
          </a:p>
        </p:txBody>
      </p:sp>
    </p:spTree>
    <p:extLst>
      <p:ext uri="{BB962C8B-B14F-4D97-AF65-F5344CB8AC3E}">
        <p14:creationId xmlns:p14="http://schemas.microsoft.com/office/powerpoint/2010/main" val="3545973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B09BF-64E5-4281-93D0-AF8CB4AEDEF6}"/>
              </a:ext>
            </a:extLst>
          </p:cNvPr>
          <p:cNvSpPr>
            <a:spLocks noGrp="1"/>
          </p:cNvSpPr>
          <p:nvPr>
            <p:ph type="title"/>
          </p:nvPr>
        </p:nvSpPr>
        <p:spPr/>
        <p:txBody>
          <a:bodyPr/>
          <a:lstStyle/>
          <a:p>
            <a:pPr algn="ctr"/>
            <a:r>
              <a:rPr lang="en-US" dirty="0"/>
              <a:t>Risk</a:t>
            </a:r>
            <a:endParaRPr lang="en-IN" dirty="0"/>
          </a:p>
        </p:txBody>
      </p:sp>
      <p:sp>
        <p:nvSpPr>
          <p:cNvPr id="3" name="Content Placeholder 2">
            <a:extLst>
              <a:ext uri="{FF2B5EF4-FFF2-40B4-BE49-F238E27FC236}">
                <a16:creationId xmlns:a16="http://schemas.microsoft.com/office/drawing/2014/main" id="{57290839-98D7-4EE5-909D-3B080EA2B890}"/>
              </a:ext>
            </a:extLst>
          </p:cNvPr>
          <p:cNvSpPr>
            <a:spLocks noGrp="1"/>
          </p:cNvSpPr>
          <p:nvPr>
            <p:ph idx="1"/>
          </p:nvPr>
        </p:nvSpPr>
        <p:spPr/>
        <p:txBody>
          <a:bodyPr>
            <a:normAutofit fontScale="92500"/>
          </a:bodyPr>
          <a:lstStyle/>
          <a:p>
            <a:r>
              <a:rPr lang="en-US" b="1" dirty="0"/>
              <a:t>Adoption Resistance by Physicians </a:t>
            </a:r>
            <a:r>
              <a:rPr lang="en-US" dirty="0"/>
              <a:t>– Doctors may be reluctant to switch to a new platform due to existing workflows and familiarity with current systems.</a:t>
            </a:r>
          </a:p>
          <a:p>
            <a:r>
              <a:rPr lang="en-US" b="1" dirty="0"/>
              <a:t>Regulatory Compliance Challenges </a:t>
            </a:r>
            <a:r>
              <a:rPr lang="en-US" dirty="0"/>
              <a:t>– Ensuring adherence to healthcare regulations (HIPAA, GDPR) may require additional legal and technical efforts.</a:t>
            </a:r>
          </a:p>
          <a:p>
            <a:r>
              <a:rPr lang="en-US" b="1" dirty="0"/>
              <a:t>Data Security and Privacy Risks </a:t>
            </a:r>
            <a:r>
              <a:rPr lang="en-US" dirty="0"/>
              <a:t>– Storing and transmitting sensitive patient information introduces risks of data breaches and cyberattacks.</a:t>
            </a:r>
          </a:p>
          <a:p>
            <a:r>
              <a:rPr lang="en-US" b="1" dirty="0"/>
              <a:t>Technical Downtime and Maintenance </a:t>
            </a:r>
            <a:r>
              <a:rPr lang="en-US" dirty="0"/>
              <a:t>– Unexpected technical failures or system downtime can impact patient care and physician workflows.</a:t>
            </a:r>
            <a:endParaRPr lang="en-IN" dirty="0"/>
          </a:p>
        </p:txBody>
      </p:sp>
    </p:spTree>
    <p:extLst>
      <p:ext uri="{BB962C8B-B14F-4D97-AF65-F5344CB8AC3E}">
        <p14:creationId xmlns:p14="http://schemas.microsoft.com/office/powerpoint/2010/main" val="36367474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AAB4B-B370-48A8-805B-3D05E4578FC8}"/>
              </a:ext>
            </a:extLst>
          </p:cNvPr>
          <p:cNvSpPr>
            <a:spLocks noGrp="1"/>
          </p:cNvSpPr>
          <p:nvPr>
            <p:ph type="title"/>
          </p:nvPr>
        </p:nvSpPr>
        <p:spPr/>
        <p:txBody>
          <a:bodyPr/>
          <a:lstStyle/>
          <a:p>
            <a:pPr algn="ctr"/>
            <a:r>
              <a:rPr lang="en-IN" b="1" dirty="0"/>
              <a:t>Dependencies</a:t>
            </a:r>
            <a:endParaRPr lang="en-IN" dirty="0"/>
          </a:p>
        </p:txBody>
      </p:sp>
      <p:sp>
        <p:nvSpPr>
          <p:cNvPr id="3" name="Content Placeholder 2">
            <a:extLst>
              <a:ext uri="{FF2B5EF4-FFF2-40B4-BE49-F238E27FC236}">
                <a16:creationId xmlns:a16="http://schemas.microsoft.com/office/drawing/2014/main" id="{8F988B11-AA6F-4CF6-A42B-64570CA987C5}"/>
              </a:ext>
            </a:extLst>
          </p:cNvPr>
          <p:cNvSpPr>
            <a:spLocks noGrp="1"/>
          </p:cNvSpPr>
          <p:nvPr>
            <p:ph idx="1"/>
          </p:nvPr>
        </p:nvSpPr>
        <p:spPr/>
        <p:txBody>
          <a:bodyPr>
            <a:normAutofit fontScale="92500" lnSpcReduction="20000"/>
          </a:bodyPr>
          <a:lstStyle/>
          <a:p>
            <a:r>
              <a:rPr lang="en-US" b="1" dirty="0"/>
              <a:t>Availability of Skilled Medical Experts </a:t>
            </a:r>
            <a:r>
              <a:rPr lang="en-US" dirty="0"/>
              <a:t>– The success of the project depends on collaboration between neurologists, healthcare professionals and their availability.</a:t>
            </a:r>
          </a:p>
          <a:p>
            <a:r>
              <a:rPr lang="en-US" b="1" dirty="0"/>
              <a:t>Regulatory Approvals and Compliance</a:t>
            </a:r>
            <a:r>
              <a:rPr lang="en-US" dirty="0"/>
              <a:t> – The project must comply with healthcare laws and data protection regulations before launch.</a:t>
            </a:r>
          </a:p>
          <a:p>
            <a:r>
              <a:rPr lang="en-US" b="1" dirty="0"/>
              <a:t>Stable Internet &amp; Infrastructure Support </a:t>
            </a:r>
            <a:r>
              <a:rPr lang="en-US" dirty="0"/>
              <a:t>– A reliable cloud environment and IT support are necessary for smooth operations.</a:t>
            </a:r>
            <a:endParaRPr lang="en-IN" dirty="0"/>
          </a:p>
          <a:p>
            <a:r>
              <a:rPr lang="en-US" b="1" dirty="0"/>
              <a:t>Patient Engagement &amp; Adoption </a:t>
            </a:r>
            <a:r>
              <a:rPr lang="en-US" dirty="0"/>
              <a:t>– The success of the platform depends on patients actively using the system for appointments, treatment tracking, and consultations.</a:t>
            </a:r>
          </a:p>
          <a:p>
            <a:r>
              <a:rPr lang="en-US" b="1" dirty="0"/>
              <a:t>Multi-Device &amp; OS Compatibility </a:t>
            </a:r>
            <a:r>
              <a:rPr lang="en-US" dirty="0"/>
              <a:t>– The app must work smoothly across different devices (smartphones, tablets, desktops) and operating systems (iOS, Android, Windows).</a:t>
            </a:r>
          </a:p>
        </p:txBody>
      </p:sp>
    </p:spTree>
    <p:extLst>
      <p:ext uri="{BB962C8B-B14F-4D97-AF65-F5344CB8AC3E}">
        <p14:creationId xmlns:p14="http://schemas.microsoft.com/office/powerpoint/2010/main" val="2980233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B711D-EA5D-4A68-A35E-0562F4CE569A}"/>
              </a:ext>
            </a:extLst>
          </p:cNvPr>
          <p:cNvSpPr>
            <a:spLocks noGrp="1"/>
          </p:cNvSpPr>
          <p:nvPr>
            <p:ph type="title"/>
          </p:nvPr>
        </p:nvSpPr>
        <p:spPr/>
        <p:txBody>
          <a:bodyPr/>
          <a:lstStyle/>
          <a:p>
            <a:pPr algn="ctr"/>
            <a:r>
              <a:rPr lang="en-IN" dirty="0"/>
              <a:t>Situation</a:t>
            </a:r>
          </a:p>
        </p:txBody>
      </p:sp>
      <p:sp>
        <p:nvSpPr>
          <p:cNvPr id="3" name="Content Placeholder 2">
            <a:extLst>
              <a:ext uri="{FF2B5EF4-FFF2-40B4-BE49-F238E27FC236}">
                <a16:creationId xmlns:a16="http://schemas.microsoft.com/office/drawing/2014/main" id="{B98A47C8-AD1D-4912-9FC5-864412EDBEC0}"/>
              </a:ext>
            </a:extLst>
          </p:cNvPr>
          <p:cNvSpPr>
            <a:spLocks noGrp="1"/>
          </p:cNvSpPr>
          <p:nvPr>
            <p:ph idx="1"/>
          </p:nvPr>
        </p:nvSpPr>
        <p:spPr/>
        <p:txBody>
          <a:bodyPr/>
          <a:lstStyle/>
          <a:p>
            <a:r>
              <a:rPr lang="en-US" dirty="0"/>
              <a:t>Neurological conditions, such as Parkinson’s, Alzheimer’s, epilepsy, and multiple sclerosis require specialized treatment and continuous monitoring by physicians.</a:t>
            </a:r>
          </a:p>
          <a:p>
            <a:r>
              <a:rPr lang="en-US" dirty="0"/>
              <a:t>Many patients struggle to find the right specialists, and doctors lack a unified platform to manage patient care efficiently. </a:t>
            </a:r>
          </a:p>
          <a:p>
            <a:r>
              <a:rPr lang="en-US" dirty="0"/>
              <a:t>With advancements in digital health, there is an opportunity to leverage technology to improve patient-doctor interactions, treatment tracking, and overall healthcare accessibility.</a:t>
            </a:r>
            <a:endParaRPr lang="en-IN" dirty="0"/>
          </a:p>
        </p:txBody>
      </p:sp>
    </p:spTree>
    <p:extLst>
      <p:ext uri="{BB962C8B-B14F-4D97-AF65-F5344CB8AC3E}">
        <p14:creationId xmlns:p14="http://schemas.microsoft.com/office/powerpoint/2010/main" val="3867021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5D1DD-72B9-4F60-B782-895C04E3FD6D}"/>
              </a:ext>
            </a:extLst>
          </p:cNvPr>
          <p:cNvSpPr>
            <a:spLocks noGrp="1"/>
          </p:cNvSpPr>
          <p:nvPr>
            <p:ph type="title"/>
          </p:nvPr>
        </p:nvSpPr>
        <p:spPr/>
        <p:txBody>
          <a:bodyPr/>
          <a:lstStyle/>
          <a:p>
            <a:pPr algn="ctr"/>
            <a:r>
              <a:rPr lang="en-IN" dirty="0"/>
              <a:t>Problem</a:t>
            </a:r>
          </a:p>
        </p:txBody>
      </p:sp>
      <p:sp>
        <p:nvSpPr>
          <p:cNvPr id="3" name="Content Placeholder 2">
            <a:extLst>
              <a:ext uri="{FF2B5EF4-FFF2-40B4-BE49-F238E27FC236}">
                <a16:creationId xmlns:a16="http://schemas.microsoft.com/office/drawing/2014/main" id="{CEBA8DC1-9AEB-41D5-8444-0C92650C4B38}"/>
              </a:ext>
            </a:extLst>
          </p:cNvPr>
          <p:cNvSpPr>
            <a:spLocks noGrp="1"/>
          </p:cNvSpPr>
          <p:nvPr>
            <p:ph idx="1"/>
          </p:nvPr>
        </p:nvSpPr>
        <p:spPr/>
        <p:txBody>
          <a:bodyPr/>
          <a:lstStyle/>
          <a:p>
            <a:r>
              <a:rPr lang="en-US" dirty="0"/>
              <a:t>Limited Access to Specialists: Patients often face difficulties in locating and reaching the right neurological specialists.</a:t>
            </a:r>
          </a:p>
          <a:p>
            <a:r>
              <a:rPr lang="en-US" dirty="0"/>
              <a:t>Inefficient Treatment Tracking: Physicians lack an integrated system to monitor and manage patients' progress.</a:t>
            </a:r>
          </a:p>
          <a:p>
            <a:r>
              <a:rPr lang="en-US" dirty="0"/>
              <a:t>Fragmented Communication: There is no centralized platform for doctors to collaborate, share insights, and provide personalized care.</a:t>
            </a:r>
          </a:p>
          <a:p>
            <a:r>
              <a:rPr lang="en-US" dirty="0"/>
              <a:t>Lack of Digital Presence for Physicians: Many neurologists do not have a streamlined way to present their credentials, availability, and expertise.</a:t>
            </a:r>
            <a:endParaRPr lang="en-IN" dirty="0"/>
          </a:p>
        </p:txBody>
      </p:sp>
    </p:spTree>
    <p:extLst>
      <p:ext uri="{BB962C8B-B14F-4D97-AF65-F5344CB8AC3E}">
        <p14:creationId xmlns:p14="http://schemas.microsoft.com/office/powerpoint/2010/main" val="6260818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5DAA9-9270-423D-BC1E-17B8F14E7E8C}"/>
              </a:ext>
            </a:extLst>
          </p:cNvPr>
          <p:cNvSpPr>
            <a:spLocks noGrp="1"/>
          </p:cNvSpPr>
          <p:nvPr>
            <p:ph type="title"/>
          </p:nvPr>
        </p:nvSpPr>
        <p:spPr/>
        <p:txBody>
          <a:bodyPr/>
          <a:lstStyle/>
          <a:p>
            <a:pPr algn="ctr"/>
            <a:r>
              <a:rPr lang="en-IN" dirty="0"/>
              <a:t>Opportunity</a:t>
            </a:r>
          </a:p>
        </p:txBody>
      </p:sp>
      <p:sp>
        <p:nvSpPr>
          <p:cNvPr id="3" name="Content Placeholder 2">
            <a:extLst>
              <a:ext uri="{FF2B5EF4-FFF2-40B4-BE49-F238E27FC236}">
                <a16:creationId xmlns:a16="http://schemas.microsoft.com/office/drawing/2014/main" id="{8F017206-6653-4E68-B945-F5EA186F56F5}"/>
              </a:ext>
            </a:extLst>
          </p:cNvPr>
          <p:cNvSpPr>
            <a:spLocks noGrp="1"/>
          </p:cNvSpPr>
          <p:nvPr>
            <p:ph idx="1"/>
          </p:nvPr>
        </p:nvSpPr>
        <p:spPr/>
        <p:txBody>
          <a:bodyPr/>
          <a:lstStyle/>
          <a:p>
            <a:r>
              <a:rPr lang="en-US" dirty="0"/>
              <a:t>Develop an app for physicians that allows them to manage their profiles, list their expertise, and connect with patients.</a:t>
            </a:r>
          </a:p>
          <a:p>
            <a:r>
              <a:rPr lang="en-US" dirty="0"/>
              <a:t>Provide real-time tracking and progress monitoring for neurological treatments.</a:t>
            </a:r>
          </a:p>
          <a:p>
            <a:r>
              <a:rPr lang="en-US" dirty="0"/>
              <a:t>Enable appointment scheduling and teleconsultation features for better patient accessibility.</a:t>
            </a:r>
          </a:p>
          <a:p>
            <a:r>
              <a:rPr lang="en-US" dirty="0"/>
              <a:t>Create a collaborative network for physicians to discuss complex cases and advancements in neurological treatment.</a:t>
            </a:r>
            <a:endParaRPr lang="en-IN" dirty="0"/>
          </a:p>
        </p:txBody>
      </p:sp>
    </p:spTree>
    <p:extLst>
      <p:ext uri="{BB962C8B-B14F-4D97-AF65-F5344CB8AC3E}">
        <p14:creationId xmlns:p14="http://schemas.microsoft.com/office/powerpoint/2010/main" val="1099068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CD7553-222B-4BC8-A51F-0B6F0D94C121}"/>
              </a:ext>
            </a:extLst>
          </p:cNvPr>
          <p:cNvSpPr>
            <a:spLocks noGrp="1"/>
          </p:cNvSpPr>
          <p:nvPr>
            <p:ph type="title"/>
          </p:nvPr>
        </p:nvSpPr>
        <p:spPr/>
        <p:txBody>
          <a:bodyPr/>
          <a:lstStyle/>
          <a:p>
            <a:pPr algn="ctr"/>
            <a:r>
              <a:rPr lang="en-IN" dirty="0"/>
              <a:t>Purpose Statement (Goals):</a:t>
            </a:r>
          </a:p>
        </p:txBody>
      </p:sp>
      <p:sp>
        <p:nvSpPr>
          <p:cNvPr id="3" name="Content Placeholder 2">
            <a:extLst>
              <a:ext uri="{FF2B5EF4-FFF2-40B4-BE49-F238E27FC236}">
                <a16:creationId xmlns:a16="http://schemas.microsoft.com/office/drawing/2014/main" id="{60A89208-F305-4138-B779-A2EA36401B9F}"/>
              </a:ext>
            </a:extLst>
          </p:cNvPr>
          <p:cNvSpPr>
            <a:spLocks noGrp="1"/>
          </p:cNvSpPr>
          <p:nvPr>
            <p:ph idx="1"/>
          </p:nvPr>
        </p:nvSpPr>
        <p:spPr/>
        <p:txBody>
          <a:bodyPr/>
          <a:lstStyle/>
          <a:p>
            <a:r>
              <a:rPr lang="en-US" dirty="0"/>
              <a:t>The purpose of this project is to design, develop, and implement a digital platform that enhances neurological condition treatment by connecting patients with specialized physicians. </a:t>
            </a:r>
          </a:p>
          <a:p>
            <a:r>
              <a:rPr lang="en-US" dirty="0"/>
              <a:t>The platform will provide a centralized database of doctor information, facilitate seamless communication between doctors and patients, and offer tools for treatment tracking, appointment scheduling, and teleconsultation. </a:t>
            </a:r>
          </a:p>
          <a:p>
            <a:r>
              <a:rPr lang="en-US" dirty="0"/>
              <a:t>This initiative aims to improve healthcare accessibility, optimize patient care, and foster collaboration among medical professionals.</a:t>
            </a:r>
            <a:endParaRPr lang="en-IN" dirty="0"/>
          </a:p>
        </p:txBody>
      </p:sp>
    </p:spTree>
    <p:extLst>
      <p:ext uri="{BB962C8B-B14F-4D97-AF65-F5344CB8AC3E}">
        <p14:creationId xmlns:p14="http://schemas.microsoft.com/office/powerpoint/2010/main" val="2111500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35CFB-0972-45BD-9EC9-F4680DD038DD}"/>
              </a:ext>
            </a:extLst>
          </p:cNvPr>
          <p:cNvSpPr>
            <a:spLocks noGrp="1"/>
          </p:cNvSpPr>
          <p:nvPr>
            <p:ph type="title"/>
          </p:nvPr>
        </p:nvSpPr>
        <p:spPr/>
        <p:txBody>
          <a:bodyPr/>
          <a:lstStyle/>
          <a:p>
            <a:pPr algn="ctr"/>
            <a:r>
              <a:rPr lang="en-IN" dirty="0"/>
              <a:t>Project Objectives:</a:t>
            </a:r>
          </a:p>
        </p:txBody>
      </p:sp>
      <p:sp>
        <p:nvSpPr>
          <p:cNvPr id="3" name="Content Placeholder 2">
            <a:extLst>
              <a:ext uri="{FF2B5EF4-FFF2-40B4-BE49-F238E27FC236}">
                <a16:creationId xmlns:a16="http://schemas.microsoft.com/office/drawing/2014/main" id="{D3CC470B-3520-45FA-8A0B-D2FD7BB09E00}"/>
              </a:ext>
            </a:extLst>
          </p:cNvPr>
          <p:cNvSpPr>
            <a:spLocks noGrp="1"/>
          </p:cNvSpPr>
          <p:nvPr>
            <p:ph idx="1"/>
          </p:nvPr>
        </p:nvSpPr>
        <p:spPr/>
        <p:txBody>
          <a:bodyPr>
            <a:normAutofit fontScale="92500" lnSpcReduction="20000"/>
          </a:bodyPr>
          <a:lstStyle/>
          <a:p>
            <a:r>
              <a:rPr lang="en-US" b="1" dirty="0"/>
              <a:t>Ensure data security and compliance</a:t>
            </a:r>
            <a:r>
              <a:rPr lang="en-US" dirty="0"/>
              <a:t> – Integrate security measures and ensure compliance with healthcare regulations (Ex. HIPAA)</a:t>
            </a:r>
          </a:p>
          <a:p>
            <a:r>
              <a:rPr lang="en-US" b="1" dirty="0"/>
              <a:t>Solution selection according to design criteria, specifications, and requirements </a:t>
            </a:r>
            <a:r>
              <a:rPr lang="en-US" dirty="0"/>
              <a:t>– Identify and finalize a technology stack and system architecture that meets the needs of physicians and patients.</a:t>
            </a:r>
          </a:p>
          <a:p>
            <a:r>
              <a:rPr lang="en-US" b="1" dirty="0"/>
              <a:t>Develop a centralized physician database </a:t>
            </a:r>
            <a:r>
              <a:rPr lang="en-US" dirty="0"/>
              <a:t>– Create a structured database of neurological specialists with their qualifications, expertise, and availability.</a:t>
            </a:r>
          </a:p>
          <a:p>
            <a:r>
              <a:rPr lang="en-US" b="1" dirty="0"/>
              <a:t>Enable patient-physician interaction and treatment tracking </a:t>
            </a:r>
            <a:r>
              <a:rPr lang="en-US" dirty="0"/>
              <a:t>– Implement features for appointment scheduling, teleconsultation, and progress tracking for neurological conditions.</a:t>
            </a:r>
          </a:p>
          <a:p>
            <a:r>
              <a:rPr lang="en-US" b="1" dirty="0"/>
              <a:t>Solution prototyping and testing </a:t>
            </a:r>
            <a:r>
              <a:rPr lang="en-US" dirty="0"/>
              <a:t>– Develop a prototype of the application, conduct usability testing, and refine based on feedback.</a:t>
            </a:r>
            <a:endParaRPr lang="en-IN" dirty="0"/>
          </a:p>
        </p:txBody>
      </p:sp>
    </p:spTree>
    <p:extLst>
      <p:ext uri="{BB962C8B-B14F-4D97-AF65-F5344CB8AC3E}">
        <p14:creationId xmlns:p14="http://schemas.microsoft.com/office/powerpoint/2010/main" val="228811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45888-E509-46A2-811B-F335E922D42B}"/>
              </a:ext>
            </a:extLst>
          </p:cNvPr>
          <p:cNvSpPr>
            <a:spLocks noGrp="1"/>
          </p:cNvSpPr>
          <p:nvPr>
            <p:ph type="title"/>
          </p:nvPr>
        </p:nvSpPr>
        <p:spPr/>
        <p:txBody>
          <a:bodyPr/>
          <a:lstStyle/>
          <a:p>
            <a:pPr algn="ctr"/>
            <a:r>
              <a:rPr lang="en-IN" dirty="0"/>
              <a:t>Success Criteria:</a:t>
            </a:r>
          </a:p>
        </p:txBody>
      </p:sp>
      <p:sp>
        <p:nvSpPr>
          <p:cNvPr id="3" name="Content Placeholder 2">
            <a:extLst>
              <a:ext uri="{FF2B5EF4-FFF2-40B4-BE49-F238E27FC236}">
                <a16:creationId xmlns:a16="http://schemas.microsoft.com/office/drawing/2014/main" id="{60592FE3-8246-4AA6-AC78-E3A3A3D47C24}"/>
              </a:ext>
            </a:extLst>
          </p:cNvPr>
          <p:cNvSpPr>
            <a:spLocks noGrp="1"/>
          </p:cNvSpPr>
          <p:nvPr>
            <p:ph idx="1"/>
          </p:nvPr>
        </p:nvSpPr>
        <p:spPr/>
        <p:txBody>
          <a:bodyPr>
            <a:normAutofit fontScale="92500" lnSpcReduction="10000"/>
          </a:bodyPr>
          <a:lstStyle/>
          <a:p>
            <a:r>
              <a:rPr lang="en-US" b="1" dirty="0"/>
              <a:t>Enhance patient-doctor connectivity </a:t>
            </a:r>
            <a:r>
              <a:rPr lang="en-US" dirty="0"/>
              <a:t>– Provide seamless appointment scheduling, teleconsultation, and communication features to improve accessibility for patients.</a:t>
            </a:r>
          </a:p>
          <a:p>
            <a:r>
              <a:rPr lang="en-US" b="1" dirty="0"/>
              <a:t>Increase physician engagement and adoption </a:t>
            </a:r>
            <a:r>
              <a:rPr lang="en-US" dirty="0"/>
              <a:t>– Ensure a user-friendly interface that encourages doctors to use the platform for managing their practice and collaborating with peers.</a:t>
            </a:r>
          </a:p>
          <a:p>
            <a:r>
              <a:rPr lang="en-US" b="1" dirty="0"/>
              <a:t>Ensure data security and compliance </a:t>
            </a:r>
            <a:r>
              <a:rPr lang="en-US" dirty="0"/>
              <a:t>– Maintain compliance with healthcare regulations (HIPAA, GDPR) to safeguard sensitive medical information.</a:t>
            </a:r>
          </a:p>
          <a:p>
            <a:r>
              <a:rPr lang="en-US" b="1" dirty="0"/>
              <a:t>Reduce system downtime and improve response times </a:t>
            </a:r>
            <a:r>
              <a:rPr lang="en-US" dirty="0"/>
              <a:t>– Implement a robust infrastructure to minimize system downtime, enhance performance, and optimize the platform's speed.</a:t>
            </a:r>
            <a:endParaRPr lang="en-IN" dirty="0"/>
          </a:p>
        </p:txBody>
      </p:sp>
    </p:spTree>
    <p:extLst>
      <p:ext uri="{BB962C8B-B14F-4D97-AF65-F5344CB8AC3E}">
        <p14:creationId xmlns:p14="http://schemas.microsoft.com/office/powerpoint/2010/main" val="3912173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3BCFD-F0F4-42FE-8656-860F623B64BF}"/>
              </a:ext>
            </a:extLst>
          </p:cNvPr>
          <p:cNvSpPr>
            <a:spLocks noGrp="1"/>
          </p:cNvSpPr>
          <p:nvPr>
            <p:ph type="title"/>
          </p:nvPr>
        </p:nvSpPr>
        <p:spPr/>
        <p:txBody>
          <a:bodyPr/>
          <a:lstStyle/>
          <a:p>
            <a:pPr algn="ctr"/>
            <a:r>
              <a:rPr lang="en-IN" dirty="0"/>
              <a:t>Methods/Approach:</a:t>
            </a:r>
          </a:p>
        </p:txBody>
      </p:sp>
      <p:sp>
        <p:nvSpPr>
          <p:cNvPr id="3" name="Content Placeholder 2">
            <a:extLst>
              <a:ext uri="{FF2B5EF4-FFF2-40B4-BE49-F238E27FC236}">
                <a16:creationId xmlns:a16="http://schemas.microsoft.com/office/drawing/2014/main" id="{49CC3CE0-A288-4C3D-89CB-10D0B9340988}"/>
              </a:ext>
            </a:extLst>
          </p:cNvPr>
          <p:cNvSpPr>
            <a:spLocks noGrp="1"/>
          </p:cNvSpPr>
          <p:nvPr>
            <p:ph idx="1"/>
          </p:nvPr>
        </p:nvSpPr>
        <p:spPr/>
        <p:txBody>
          <a:bodyPr>
            <a:normAutofit fontScale="85000" lnSpcReduction="10000"/>
          </a:bodyPr>
          <a:lstStyle/>
          <a:p>
            <a:r>
              <a:rPr lang="en-US" b="1" dirty="0"/>
              <a:t>Waterfall methodology- </a:t>
            </a:r>
            <a:r>
              <a:rPr lang="en-US" dirty="0"/>
              <a:t>This model follows a structured approach with each phase having specific deliverables. This model works on smaller project works well for smaller Project where requirement are very well understood.</a:t>
            </a:r>
          </a:p>
          <a:p>
            <a:r>
              <a:rPr lang="en-US" b="1" dirty="0"/>
              <a:t>Requirement gathering- </a:t>
            </a:r>
            <a:r>
              <a:rPr lang="en-US" dirty="0"/>
              <a:t>Where the elicitation technique have been applied like brainstorming, Focus Grouping observations, JAD Session for requirement gathering, Use case Specification.</a:t>
            </a:r>
          </a:p>
          <a:p>
            <a:r>
              <a:rPr lang="en-US" b="1" dirty="0"/>
              <a:t>Requirement Analysis- </a:t>
            </a:r>
            <a:r>
              <a:rPr lang="en-US" dirty="0"/>
              <a:t>Do stakeholder analysis (RASCI Matrix), sort requirements and prioritize requirements, Made use case diagrams.</a:t>
            </a:r>
          </a:p>
          <a:p>
            <a:r>
              <a:rPr lang="en-US" b="1" dirty="0"/>
              <a:t>Design-</a:t>
            </a:r>
            <a:r>
              <a:rPr lang="en-US" dirty="0"/>
              <a:t> Once requirement analysis done we move forward on Design stage. In this stage we made Prototype, Activity diagrams, </a:t>
            </a:r>
            <a:r>
              <a:rPr lang="en-IN" dirty="0"/>
              <a:t>Create architecture, database schema. In this stage DB architecture uses persistence classes and come up with ER Diagram and DB Schema. GUI Designer will look into transient class and design all possible Screens.</a:t>
            </a:r>
            <a:endParaRPr lang="en-US" dirty="0"/>
          </a:p>
          <a:p>
            <a:endParaRPr lang="en-US" dirty="0"/>
          </a:p>
          <a:p>
            <a:endParaRPr lang="en-US" dirty="0"/>
          </a:p>
          <a:p>
            <a:endParaRPr lang="en-IN" dirty="0"/>
          </a:p>
        </p:txBody>
      </p:sp>
    </p:spTree>
    <p:extLst>
      <p:ext uri="{BB962C8B-B14F-4D97-AF65-F5344CB8AC3E}">
        <p14:creationId xmlns:p14="http://schemas.microsoft.com/office/powerpoint/2010/main" val="37306378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E9D2A-BE6A-4EBE-BE55-D09D6CC22404}"/>
              </a:ext>
            </a:extLst>
          </p:cNvPr>
          <p:cNvSpPr>
            <a:spLocks noGrp="1"/>
          </p:cNvSpPr>
          <p:nvPr>
            <p:ph type="title"/>
          </p:nvPr>
        </p:nvSpPr>
        <p:spPr/>
        <p:txBody>
          <a:bodyPr/>
          <a:lstStyle/>
          <a:p>
            <a:pPr algn="ctr"/>
            <a:r>
              <a:rPr lang="en-IN" dirty="0"/>
              <a:t>Methods/Approach:</a:t>
            </a:r>
          </a:p>
        </p:txBody>
      </p:sp>
      <p:sp>
        <p:nvSpPr>
          <p:cNvPr id="3" name="Content Placeholder 2">
            <a:extLst>
              <a:ext uri="{FF2B5EF4-FFF2-40B4-BE49-F238E27FC236}">
                <a16:creationId xmlns:a16="http://schemas.microsoft.com/office/drawing/2014/main" id="{C52E5FCB-0DB2-455A-8A74-80EE6946718C}"/>
              </a:ext>
            </a:extLst>
          </p:cNvPr>
          <p:cNvSpPr>
            <a:spLocks noGrp="1"/>
          </p:cNvSpPr>
          <p:nvPr>
            <p:ph idx="1"/>
          </p:nvPr>
        </p:nvSpPr>
        <p:spPr/>
        <p:txBody>
          <a:bodyPr/>
          <a:lstStyle/>
          <a:p>
            <a:r>
              <a:rPr lang="en-US" b="1" dirty="0"/>
              <a:t>Development</a:t>
            </a:r>
            <a:r>
              <a:rPr lang="en-US" dirty="0"/>
              <a:t>- In this Phase organize JAD session and clarify queries of technical team during coding, Update End user manuals, developers refers diagram for development.</a:t>
            </a:r>
          </a:p>
          <a:p>
            <a:r>
              <a:rPr lang="en-US" b="1" dirty="0"/>
              <a:t>Testing</a:t>
            </a:r>
            <a:r>
              <a:rPr lang="en-US" dirty="0"/>
              <a:t>- In this stage prepared Test cases from use cases, performs high level testing, prepare clients for UAT and update RTM. Take signoff from client.</a:t>
            </a:r>
          </a:p>
          <a:p>
            <a:r>
              <a:rPr lang="en-US" b="1" dirty="0"/>
              <a:t>Deployment and Implementation</a:t>
            </a:r>
            <a:r>
              <a:rPr lang="en-US" dirty="0"/>
              <a:t>- Forward RTM to client or the which should be attached to the Project closure documents. Coordinate to complete and share End user Manuals, Plan training session for end user and prepared Lesson learned from project. </a:t>
            </a:r>
            <a:endParaRPr lang="en-IN" dirty="0"/>
          </a:p>
        </p:txBody>
      </p:sp>
    </p:spTree>
    <p:extLst>
      <p:ext uri="{BB962C8B-B14F-4D97-AF65-F5344CB8AC3E}">
        <p14:creationId xmlns:p14="http://schemas.microsoft.com/office/powerpoint/2010/main" val="17012611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TotalTime>
  <Words>1113</Words>
  <Application>Microsoft Office PowerPoint</Application>
  <PresentationFormat>Widescreen</PresentationFormat>
  <Paragraphs>71</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Project Title: Neuria</vt:lpstr>
      <vt:lpstr>Situation</vt:lpstr>
      <vt:lpstr>Problem</vt:lpstr>
      <vt:lpstr>Opportunity</vt:lpstr>
      <vt:lpstr>Purpose Statement (Goals):</vt:lpstr>
      <vt:lpstr>Project Objectives:</vt:lpstr>
      <vt:lpstr>Success Criteria:</vt:lpstr>
      <vt:lpstr>Methods/Approach:</vt:lpstr>
      <vt:lpstr>Methods/Approach:</vt:lpstr>
      <vt:lpstr>Resources:</vt:lpstr>
      <vt:lpstr>Resources:</vt:lpstr>
      <vt:lpstr>Risk</vt:lpstr>
      <vt:lpstr>Dependencies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Title: Neuria</dc:title>
  <dc:creator>Amar Suryawanshi</dc:creator>
  <cp:lastModifiedBy>Amar Suryawanshi</cp:lastModifiedBy>
  <cp:revision>14</cp:revision>
  <dcterms:created xsi:type="dcterms:W3CDTF">2025-03-11T15:25:37Z</dcterms:created>
  <dcterms:modified xsi:type="dcterms:W3CDTF">2025-03-11T17:34:48Z</dcterms:modified>
</cp:coreProperties>
</file>