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81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7/6/2025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7/6/2025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7/6/2025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7/6/2025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7/6/2025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7/6/2025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7/6/2025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C49214-BD57-5374-7A02-B7A207B546A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E-CALL BACK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1530DD1-7FC1-DF11-554A-52CC39F4B2D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Prepare By : Vibha Prasad </a:t>
            </a:r>
          </a:p>
        </p:txBody>
      </p:sp>
    </p:spTree>
    <p:extLst>
      <p:ext uri="{BB962C8B-B14F-4D97-AF65-F5344CB8AC3E}">
        <p14:creationId xmlns:p14="http://schemas.microsoft.com/office/powerpoint/2010/main" val="15433026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F75237-9CA4-DC68-EBE5-EFE0A155DC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3"/>
            <a:ext cx="9601196" cy="891638"/>
          </a:xfrm>
        </p:spPr>
        <p:txBody>
          <a:bodyPr/>
          <a:lstStyle/>
          <a:p>
            <a:r>
              <a:rPr lang="en-GB" dirty="0"/>
              <a:t>Risk and Dependencies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AA052B-97B7-29A3-9D47-F2E857E777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Legacy system data migration challenges. </a:t>
            </a:r>
          </a:p>
          <a:p>
            <a:r>
              <a:rPr lang="en-GB" dirty="0"/>
              <a:t>Resistance to change from users used to manual process.</a:t>
            </a:r>
          </a:p>
          <a:p>
            <a:r>
              <a:rPr lang="en-GB" dirty="0"/>
              <a:t>Availability of compliance staff for testing and feedback. </a:t>
            </a:r>
          </a:p>
          <a:p>
            <a:r>
              <a:rPr lang="en-GB" dirty="0"/>
              <a:t>Integration with existing core banking systems may require additional coordination. </a:t>
            </a:r>
          </a:p>
        </p:txBody>
      </p:sp>
    </p:spTree>
    <p:extLst>
      <p:ext uri="{BB962C8B-B14F-4D97-AF65-F5344CB8AC3E}">
        <p14:creationId xmlns:p14="http://schemas.microsoft.com/office/powerpoint/2010/main" val="25786136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707105-93CF-B38B-5D2D-38759D9617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5069" y="2039815"/>
            <a:ext cx="8158688" cy="972134"/>
          </a:xfrm>
        </p:spPr>
        <p:txBody>
          <a:bodyPr>
            <a:normAutofit fontScale="90000"/>
          </a:bodyPr>
          <a:lstStyle/>
          <a:p>
            <a:r>
              <a:rPr lang="en-GB" dirty="0"/>
              <a:t>To Be completed by Appropriate Manager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3E2171-0888-69EE-ED7A-F2788FADD49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Project Sponsor : XYZ Bank </a:t>
            </a:r>
          </a:p>
          <a:p>
            <a:r>
              <a:rPr lang="en-GB" dirty="0"/>
              <a:t>Product Manager : ABC </a:t>
            </a:r>
          </a:p>
        </p:txBody>
      </p:sp>
    </p:spTree>
    <p:extLst>
      <p:ext uri="{BB962C8B-B14F-4D97-AF65-F5344CB8AC3E}">
        <p14:creationId xmlns:p14="http://schemas.microsoft.com/office/powerpoint/2010/main" val="14149570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C2BF45-BE5F-9271-6380-6D589D4842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sz="2800" dirty="0"/>
              <a:t>SITUATION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E3DDB4-C704-9BEC-D953-3D73B4713C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Banks are often required by regulatory authorities to follow specific processes and guidelines for monitoring transactions and verifying reports.</a:t>
            </a:r>
          </a:p>
          <a:p>
            <a:r>
              <a:rPr lang="en-GB" dirty="0"/>
              <a:t>Traditionally, this involved manual, physical checking of records, which was time-consuming, error-prone, and posed security risks. </a:t>
            </a:r>
          </a:p>
          <a:p>
            <a:r>
              <a:rPr lang="en-GB" dirty="0"/>
              <a:t>To address these challenges and ensure compliance with regulatory standards, the bank is developing an E-CALL BACK Application—a digital solution designed to perform report verification and transaction checking online through a secure app interface.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642594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B3D99B-B773-DB70-5F01-A7BCA75708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191442"/>
          </a:xfrm>
        </p:spPr>
        <p:txBody>
          <a:bodyPr>
            <a:normAutofit/>
          </a:bodyPr>
          <a:lstStyle/>
          <a:p>
            <a:pPr algn="l"/>
            <a:r>
              <a:rPr lang="en-GB" sz="2800" dirty="0"/>
              <a:t>PROBLEM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4ED392-2071-EC04-681E-7CA51E9DED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33338"/>
            <a:ext cx="9601196" cy="3342530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Banks is currently relying on manual, physical processes to verify reports and monitor transactions. This traditional method is: </a:t>
            </a:r>
          </a:p>
          <a:p>
            <a:r>
              <a:rPr lang="en-GB" sz="2600" dirty="0"/>
              <a:t>Time-consuming</a:t>
            </a:r>
            <a:r>
              <a:rPr lang="en-GB" dirty="0"/>
              <a:t> </a:t>
            </a:r>
          </a:p>
          <a:p>
            <a:r>
              <a:rPr lang="en-GB" dirty="0"/>
              <a:t>Prone to human error and delays in compliance checks. </a:t>
            </a:r>
          </a:p>
          <a:p>
            <a:r>
              <a:rPr lang="en-GB" dirty="0"/>
              <a:t>Lacking in real-time visibility and tracking </a:t>
            </a:r>
          </a:p>
          <a:p>
            <a:r>
              <a:rPr lang="en-GB" dirty="0"/>
              <a:t>Vulnerable to fraud due to delay in validation and limited traceability</a:t>
            </a:r>
          </a:p>
          <a:p>
            <a:r>
              <a:rPr lang="en-GB" dirty="0"/>
              <a:t>As regulatory requirements become more stringent, the existing approach fails to meet the expectation for speed,accuracy,and data security in record checking.</a:t>
            </a:r>
          </a:p>
        </p:txBody>
      </p:sp>
    </p:spTree>
    <p:extLst>
      <p:ext uri="{BB962C8B-B14F-4D97-AF65-F5344CB8AC3E}">
        <p14:creationId xmlns:p14="http://schemas.microsoft.com/office/powerpoint/2010/main" val="658383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12C6BD-602E-F3DC-A26A-B69370F13F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3"/>
            <a:ext cx="3111706" cy="876648"/>
          </a:xfrm>
        </p:spPr>
        <p:txBody>
          <a:bodyPr>
            <a:normAutofit/>
          </a:bodyPr>
          <a:lstStyle/>
          <a:p>
            <a:pPr algn="l"/>
            <a:r>
              <a:rPr lang="en-GB" sz="2800" dirty="0"/>
              <a:t>OPPORTUNITY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FD86FC-38F3-780E-FE0E-89874B1102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Automate and digitize the report verification process.</a:t>
            </a:r>
          </a:p>
          <a:p>
            <a:r>
              <a:rPr lang="en-GB" dirty="0"/>
              <a:t>Enable real-time report acknowledgement and fraud detection.</a:t>
            </a:r>
          </a:p>
          <a:p>
            <a:r>
              <a:rPr lang="en-GB" dirty="0"/>
              <a:t>Improve compliance with regulatory guidelines through secure, traceable transactions.</a:t>
            </a:r>
          </a:p>
          <a:p>
            <a:r>
              <a:rPr lang="en-GB" dirty="0"/>
              <a:t>Enhance data accuracy, reduce operational risk, and ensure faster decision-making.</a:t>
            </a:r>
          </a:p>
          <a:p>
            <a:r>
              <a:rPr lang="en-GB" dirty="0"/>
              <a:t>Eliminate dependency on physical records, leading to cost and time savings. </a:t>
            </a:r>
          </a:p>
        </p:txBody>
      </p:sp>
    </p:spTree>
    <p:extLst>
      <p:ext uri="{BB962C8B-B14F-4D97-AF65-F5344CB8AC3E}">
        <p14:creationId xmlns:p14="http://schemas.microsoft.com/office/powerpoint/2010/main" val="34547592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AC7CD6-BE30-2757-637B-4238C7A250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Purpose Statement(Goal)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45D9CB-42E0-BBF0-81BC-3AE63B1892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The purpose of this project is to design, develop, and implement a secure E-Call Bank application to replace the manual report verification process,ensuring compliance, improving operational efficiency, and reducing the risk of errors or fraud. </a:t>
            </a:r>
          </a:p>
        </p:txBody>
      </p:sp>
    </p:spTree>
    <p:extLst>
      <p:ext uri="{BB962C8B-B14F-4D97-AF65-F5344CB8AC3E}">
        <p14:creationId xmlns:p14="http://schemas.microsoft.com/office/powerpoint/2010/main" val="40527981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48FC74-7C0D-3C64-E68F-3FC7840798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137752" cy="921619"/>
          </a:xfrm>
        </p:spPr>
        <p:txBody>
          <a:bodyPr/>
          <a:lstStyle/>
          <a:p>
            <a:r>
              <a:rPr lang="en-GB" dirty="0"/>
              <a:t>Project Objective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500A12-B2FC-5402-9886-95D2F0C04D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443397"/>
            <a:ext cx="9601196" cy="3432471"/>
          </a:xfrm>
        </p:spPr>
        <p:txBody>
          <a:bodyPr>
            <a:normAutofit fontScale="92500" lnSpcReduction="20000"/>
          </a:bodyPr>
          <a:lstStyle/>
          <a:p>
            <a:r>
              <a:rPr lang="en-GB" dirty="0"/>
              <a:t>Gather and analyse detailed requirements based on current manual processes and regulatory needs. </a:t>
            </a:r>
          </a:p>
          <a:p>
            <a:r>
              <a:rPr lang="en-GB" dirty="0"/>
              <a:t>Design the E-Call Back application architecture using the Waterfall methodology. </a:t>
            </a:r>
          </a:p>
          <a:p>
            <a:r>
              <a:rPr lang="en-GB" dirty="0"/>
              <a:t>Develop and test the system modules for secure report upload, checking and acknowledgment. </a:t>
            </a:r>
          </a:p>
          <a:p>
            <a:r>
              <a:rPr lang="en-GB" dirty="0"/>
              <a:t>Deploy the application in a production environment with proper documentation and user training. </a:t>
            </a:r>
          </a:p>
          <a:p>
            <a:r>
              <a:rPr lang="en-GB" dirty="0"/>
              <a:t>Ensure full traceability and audit capability in the application to meet compliance standards. 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575919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D51ADA-D429-3BBF-37B7-3963C69176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3"/>
            <a:ext cx="9601196" cy="846668"/>
          </a:xfrm>
        </p:spPr>
        <p:txBody>
          <a:bodyPr/>
          <a:lstStyle/>
          <a:p>
            <a:r>
              <a:rPr lang="en-GB" dirty="0"/>
              <a:t>Success Criteria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B4C17A-F331-54FF-9E8B-36CEDE8409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413416"/>
            <a:ext cx="9601196" cy="3462452"/>
          </a:xfrm>
        </p:spPr>
        <p:txBody>
          <a:bodyPr/>
          <a:lstStyle/>
          <a:p>
            <a:r>
              <a:rPr lang="en-GB" dirty="0"/>
              <a:t>Complete elimination of physical report verification by the end of implementation. </a:t>
            </a:r>
          </a:p>
          <a:p>
            <a:r>
              <a:rPr lang="en-GB" dirty="0"/>
              <a:t>100% online access to report acknowledgements and transaction history. </a:t>
            </a:r>
          </a:p>
          <a:p>
            <a:r>
              <a:rPr lang="en-GB" dirty="0"/>
              <a:t>At least 80% reduction in turnaround time for report verification. </a:t>
            </a:r>
          </a:p>
          <a:p>
            <a:r>
              <a:rPr lang="en-GB" dirty="0"/>
              <a:t>System uptime of 99.5% post-deployment with successful user adoption across branches. </a:t>
            </a:r>
          </a:p>
        </p:txBody>
      </p:sp>
    </p:spTree>
    <p:extLst>
      <p:ext uri="{BB962C8B-B14F-4D97-AF65-F5344CB8AC3E}">
        <p14:creationId xmlns:p14="http://schemas.microsoft.com/office/powerpoint/2010/main" val="31129439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9A54C1-CE8E-9A21-E7A2-71D5A248F2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734519"/>
            <a:ext cx="9601196" cy="749508"/>
          </a:xfrm>
        </p:spPr>
        <p:txBody>
          <a:bodyPr>
            <a:normAutofit fontScale="90000"/>
          </a:bodyPr>
          <a:lstStyle/>
          <a:p>
            <a:r>
              <a:rPr lang="en-GB" dirty="0"/>
              <a:t>Methods/Approach (Using Waterfall)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036E0C-5BC3-BFF5-3856-F5557901A5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1484027"/>
            <a:ext cx="9601196" cy="4391841"/>
          </a:xfrm>
        </p:spPr>
        <p:txBody>
          <a:bodyPr>
            <a:normAutofit fontScale="92500"/>
          </a:bodyPr>
          <a:lstStyle/>
          <a:p>
            <a:r>
              <a:rPr lang="en-GB" dirty="0"/>
              <a:t>Requirement Gathering: Conduct interviews and workshop with compliance, operations, and IT teams to gather detailed requirements. </a:t>
            </a:r>
          </a:p>
          <a:p>
            <a:r>
              <a:rPr lang="en-GB" dirty="0"/>
              <a:t>System Design: Create high-level and detailed design documents for the E-Call Back system. </a:t>
            </a:r>
          </a:p>
          <a:p>
            <a:r>
              <a:rPr lang="en-GB" dirty="0"/>
              <a:t>Development: Code the application components such as report dashboard, authentication, and response modules.</a:t>
            </a:r>
          </a:p>
          <a:p>
            <a:r>
              <a:rPr lang="en-GB" dirty="0"/>
              <a:t>Testing: Perform unit testing,integration testing, and user acceptance testing(UAT).</a:t>
            </a:r>
          </a:p>
          <a:p>
            <a:r>
              <a:rPr lang="en-GB" dirty="0"/>
              <a:t>Deployment: Roll out the application in a phased manner; provide training and documentation. </a:t>
            </a:r>
          </a:p>
          <a:p>
            <a:r>
              <a:rPr lang="en-GB" dirty="0"/>
              <a:t>Maintenance: Provide post-implementation support and issue resolution. </a:t>
            </a:r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35897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5C9E5C-1403-3AAA-C56F-5101183696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3"/>
            <a:ext cx="9601196" cy="1131480"/>
          </a:xfrm>
        </p:spPr>
        <p:txBody>
          <a:bodyPr>
            <a:normAutofit/>
          </a:bodyPr>
          <a:lstStyle/>
          <a:p>
            <a:r>
              <a:rPr lang="en-GB" dirty="0"/>
              <a:t>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52042E-EF93-CE6B-99F2-456BD7EED4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48328"/>
            <a:ext cx="9601196" cy="3327540"/>
          </a:xfrm>
        </p:spPr>
        <p:txBody>
          <a:bodyPr/>
          <a:lstStyle/>
          <a:p>
            <a:r>
              <a:rPr lang="en-GB" dirty="0"/>
              <a:t>People: Business Analyst, Project Manager, Developers,Testers,Compliance Officers, End Users. </a:t>
            </a:r>
          </a:p>
          <a:p>
            <a:r>
              <a:rPr lang="en-GB" dirty="0"/>
              <a:t>Time:6 Months from initiation to Production </a:t>
            </a:r>
          </a:p>
          <a:p>
            <a:r>
              <a:rPr lang="en-GB" dirty="0"/>
              <a:t>Budget: Estimated Rs.10,00,000 including Hardware,testing,training and rollout. </a:t>
            </a:r>
          </a:p>
          <a:p>
            <a:r>
              <a:rPr lang="en-GB" dirty="0"/>
              <a:t>Other: Server space, secure database storage, compliance tools. </a:t>
            </a:r>
          </a:p>
        </p:txBody>
      </p:sp>
    </p:spTree>
    <p:extLst>
      <p:ext uri="{BB962C8B-B14F-4D97-AF65-F5344CB8AC3E}">
        <p14:creationId xmlns:p14="http://schemas.microsoft.com/office/powerpoint/2010/main" val="96461450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255</TotalTime>
  <Words>594</Words>
  <Application>Microsoft Office PowerPoint</Application>
  <PresentationFormat>Widescreen</PresentationFormat>
  <Paragraphs>53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Garamond</vt:lpstr>
      <vt:lpstr>Organic</vt:lpstr>
      <vt:lpstr>E-CALL BACK </vt:lpstr>
      <vt:lpstr>SITUATION </vt:lpstr>
      <vt:lpstr>PROBLEM </vt:lpstr>
      <vt:lpstr>OPPORTUNITY </vt:lpstr>
      <vt:lpstr>Purpose Statement(Goal)</vt:lpstr>
      <vt:lpstr>Project Objective </vt:lpstr>
      <vt:lpstr>Success Criteria </vt:lpstr>
      <vt:lpstr>Methods/Approach (Using Waterfall) </vt:lpstr>
      <vt:lpstr>Resources</vt:lpstr>
      <vt:lpstr>Risk and Dependencies </vt:lpstr>
      <vt:lpstr>To Be completed by Appropriate Manager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Dell</dc:creator>
  <cp:lastModifiedBy>Dell</cp:lastModifiedBy>
  <cp:revision>7</cp:revision>
  <dcterms:created xsi:type="dcterms:W3CDTF">2025-07-06T07:36:47Z</dcterms:created>
  <dcterms:modified xsi:type="dcterms:W3CDTF">2025-07-06T11:52:14Z</dcterms:modified>
</cp:coreProperties>
</file>