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56" r:id="rId2"/>
    <p:sldId id="257" r:id="rId3"/>
    <p:sldId id="258" r:id="rId4"/>
    <p:sldId id="259" r:id="rId5"/>
    <p:sldId id="260" r:id="rId6"/>
    <p:sldId id="261" r:id="rId7"/>
    <p:sldId id="262" r:id="rId8"/>
    <p:sldId id="263" r:id="rId9"/>
    <p:sldId id="268" r:id="rId10"/>
    <p:sldId id="264" r:id="rId11"/>
    <p:sldId id="265" r:id="rId12"/>
    <p:sldId id="266"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1" d="100"/>
          <a:sy n="81" d="100"/>
        </p:scale>
        <p:origin x="75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BED0D4-AC3A-447F-B587-9D5D1A2C66FA}" type="datetimeFigureOut">
              <a:rPr lang="en-IN" smtClean="0"/>
              <a:t>03-03-2025</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1AA4F9-D62D-43C0-9D95-8D10DB6AFEED}" type="slidenum">
              <a:rPr lang="en-IN" smtClean="0"/>
              <a:t>‹#›</a:t>
            </a:fld>
            <a:endParaRPr lang="en-IN"/>
          </a:p>
        </p:txBody>
      </p:sp>
    </p:spTree>
    <p:extLst>
      <p:ext uri="{BB962C8B-B14F-4D97-AF65-F5344CB8AC3E}">
        <p14:creationId xmlns:p14="http://schemas.microsoft.com/office/powerpoint/2010/main" val="1277386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F0006D6-DD48-48E8-AC9D-344E3325CEE2}" type="datetime1">
              <a:rPr lang="en-IN" smtClean="0"/>
              <a:t>03-03-2025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5782E55-5556-4425-99B2-F41765D58D1D}" type="slidenum">
              <a:rPr lang="en-IN" smtClean="0"/>
              <a:t>‹#›</a:t>
            </a:fld>
            <a:endParaRPr lang="en-IN"/>
          </a:p>
        </p:txBody>
      </p:sp>
    </p:spTree>
    <p:extLst>
      <p:ext uri="{BB962C8B-B14F-4D97-AF65-F5344CB8AC3E}">
        <p14:creationId xmlns:p14="http://schemas.microsoft.com/office/powerpoint/2010/main" val="2272145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FFE977E-2FD7-42B1-8AAB-207A899B0393}" type="datetime1">
              <a:rPr lang="en-IN" smtClean="0"/>
              <a:t>03-03-2025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5782E55-5556-4425-99B2-F41765D58D1D}" type="slidenum">
              <a:rPr lang="en-IN" smtClean="0"/>
              <a:t>‹#›</a:t>
            </a:fld>
            <a:endParaRPr lang="en-IN"/>
          </a:p>
        </p:txBody>
      </p:sp>
    </p:spTree>
    <p:extLst>
      <p:ext uri="{BB962C8B-B14F-4D97-AF65-F5344CB8AC3E}">
        <p14:creationId xmlns:p14="http://schemas.microsoft.com/office/powerpoint/2010/main" val="1968561944"/>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FFE977E-2FD7-42B1-8AAB-207A899B0393}" type="datetime1">
              <a:rPr lang="en-IN" smtClean="0"/>
              <a:t>03-03-2025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5782E55-5556-4425-99B2-F41765D58D1D}"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71492956"/>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FFE977E-2FD7-42B1-8AAB-207A899B0393}" type="datetime1">
              <a:rPr lang="en-IN" smtClean="0"/>
              <a:t>03-03-2025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5782E55-5556-4425-99B2-F41765D58D1D}" type="slidenum">
              <a:rPr lang="en-IN" smtClean="0"/>
              <a:t>‹#›</a:t>
            </a:fld>
            <a:endParaRPr lang="en-IN"/>
          </a:p>
        </p:txBody>
      </p:sp>
    </p:spTree>
    <p:extLst>
      <p:ext uri="{BB962C8B-B14F-4D97-AF65-F5344CB8AC3E}">
        <p14:creationId xmlns:p14="http://schemas.microsoft.com/office/powerpoint/2010/main" val="486608505"/>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FFE977E-2FD7-42B1-8AAB-207A899B0393}" type="datetime1">
              <a:rPr lang="en-IN" smtClean="0"/>
              <a:t>03-03-2025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5782E55-5556-4425-99B2-F41765D58D1D}"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44788337"/>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FFE977E-2FD7-42B1-8AAB-207A899B0393}" type="datetime1">
              <a:rPr lang="en-IN" smtClean="0"/>
              <a:t>03-03-2025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5782E55-5556-4425-99B2-F41765D58D1D}" type="slidenum">
              <a:rPr lang="en-IN" smtClean="0"/>
              <a:t>‹#›</a:t>
            </a:fld>
            <a:endParaRPr lang="en-IN"/>
          </a:p>
        </p:txBody>
      </p:sp>
    </p:spTree>
    <p:extLst>
      <p:ext uri="{BB962C8B-B14F-4D97-AF65-F5344CB8AC3E}">
        <p14:creationId xmlns:p14="http://schemas.microsoft.com/office/powerpoint/2010/main" val="914145367"/>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BE3D71-A67E-4411-96B1-3FF57EE39120}" type="datetime1">
              <a:rPr lang="en-IN" smtClean="0"/>
              <a:t>03-03-2025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5782E55-5556-4425-99B2-F41765D58D1D}" type="slidenum">
              <a:rPr lang="en-IN" smtClean="0"/>
              <a:t>‹#›</a:t>
            </a:fld>
            <a:endParaRPr lang="en-IN"/>
          </a:p>
        </p:txBody>
      </p:sp>
    </p:spTree>
    <p:extLst>
      <p:ext uri="{BB962C8B-B14F-4D97-AF65-F5344CB8AC3E}">
        <p14:creationId xmlns:p14="http://schemas.microsoft.com/office/powerpoint/2010/main" val="13134316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1712DB-2B30-44DD-B435-F6A216A37240}" type="datetime1">
              <a:rPr lang="en-IN" smtClean="0"/>
              <a:t>03-03-2025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5782E55-5556-4425-99B2-F41765D58D1D}" type="slidenum">
              <a:rPr lang="en-IN" smtClean="0"/>
              <a:t>‹#›</a:t>
            </a:fld>
            <a:endParaRPr lang="en-IN"/>
          </a:p>
        </p:txBody>
      </p:sp>
    </p:spTree>
    <p:extLst>
      <p:ext uri="{BB962C8B-B14F-4D97-AF65-F5344CB8AC3E}">
        <p14:creationId xmlns:p14="http://schemas.microsoft.com/office/powerpoint/2010/main" val="2602118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0E0EEE-B91E-47C9-8035-29837F3A3BCF}" type="datetime1">
              <a:rPr lang="en-IN" smtClean="0"/>
              <a:t>03-03-2025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5782E55-5556-4425-99B2-F41765D58D1D}" type="slidenum">
              <a:rPr lang="en-IN" smtClean="0"/>
              <a:t>‹#›</a:t>
            </a:fld>
            <a:endParaRPr lang="en-IN"/>
          </a:p>
        </p:txBody>
      </p:sp>
    </p:spTree>
    <p:extLst>
      <p:ext uri="{BB962C8B-B14F-4D97-AF65-F5344CB8AC3E}">
        <p14:creationId xmlns:p14="http://schemas.microsoft.com/office/powerpoint/2010/main" val="1256451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E2487AB-4061-4304-B004-F604166901DB}" type="datetime1">
              <a:rPr lang="en-IN" smtClean="0"/>
              <a:t>03-03-2025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5782E55-5556-4425-99B2-F41765D58D1D}" type="slidenum">
              <a:rPr lang="en-IN" smtClean="0"/>
              <a:t>‹#›</a:t>
            </a:fld>
            <a:endParaRPr lang="en-IN"/>
          </a:p>
        </p:txBody>
      </p:sp>
    </p:spTree>
    <p:extLst>
      <p:ext uri="{BB962C8B-B14F-4D97-AF65-F5344CB8AC3E}">
        <p14:creationId xmlns:p14="http://schemas.microsoft.com/office/powerpoint/2010/main" val="2257991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0F15B39-C8D1-4C78-8EEF-ECE9EC3F1329}" type="datetime1">
              <a:rPr lang="en-IN" smtClean="0"/>
              <a:t>03-03-2025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5782E55-5556-4425-99B2-F41765D58D1D}" type="slidenum">
              <a:rPr lang="en-IN" smtClean="0"/>
              <a:t>‹#›</a:t>
            </a:fld>
            <a:endParaRPr lang="en-IN"/>
          </a:p>
        </p:txBody>
      </p:sp>
    </p:spTree>
    <p:extLst>
      <p:ext uri="{BB962C8B-B14F-4D97-AF65-F5344CB8AC3E}">
        <p14:creationId xmlns:p14="http://schemas.microsoft.com/office/powerpoint/2010/main" val="3269023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3D5CAD-7173-4329-ABB5-59CCC777C276}" type="datetime1">
              <a:rPr lang="en-IN" smtClean="0"/>
              <a:t>03-03-2025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5782E55-5556-4425-99B2-F41765D58D1D}" type="slidenum">
              <a:rPr lang="en-IN" smtClean="0"/>
              <a:t>‹#›</a:t>
            </a:fld>
            <a:endParaRPr lang="en-IN"/>
          </a:p>
        </p:txBody>
      </p:sp>
    </p:spTree>
    <p:extLst>
      <p:ext uri="{BB962C8B-B14F-4D97-AF65-F5344CB8AC3E}">
        <p14:creationId xmlns:p14="http://schemas.microsoft.com/office/powerpoint/2010/main" val="3394089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963D8DD-DD02-4578-A203-6ED7272822FE}" type="datetime1">
              <a:rPr lang="en-IN" smtClean="0"/>
              <a:t>03-03-2025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5782E55-5556-4425-99B2-F41765D58D1D}" type="slidenum">
              <a:rPr lang="en-IN" smtClean="0"/>
              <a:t>‹#›</a:t>
            </a:fld>
            <a:endParaRPr lang="en-IN"/>
          </a:p>
        </p:txBody>
      </p:sp>
    </p:spTree>
    <p:extLst>
      <p:ext uri="{BB962C8B-B14F-4D97-AF65-F5344CB8AC3E}">
        <p14:creationId xmlns:p14="http://schemas.microsoft.com/office/powerpoint/2010/main" val="579282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801F94-27D0-4596-9A40-D585A2493FBE}" type="datetime1">
              <a:rPr lang="en-IN" smtClean="0"/>
              <a:t>03-03-2025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5782E55-5556-4425-99B2-F41765D58D1D}" type="slidenum">
              <a:rPr lang="en-IN" smtClean="0"/>
              <a:t>‹#›</a:t>
            </a:fld>
            <a:endParaRPr lang="en-IN"/>
          </a:p>
        </p:txBody>
      </p:sp>
    </p:spTree>
    <p:extLst>
      <p:ext uri="{BB962C8B-B14F-4D97-AF65-F5344CB8AC3E}">
        <p14:creationId xmlns:p14="http://schemas.microsoft.com/office/powerpoint/2010/main" val="1526491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D0C747-DE33-4362-A084-D81B7CFFEACB}" type="datetime1">
              <a:rPr lang="en-IN" smtClean="0"/>
              <a:t>03-03-2025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5782E55-5556-4425-99B2-F41765D58D1D}" type="slidenum">
              <a:rPr lang="en-IN" smtClean="0"/>
              <a:t>‹#›</a:t>
            </a:fld>
            <a:endParaRPr lang="en-IN"/>
          </a:p>
        </p:txBody>
      </p:sp>
    </p:spTree>
    <p:extLst>
      <p:ext uri="{BB962C8B-B14F-4D97-AF65-F5344CB8AC3E}">
        <p14:creationId xmlns:p14="http://schemas.microsoft.com/office/powerpoint/2010/main" val="4042446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B84BB0-557A-474D-8823-210D3B656056}" type="datetime1">
              <a:rPr lang="en-IN" smtClean="0"/>
              <a:t>03-03-2025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5782E55-5556-4425-99B2-F41765D58D1D}" type="slidenum">
              <a:rPr lang="en-IN" smtClean="0"/>
              <a:t>‹#›</a:t>
            </a:fld>
            <a:endParaRPr lang="en-IN"/>
          </a:p>
        </p:txBody>
      </p:sp>
    </p:spTree>
    <p:extLst>
      <p:ext uri="{BB962C8B-B14F-4D97-AF65-F5344CB8AC3E}">
        <p14:creationId xmlns:p14="http://schemas.microsoft.com/office/powerpoint/2010/main" val="958274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FFE977E-2FD7-42B1-8AAB-207A899B0393}" type="datetime1">
              <a:rPr lang="en-IN" smtClean="0"/>
              <a:t>03-03-2025</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5782E55-5556-4425-99B2-F41765D58D1D}" type="slidenum">
              <a:rPr lang="en-IN" smtClean="0"/>
              <a:t>‹#›</a:t>
            </a:fld>
            <a:endParaRPr lang="en-IN"/>
          </a:p>
        </p:txBody>
      </p:sp>
    </p:spTree>
    <p:extLst>
      <p:ext uri="{BB962C8B-B14F-4D97-AF65-F5344CB8AC3E}">
        <p14:creationId xmlns:p14="http://schemas.microsoft.com/office/powerpoint/2010/main" val="15409693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CD51590-2A67-3D95-504F-6D8E9724685B}"/>
              </a:ext>
            </a:extLst>
          </p:cNvPr>
          <p:cNvSpPr>
            <a:spLocks noGrp="1"/>
          </p:cNvSpPr>
          <p:nvPr>
            <p:ph type="title"/>
          </p:nvPr>
        </p:nvSpPr>
        <p:spPr>
          <a:xfrm>
            <a:off x="838200" y="121291"/>
            <a:ext cx="10515600" cy="1569397"/>
          </a:xfrm>
        </p:spPr>
        <p:txBody>
          <a:bodyPr>
            <a:normAutofit/>
          </a:bodyPr>
          <a:lstStyle/>
          <a:p>
            <a:pPr algn="ctr"/>
            <a:r>
              <a:rPr lang="en-US" sz="2000" b="1" dirty="0">
                <a:latin typeface="Arial" panose="020B0604020202020204" pitchFamily="34" charset="0"/>
                <a:cs typeface="Arial" panose="020B0604020202020204" pitchFamily="34" charset="0"/>
              </a:rPr>
              <a:t>Live Project-Waterfall Model-Kotak Mobile Application</a:t>
            </a:r>
            <a:endParaRPr lang="en-IN" sz="2000" b="1" dirty="0">
              <a:latin typeface="Arial" panose="020B060402020202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80C228A9-3394-39AF-FD18-21C29C430697}"/>
              </a:ext>
            </a:extLst>
          </p:cNvPr>
          <p:cNvSpPr>
            <a:spLocks noGrp="1"/>
          </p:cNvSpPr>
          <p:nvPr>
            <p:ph type="sldNum" sz="quarter" idx="12"/>
          </p:nvPr>
        </p:nvSpPr>
        <p:spPr/>
        <p:txBody>
          <a:bodyPr/>
          <a:lstStyle/>
          <a:p>
            <a:fld id="{15782E55-5556-4425-99B2-F41765D58D1D}" type="slidenum">
              <a:rPr lang="en-IN" smtClean="0"/>
              <a:t>1</a:t>
            </a:fld>
            <a:endParaRPr lang="en-IN"/>
          </a:p>
        </p:txBody>
      </p:sp>
      <p:graphicFrame>
        <p:nvGraphicFramePr>
          <p:cNvPr id="5" name="Table 4">
            <a:extLst>
              <a:ext uri="{FF2B5EF4-FFF2-40B4-BE49-F238E27FC236}">
                <a16:creationId xmlns:a16="http://schemas.microsoft.com/office/drawing/2014/main" id="{0ECDAD3E-760C-2F8E-1CDD-35DCB1B5E304}"/>
              </a:ext>
            </a:extLst>
          </p:cNvPr>
          <p:cNvGraphicFramePr>
            <a:graphicFrameLocks noGrp="1"/>
          </p:cNvGraphicFramePr>
          <p:nvPr>
            <p:extLst>
              <p:ext uri="{D42A27DB-BD31-4B8C-83A1-F6EECF244321}">
                <p14:modId xmlns:p14="http://schemas.microsoft.com/office/powerpoint/2010/main" val="22435447"/>
              </p:ext>
            </p:extLst>
          </p:nvPr>
        </p:nvGraphicFramePr>
        <p:xfrm>
          <a:off x="2032000" y="1480009"/>
          <a:ext cx="8128000" cy="377072"/>
        </p:xfrm>
        <a:graphic>
          <a:graphicData uri="http://schemas.openxmlformats.org/drawingml/2006/table">
            <a:tbl>
              <a:tblPr firstRow="1" bandRow="1">
                <a:tableStyleId>{00A15C55-8517-42AA-B614-E9B94910E393}</a:tableStyleId>
              </a:tblPr>
              <a:tblGrid>
                <a:gridCol w="8128000">
                  <a:extLst>
                    <a:ext uri="{9D8B030D-6E8A-4147-A177-3AD203B41FA5}">
                      <a16:colId xmlns:a16="http://schemas.microsoft.com/office/drawing/2014/main" val="2473579817"/>
                    </a:ext>
                  </a:extLst>
                </a:gridCol>
              </a:tblGrid>
              <a:tr h="377072">
                <a:tc>
                  <a:txBody>
                    <a:bodyPr/>
                    <a:lstStyle/>
                    <a:p>
                      <a:pPr algn="ctr"/>
                      <a:r>
                        <a:rPr lang="en-US" dirty="0"/>
                        <a:t>Prepared by-Aditi Ghangrekar</a:t>
                      </a:r>
                      <a:endParaRPr lang="en-IN" dirty="0"/>
                    </a:p>
                  </a:txBody>
                  <a:tcPr/>
                </a:tc>
                <a:extLst>
                  <a:ext uri="{0D108BD9-81ED-4DB2-BD59-A6C34878D82A}">
                    <a16:rowId xmlns:a16="http://schemas.microsoft.com/office/drawing/2014/main" val="1452665716"/>
                  </a:ext>
                </a:extLst>
              </a:tr>
            </a:tbl>
          </a:graphicData>
        </a:graphic>
      </p:graphicFrame>
      <p:graphicFrame>
        <p:nvGraphicFramePr>
          <p:cNvPr id="6" name="Table 5">
            <a:extLst>
              <a:ext uri="{FF2B5EF4-FFF2-40B4-BE49-F238E27FC236}">
                <a16:creationId xmlns:a16="http://schemas.microsoft.com/office/drawing/2014/main" id="{1FECA208-A60C-E4FD-C322-455F6B79D711}"/>
              </a:ext>
            </a:extLst>
          </p:cNvPr>
          <p:cNvGraphicFramePr>
            <a:graphicFrameLocks noGrp="1"/>
          </p:cNvGraphicFramePr>
          <p:nvPr>
            <p:extLst>
              <p:ext uri="{D42A27DB-BD31-4B8C-83A1-F6EECF244321}">
                <p14:modId xmlns:p14="http://schemas.microsoft.com/office/powerpoint/2010/main" val="539656194"/>
              </p:ext>
            </p:extLst>
          </p:nvPr>
        </p:nvGraphicFramePr>
        <p:xfrm>
          <a:off x="2130458" y="1951349"/>
          <a:ext cx="7935274" cy="4785360"/>
        </p:xfrm>
        <a:graphic>
          <a:graphicData uri="http://schemas.openxmlformats.org/drawingml/2006/table">
            <a:tbl>
              <a:tblPr firstRow="1" bandRow="1">
                <a:tableStyleId>{0505E3EF-67EA-436B-97B2-0124C06EBD24}</a:tableStyleId>
              </a:tblPr>
              <a:tblGrid>
                <a:gridCol w="7935274">
                  <a:extLst>
                    <a:ext uri="{9D8B030D-6E8A-4147-A177-3AD203B41FA5}">
                      <a16:colId xmlns:a16="http://schemas.microsoft.com/office/drawing/2014/main" val="3166332740"/>
                    </a:ext>
                  </a:extLst>
                </a:gridCol>
              </a:tblGrid>
              <a:tr h="4685122">
                <a:tc>
                  <a:txBody>
                    <a:bodyPr/>
                    <a:lstStyle/>
                    <a:p>
                      <a:r>
                        <a:rPr lang="en-IN" dirty="0"/>
                        <a:t>Purpose Statement (Goals):</a:t>
                      </a:r>
                    </a:p>
                    <a:p>
                      <a:r>
                        <a:rPr lang="en-US" sz="1200" b="0" dirty="0">
                          <a:latin typeface="Arial" panose="020B0604020202020204" pitchFamily="34" charset="0"/>
                          <a:cs typeface="Arial" panose="020B0604020202020204" pitchFamily="34" charset="0"/>
                        </a:rPr>
                        <a:t>Deliver cutting-edge mobile banking solutions.</a:t>
                      </a:r>
                    </a:p>
                    <a:p>
                      <a:endParaRPr lang="en-US" sz="1200" b="0" dirty="0">
                        <a:latin typeface="Arial" panose="020B0604020202020204" pitchFamily="34" charset="0"/>
                        <a:cs typeface="Arial" panose="020B0604020202020204" pitchFamily="34" charset="0"/>
                      </a:endParaRPr>
                    </a:p>
                    <a:p>
                      <a:r>
                        <a:rPr lang="en-US" sz="1200" b="0" dirty="0">
                          <a:latin typeface="Arial" panose="020B0604020202020204" pitchFamily="34" charset="0"/>
                          <a:cs typeface="Arial" panose="020B0604020202020204" pitchFamily="34" charset="0"/>
                        </a:rPr>
                        <a:t>Enhance customer experience with secure and efficient services. Structured approach aligns with banking standards and regulatory requirements.</a:t>
                      </a:r>
                    </a:p>
                    <a:p>
                      <a:endParaRPr lang="en-US" sz="1200" b="0" dirty="0">
                        <a:latin typeface="Arial" panose="020B0604020202020204" pitchFamily="34" charset="0"/>
                        <a:cs typeface="Arial" panose="020B0604020202020204" pitchFamily="34" charset="0"/>
                      </a:endParaRPr>
                    </a:p>
                    <a:p>
                      <a:r>
                        <a:rPr lang="en-US" sz="1400" b="1" dirty="0">
                          <a:latin typeface="Arial" panose="020B0604020202020204" pitchFamily="34" charset="0"/>
                          <a:cs typeface="Arial" panose="020B0604020202020204" pitchFamily="34" charset="0"/>
                        </a:rPr>
                        <a:t>Priorities for Kotak Mobile Application</a:t>
                      </a:r>
                    </a:p>
                    <a:p>
                      <a:r>
                        <a:rPr lang="en-US" sz="1200" b="0" dirty="0">
                          <a:latin typeface="Arial" panose="020B0604020202020204" pitchFamily="34" charset="0"/>
                          <a:cs typeface="Arial" panose="020B0604020202020204" pitchFamily="34" charset="0"/>
                        </a:rPr>
                        <a:t>User-Centric Design: Ensure seamless user interface for ease of navigation.</a:t>
                      </a:r>
                    </a:p>
                    <a:p>
                      <a:endParaRPr lang="en-US" sz="1200" b="0" dirty="0">
                        <a:latin typeface="Arial" panose="020B0604020202020204" pitchFamily="34" charset="0"/>
                        <a:cs typeface="Arial" panose="020B0604020202020204" pitchFamily="34" charset="0"/>
                      </a:endParaRPr>
                    </a:p>
                    <a:p>
                      <a:r>
                        <a:rPr lang="en-US" sz="1200" b="0" dirty="0">
                          <a:latin typeface="Arial" panose="020B0604020202020204" pitchFamily="34" charset="0"/>
                          <a:cs typeface="Arial" panose="020B0604020202020204" pitchFamily="34" charset="0"/>
                        </a:rPr>
                        <a:t>Security: Maintain high levels of data security and privacy to protect user information.</a:t>
                      </a:r>
                    </a:p>
                    <a:p>
                      <a:endParaRPr lang="en-US" sz="1200" b="0" dirty="0">
                        <a:latin typeface="Arial" panose="020B0604020202020204" pitchFamily="34" charset="0"/>
                        <a:cs typeface="Arial" panose="020B0604020202020204" pitchFamily="34" charset="0"/>
                      </a:endParaRPr>
                    </a:p>
                    <a:p>
                      <a:r>
                        <a:rPr lang="en-US" sz="1200" b="0" dirty="0">
                          <a:latin typeface="Arial" panose="020B0604020202020204" pitchFamily="34" charset="0"/>
                          <a:cs typeface="Arial" panose="020B0604020202020204" pitchFamily="34" charset="0"/>
                        </a:rPr>
                        <a:t>Performance: Ensure fast load times and minimal app crashes across all devices.</a:t>
                      </a:r>
                    </a:p>
                    <a:p>
                      <a:endParaRPr lang="en-US" sz="1200" b="0" dirty="0">
                        <a:latin typeface="Arial" panose="020B0604020202020204" pitchFamily="34" charset="0"/>
                        <a:cs typeface="Arial" panose="020B0604020202020204" pitchFamily="34" charset="0"/>
                      </a:endParaRPr>
                    </a:p>
                    <a:p>
                      <a:r>
                        <a:rPr lang="en-US" sz="1200" b="0" dirty="0">
                          <a:latin typeface="Arial" panose="020B0604020202020204" pitchFamily="34" charset="0"/>
                          <a:cs typeface="Arial" panose="020B0604020202020204" pitchFamily="34" charset="0"/>
                        </a:rPr>
                        <a:t>Integration: Seamlessly connect with other Kotak banking services and platforms.</a:t>
                      </a:r>
                    </a:p>
                    <a:p>
                      <a:endParaRPr lang="en-US" sz="1200" b="0" dirty="0">
                        <a:latin typeface="Arial" panose="020B0604020202020204" pitchFamily="34" charset="0"/>
                        <a:cs typeface="Arial" panose="020B0604020202020204" pitchFamily="34" charset="0"/>
                      </a:endParaRPr>
                    </a:p>
                    <a:p>
                      <a:r>
                        <a:rPr lang="en-US" sz="1200" b="0" dirty="0">
                          <a:latin typeface="Arial" panose="020B0604020202020204" pitchFamily="34" charset="0"/>
                          <a:cs typeface="Arial" panose="020B0604020202020204" pitchFamily="34" charset="0"/>
                        </a:rPr>
                        <a:t>Regulatory Compliance: Adhere to all financial regulations and industry standards.</a:t>
                      </a:r>
                    </a:p>
                    <a:p>
                      <a:endParaRPr lang="en-US" sz="1200" b="0" dirty="0">
                        <a:latin typeface="Arial" panose="020B0604020202020204" pitchFamily="34" charset="0"/>
                        <a:cs typeface="Arial" panose="020B0604020202020204" pitchFamily="34" charset="0"/>
                      </a:endParaRPr>
                    </a:p>
                    <a:p>
                      <a:r>
                        <a:rPr lang="en-US" sz="1200" b="0" dirty="0">
                          <a:latin typeface="Arial" panose="020B0604020202020204" pitchFamily="34" charset="0"/>
                          <a:cs typeface="Arial" panose="020B0604020202020204" pitchFamily="34" charset="0"/>
                        </a:rPr>
                        <a:t>Scalability: Design the application to handle increasing user traffic and new features.</a:t>
                      </a:r>
                    </a:p>
                    <a:p>
                      <a:endParaRPr lang="en-US" sz="1200" b="0" dirty="0">
                        <a:latin typeface="Arial" panose="020B0604020202020204" pitchFamily="34" charset="0"/>
                        <a:cs typeface="Arial" panose="020B0604020202020204" pitchFamily="34" charset="0"/>
                      </a:endParaRPr>
                    </a:p>
                    <a:p>
                      <a:r>
                        <a:rPr lang="en-US" sz="1200" b="0" dirty="0">
                          <a:latin typeface="Arial" panose="020B0604020202020204" pitchFamily="34" charset="0"/>
                          <a:cs typeface="Arial" panose="020B0604020202020204" pitchFamily="34" charset="0"/>
                        </a:rPr>
                        <a:t>Customer Support: Provide in-app support for resolving customer queries efficiently. Support Kotak’s goal to provide a seamless, secure, and user-friendly mobile banking experience. Ensure quality and compliance with industry standards.</a:t>
                      </a:r>
                    </a:p>
                    <a:p>
                      <a:endParaRPr lang="en-US" dirty="0"/>
                    </a:p>
                    <a:p>
                      <a:endParaRPr lang="en-IN" dirty="0"/>
                    </a:p>
                  </a:txBody>
                  <a:tcPr/>
                </a:tc>
                <a:extLst>
                  <a:ext uri="{0D108BD9-81ED-4DB2-BD59-A6C34878D82A}">
                    <a16:rowId xmlns:a16="http://schemas.microsoft.com/office/drawing/2014/main" val="1463816443"/>
                  </a:ext>
                </a:extLst>
              </a:tr>
            </a:tbl>
          </a:graphicData>
        </a:graphic>
      </p:graphicFrame>
    </p:spTree>
    <p:extLst>
      <p:ext uri="{BB962C8B-B14F-4D97-AF65-F5344CB8AC3E}">
        <p14:creationId xmlns:p14="http://schemas.microsoft.com/office/powerpoint/2010/main" val="41109708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30CDE-F98F-7680-AA73-F0BCCEDB57F6}"/>
              </a:ext>
            </a:extLst>
          </p:cNvPr>
          <p:cNvSpPr>
            <a:spLocks noGrp="1"/>
          </p:cNvSpPr>
          <p:nvPr>
            <p:ph type="title"/>
          </p:nvPr>
        </p:nvSpPr>
        <p:spPr>
          <a:xfrm>
            <a:off x="838200" y="315798"/>
            <a:ext cx="10515600" cy="777711"/>
          </a:xfrm>
        </p:spPr>
        <p:txBody>
          <a:bodyPr>
            <a:normAutofit fontScale="90000"/>
          </a:bodyPr>
          <a:lstStyle/>
          <a:p>
            <a:br>
              <a:rPr lang="en-US" sz="1600" b="1" dirty="0">
                <a:latin typeface="Arial" panose="020B0604020202020204" pitchFamily="34" charset="0"/>
                <a:cs typeface="Arial" panose="020B0604020202020204" pitchFamily="34" charset="0"/>
              </a:rPr>
            </a:br>
            <a:r>
              <a:rPr lang="en-US" sz="1600" dirty="0">
                <a:latin typeface="Arial" panose="020B0604020202020204" pitchFamily="34" charset="0"/>
                <a:cs typeface="Arial" panose="020B0604020202020204" pitchFamily="34" charset="0"/>
              </a:rPr>
              <a:t>The </a:t>
            </a:r>
            <a:r>
              <a:rPr lang="en-US" sz="1600" b="1" dirty="0">
                <a:latin typeface="Arial" panose="020B0604020202020204" pitchFamily="34" charset="0"/>
                <a:cs typeface="Arial" panose="020B0604020202020204" pitchFamily="34" charset="0"/>
              </a:rPr>
              <a:t>Waterfall Model</a:t>
            </a:r>
            <a:r>
              <a:rPr lang="en-US" sz="1600" dirty="0">
                <a:latin typeface="Arial" panose="020B0604020202020204" pitchFamily="34" charset="0"/>
                <a:cs typeface="Arial" panose="020B0604020202020204" pitchFamily="34" charset="0"/>
              </a:rPr>
              <a:t> follows a structured, sequential approach, making it crucial to identify potential </a:t>
            </a:r>
            <a:r>
              <a:rPr lang="en-US" sz="1600" b="1" dirty="0">
                <a:latin typeface="Arial" panose="020B0604020202020204" pitchFamily="34" charset="0"/>
                <a:cs typeface="Arial" panose="020B0604020202020204" pitchFamily="34" charset="0"/>
              </a:rPr>
              <a:t>risks</a:t>
            </a:r>
            <a:r>
              <a:rPr lang="en-US" sz="1600" dirty="0">
                <a:latin typeface="Arial" panose="020B0604020202020204" pitchFamily="34" charset="0"/>
                <a:cs typeface="Arial" panose="020B0604020202020204" pitchFamily="34" charset="0"/>
              </a:rPr>
              <a:t> and </a:t>
            </a:r>
            <a:r>
              <a:rPr lang="en-US" sz="1600" b="1" dirty="0">
                <a:latin typeface="Arial" panose="020B0604020202020204" pitchFamily="34" charset="0"/>
                <a:cs typeface="Arial" panose="020B0604020202020204" pitchFamily="34" charset="0"/>
              </a:rPr>
              <a:t>dependencies</a:t>
            </a:r>
            <a:r>
              <a:rPr lang="en-US" sz="1600" dirty="0">
                <a:latin typeface="Arial" panose="020B0604020202020204" pitchFamily="34" charset="0"/>
                <a:cs typeface="Arial" panose="020B0604020202020204" pitchFamily="34" charset="0"/>
              </a:rPr>
              <a:t> each phase of development</a:t>
            </a:r>
            <a:r>
              <a:rPr lang="en-US" sz="1600" dirty="0"/>
              <a:t>.</a:t>
            </a:r>
            <a:br>
              <a:rPr lang="en-US" sz="1600" dirty="0"/>
            </a:br>
            <a:endParaRPr lang="en-IN" sz="1600" dirty="0"/>
          </a:p>
        </p:txBody>
      </p:sp>
      <p:sp>
        <p:nvSpPr>
          <p:cNvPr id="3" name="Content Placeholder 2">
            <a:extLst>
              <a:ext uri="{FF2B5EF4-FFF2-40B4-BE49-F238E27FC236}">
                <a16:creationId xmlns:a16="http://schemas.microsoft.com/office/drawing/2014/main" id="{3DFFB61A-8663-9C7E-CA44-B72BD1415568}"/>
              </a:ext>
            </a:extLst>
          </p:cNvPr>
          <p:cNvSpPr>
            <a:spLocks noGrp="1"/>
          </p:cNvSpPr>
          <p:nvPr>
            <p:ph sz="half" idx="1"/>
          </p:nvPr>
        </p:nvSpPr>
        <p:spPr>
          <a:xfrm>
            <a:off x="838199" y="1093509"/>
            <a:ext cx="10709635" cy="5448693"/>
          </a:xfrm>
        </p:spPr>
        <p:txBody>
          <a:bodyPr>
            <a:normAutofit fontScale="25000" lnSpcReduction="20000"/>
          </a:bodyPr>
          <a:lstStyle/>
          <a:p>
            <a:r>
              <a:rPr lang="en-US" sz="5600" b="1" dirty="0">
                <a:latin typeface="Arial" panose="020B0604020202020204" pitchFamily="34" charset="0"/>
                <a:cs typeface="Arial" panose="020B0604020202020204" pitchFamily="34" charset="0"/>
              </a:rPr>
              <a:t>A. Requirement Phase Risks</a:t>
            </a:r>
          </a:p>
          <a:p>
            <a:pPr marL="0" indent="0">
              <a:buNone/>
            </a:pPr>
            <a:r>
              <a:rPr lang="en-US" sz="5600" dirty="0">
                <a:latin typeface="Arial" panose="020B0604020202020204" pitchFamily="34" charset="0"/>
                <a:cs typeface="Arial" panose="020B0604020202020204" pitchFamily="34" charset="0"/>
              </a:rPr>
              <a:t>✅ Incomplete or Changing Requirements – Banking regulations (RBI guidelines) and user expectations may change after the requirement phase, causing major redesign efforts later.</a:t>
            </a:r>
          </a:p>
          <a:p>
            <a:pPr marL="0" indent="0">
              <a:buNone/>
            </a:pPr>
            <a:br>
              <a:rPr lang="en-US" sz="5600" dirty="0">
                <a:latin typeface="Arial" panose="020B0604020202020204" pitchFamily="34" charset="0"/>
                <a:cs typeface="Arial" panose="020B0604020202020204" pitchFamily="34" charset="0"/>
              </a:rPr>
            </a:br>
            <a:r>
              <a:rPr lang="en-US" sz="5600" dirty="0">
                <a:latin typeface="Arial" panose="020B0604020202020204" pitchFamily="34" charset="0"/>
                <a:cs typeface="Arial" panose="020B0604020202020204" pitchFamily="34" charset="0"/>
              </a:rPr>
              <a:t>✅ Regulatory Compliance Challenges – Ensuring compliance with RBI, PCI-DSS, GDPR, and other financial security policies can introduce unexpected constraints.</a:t>
            </a:r>
          </a:p>
          <a:p>
            <a:pPr marL="0" indent="0">
              <a:buNone/>
            </a:pPr>
            <a:br>
              <a:rPr lang="en-US" sz="5600" dirty="0">
                <a:latin typeface="Arial" panose="020B0604020202020204" pitchFamily="34" charset="0"/>
                <a:cs typeface="Arial" panose="020B0604020202020204" pitchFamily="34" charset="0"/>
              </a:rPr>
            </a:br>
            <a:r>
              <a:rPr lang="en-US" sz="5600" dirty="0">
                <a:latin typeface="Arial" panose="020B0604020202020204" pitchFamily="34" charset="0"/>
                <a:cs typeface="Arial" panose="020B0604020202020204" pitchFamily="34" charset="0"/>
              </a:rPr>
              <a:t>✅ Lack of Stakeholder Alignment – Miscommunication between business teams, developers, and legal teams may lead to incorrect implementation.</a:t>
            </a:r>
          </a:p>
          <a:p>
            <a:endParaRPr lang="en-US" sz="5600" dirty="0">
              <a:latin typeface="Arial" panose="020B0604020202020204" pitchFamily="34" charset="0"/>
              <a:cs typeface="Arial" panose="020B0604020202020204" pitchFamily="34" charset="0"/>
            </a:endParaRPr>
          </a:p>
          <a:p>
            <a:r>
              <a:rPr lang="en-US" sz="5600" b="1" dirty="0">
                <a:latin typeface="Arial" panose="020B0604020202020204" pitchFamily="34" charset="0"/>
                <a:cs typeface="Arial" panose="020B0604020202020204" pitchFamily="34" charset="0"/>
              </a:rPr>
              <a:t>B. Design Phase Risks</a:t>
            </a:r>
          </a:p>
          <a:p>
            <a:pPr marL="0" indent="0">
              <a:buNone/>
            </a:pPr>
            <a:r>
              <a:rPr lang="en-US" sz="5600" dirty="0">
                <a:latin typeface="Arial" panose="020B0604020202020204" pitchFamily="34" charset="0"/>
                <a:cs typeface="Arial" panose="020B0604020202020204" pitchFamily="34" charset="0"/>
              </a:rPr>
              <a:t>✅ Inflexibility in Design – Waterfall does not accommodate major design changes once development begins. If an issue is found later, redesigning is costly.</a:t>
            </a:r>
          </a:p>
          <a:p>
            <a:pPr marL="0" indent="0">
              <a:buNone/>
            </a:pPr>
            <a:br>
              <a:rPr lang="en-US" sz="5600" dirty="0">
                <a:latin typeface="Arial" panose="020B0604020202020204" pitchFamily="34" charset="0"/>
                <a:cs typeface="Arial" panose="020B0604020202020204" pitchFamily="34" charset="0"/>
              </a:rPr>
            </a:br>
            <a:r>
              <a:rPr lang="en-US" sz="5600" dirty="0">
                <a:latin typeface="Arial" panose="020B0604020202020204" pitchFamily="34" charset="0"/>
                <a:cs typeface="Arial" panose="020B0604020202020204" pitchFamily="34" charset="0"/>
              </a:rPr>
              <a:t>✅ Performance &amp; Scalability Concerns – Poorly planned architecture might not scale well under high transaction loads.</a:t>
            </a:r>
          </a:p>
          <a:p>
            <a:endParaRPr lang="en-US" sz="5600" dirty="0">
              <a:latin typeface="Arial" panose="020B0604020202020204" pitchFamily="34" charset="0"/>
              <a:cs typeface="Arial" panose="020B0604020202020204" pitchFamily="34" charset="0"/>
            </a:endParaRPr>
          </a:p>
          <a:p>
            <a:r>
              <a:rPr lang="en-US" sz="5600" dirty="0">
                <a:latin typeface="Arial" panose="020B0604020202020204" pitchFamily="34" charset="0"/>
                <a:cs typeface="Arial" panose="020B0604020202020204" pitchFamily="34" charset="0"/>
              </a:rPr>
              <a:t>C. Development Phase Risks</a:t>
            </a:r>
          </a:p>
          <a:p>
            <a:pPr marL="0" indent="0">
              <a:buNone/>
            </a:pPr>
            <a:r>
              <a:rPr lang="en-US" sz="5600" dirty="0">
                <a:latin typeface="Arial" panose="020B0604020202020204" pitchFamily="34" charset="0"/>
                <a:cs typeface="Arial" panose="020B0604020202020204" pitchFamily="34" charset="0"/>
              </a:rPr>
              <a:t>✅ Delayed Development – Issues with integrating multiple banking services (UPI, card management, mutual funds, etc.) can slow development.</a:t>
            </a:r>
          </a:p>
          <a:p>
            <a:pPr marL="0" indent="0">
              <a:buNone/>
            </a:pPr>
            <a:br>
              <a:rPr lang="en-US" sz="5600" dirty="0">
                <a:latin typeface="Arial" panose="020B0604020202020204" pitchFamily="34" charset="0"/>
                <a:cs typeface="Arial" panose="020B0604020202020204" pitchFamily="34" charset="0"/>
              </a:rPr>
            </a:br>
            <a:r>
              <a:rPr lang="en-US" sz="5600" dirty="0">
                <a:latin typeface="Arial" panose="020B0604020202020204" pitchFamily="34" charset="0"/>
                <a:cs typeface="Arial" panose="020B0604020202020204" pitchFamily="34" charset="0"/>
              </a:rPr>
              <a:t>✅ Integration Failures – Dependencies on third-party APIs (like UPI, credit card processing, loan approval systems) may cause failures or delays.</a:t>
            </a:r>
          </a:p>
          <a:p>
            <a:pPr marL="0" indent="0">
              <a:buNone/>
            </a:pPr>
            <a:br>
              <a:rPr lang="en-US" sz="5600" dirty="0">
                <a:latin typeface="Arial" panose="020B0604020202020204" pitchFamily="34" charset="0"/>
                <a:cs typeface="Arial" panose="020B0604020202020204" pitchFamily="34" charset="0"/>
              </a:rPr>
            </a:br>
            <a:r>
              <a:rPr lang="en-US" sz="5600" dirty="0">
                <a:latin typeface="Arial" panose="020B0604020202020204" pitchFamily="34" charset="0"/>
                <a:cs typeface="Arial" panose="020B0604020202020204" pitchFamily="34" charset="0"/>
              </a:rPr>
              <a:t>✅ Security Vulnerabilities – A lack of early-stage security testing can expose the app to cyber threats like phishing, fraud, and hacking.</a:t>
            </a:r>
          </a:p>
          <a:p>
            <a:endParaRPr lang="en-US" sz="5600" dirty="0">
              <a:latin typeface="Arial" panose="020B0604020202020204" pitchFamily="34" charset="0"/>
              <a:cs typeface="Arial" panose="020B0604020202020204" pitchFamily="34" charset="0"/>
            </a:endParaRPr>
          </a:p>
          <a:p>
            <a:endParaRPr lang="en-IN" sz="44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E5725D5-60D4-54E1-72C9-71AE142DB125}"/>
              </a:ext>
            </a:extLst>
          </p:cNvPr>
          <p:cNvSpPr>
            <a:spLocks noGrp="1"/>
          </p:cNvSpPr>
          <p:nvPr>
            <p:ph type="sldNum" sz="quarter" idx="12"/>
          </p:nvPr>
        </p:nvSpPr>
        <p:spPr/>
        <p:txBody>
          <a:bodyPr/>
          <a:lstStyle/>
          <a:p>
            <a:fld id="{15782E55-5556-4425-99B2-F41765D58D1D}" type="slidenum">
              <a:rPr lang="en-IN" smtClean="0"/>
              <a:t>10</a:t>
            </a:fld>
            <a:endParaRPr lang="en-IN"/>
          </a:p>
        </p:txBody>
      </p:sp>
    </p:spTree>
    <p:extLst>
      <p:ext uri="{BB962C8B-B14F-4D97-AF65-F5344CB8AC3E}">
        <p14:creationId xmlns:p14="http://schemas.microsoft.com/office/powerpoint/2010/main" val="34290572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A7387-E733-30BB-AC23-A568278568CD}"/>
              </a:ext>
            </a:extLst>
          </p:cNvPr>
          <p:cNvSpPr>
            <a:spLocks noGrp="1"/>
          </p:cNvSpPr>
          <p:nvPr>
            <p:ph type="title"/>
          </p:nvPr>
        </p:nvSpPr>
        <p:spPr>
          <a:xfrm>
            <a:off x="838200" y="365125"/>
            <a:ext cx="10515600" cy="4961019"/>
          </a:xfrm>
        </p:spPr>
        <p:txBody>
          <a:bodyPr>
            <a:normAutofit/>
          </a:bodyPr>
          <a:lstStyle/>
          <a:p>
            <a:r>
              <a:rPr lang="en-US" sz="1400" b="1" dirty="0">
                <a:latin typeface="Arial" panose="020B0604020202020204" pitchFamily="34" charset="0"/>
                <a:cs typeface="Arial" panose="020B0604020202020204" pitchFamily="34" charset="0"/>
              </a:rPr>
              <a:t>D. Testing Phase Risks</a:t>
            </a:r>
            <a:br>
              <a:rPr lang="en-US" sz="1400" b="1" dirty="0">
                <a:latin typeface="Arial" panose="020B0604020202020204" pitchFamily="34" charset="0"/>
                <a:cs typeface="Arial" panose="020B0604020202020204" pitchFamily="34" charset="0"/>
              </a:rPr>
            </a:br>
            <a:br>
              <a:rPr lang="en-US" sz="1400" dirty="0">
                <a:latin typeface="Arial" panose="020B0604020202020204" pitchFamily="34" charset="0"/>
                <a:cs typeface="Arial" panose="020B0604020202020204" pitchFamily="34" charset="0"/>
              </a:rPr>
            </a:br>
            <a:r>
              <a:rPr lang="en-US" sz="1400" dirty="0">
                <a:latin typeface="Arial" panose="020B0604020202020204" pitchFamily="34" charset="0"/>
                <a:cs typeface="Arial" panose="020B0604020202020204" pitchFamily="34" charset="0"/>
              </a:rPr>
              <a:t>✅ Late Bug Detection – Waterfall’s late-stage testing can result in finding critical issues too late, leading to costly rework.</a:t>
            </a:r>
            <a:br>
              <a:rPr lang="en-US" sz="1400" dirty="0">
                <a:latin typeface="Arial" panose="020B0604020202020204" pitchFamily="34" charset="0"/>
                <a:cs typeface="Arial" panose="020B0604020202020204" pitchFamily="34" charset="0"/>
              </a:rPr>
            </a:br>
            <a:br>
              <a:rPr lang="en-US" sz="1400" dirty="0">
                <a:latin typeface="Arial" panose="020B0604020202020204" pitchFamily="34" charset="0"/>
                <a:cs typeface="Arial" panose="020B0604020202020204" pitchFamily="34" charset="0"/>
              </a:rPr>
            </a:br>
            <a:r>
              <a:rPr lang="en-US" sz="1400" dirty="0">
                <a:latin typeface="Arial" panose="020B0604020202020204" pitchFamily="34" charset="0"/>
                <a:cs typeface="Arial" panose="020B0604020202020204" pitchFamily="34" charset="0"/>
              </a:rPr>
              <a:t>✅ Insufficient Test Coverage – Missing real-world test scenarios (e.g., high-traffic transactions, multi-device compatibility) may lead to poor user experience.</a:t>
            </a:r>
            <a:br>
              <a:rPr lang="en-US" sz="1400" dirty="0">
                <a:latin typeface="Arial" panose="020B0604020202020204" pitchFamily="34" charset="0"/>
                <a:cs typeface="Arial" panose="020B0604020202020204" pitchFamily="34" charset="0"/>
              </a:rPr>
            </a:br>
            <a:br>
              <a:rPr lang="en-US" sz="1400" dirty="0">
                <a:latin typeface="Arial" panose="020B0604020202020204" pitchFamily="34" charset="0"/>
                <a:cs typeface="Arial" panose="020B0604020202020204" pitchFamily="34" charset="0"/>
              </a:rPr>
            </a:br>
            <a:r>
              <a:rPr lang="en-US" sz="1400" dirty="0">
                <a:latin typeface="Arial" panose="020B0604020202020204" pitchFamily="34" charset="0"/>
                <a:cs typeface="Arial" panose="020B0604020202020204" pitchFamily="34" charset="0"/>
              </a:rPr>
              <a:t>✅ Regulatory Non-Compliance – Failing compliance checks in security audits could delay the app launch.</a:t>
            </a:r>
            <a:br>
              <a:rPr lang="en-US" sz="1400" dirty="0">
                <a:latin typeface="Arial" panose="020B0604020202020204" pitchFamily="34" charset="0"/>
                <a:cs typeface="Arial" panose="020B0604020202020204" pitchFamily="34" charset="0"/>
              </a:rPr>
            </a:br>
            <a:br>
              <a:rPr lang="en-US" sz="1400" dirty="0">
                <a:latin typeface="Arial" panose="020B0604020202020204" pitchFamily="34" charset="0"/>
                <a:cs typeface="Arial" panose="020B0604020202020204" pitchFamily="34" charset="0"/>
              </a:rPr>
            </a:br>
            <a:br>
              <a:rPr lang="en-US" sz="1400" dirty="0">
                <a:latin typeface="Arial" panose="020B0604020202020204" pitchFamily="34" charset="0"/>
                <a:cs typeface="Arial" panose="020B0604020202020204" pitchFamily="34" charset="0"/>
              </a:rPr>
            </a:br>
            <a:br>
              <a:rPr lang="en-US" sz="1400" dirty="0">
                <a:latin typeface="Arial" panose="020B0604020202020204" pitchFamily="34" charset="0"/>
                <a:cs typeface="Arial" panose="020B0604020202020204" pitchFamily="34" charset="0"/>
              </a:rPr>
            </a:br>
            <a:r>
              <a:rPr lang="en-US" sz="1400" b="1" dirty="0">
                <a:latin typeface="Arial" panose="020B0604020202020204" pitchFamily="34" charset="0"/>
                <a:cs typeface="Arial" panose="020B0604020202020204" pitchFamily="34" charset="0"/>
              </a:rPr>
              <a:t>E. Deployment &amp; Maintenance Risks</a:t>
            </a:r>
            <a:br>
              <a:rPr lang="en-US" sz="1400" b="1" dirty="0">
                <a:latin typeface="Arial" panose="020B0604020202020204" pitchFamily="34" charset="0"/>
                <a:cs typeface="Arial" panose="020B0604020202020204" pitchFamily="34" charset="0"/>
              </a:rPr>
            </a:br>
            <a:br>
              <a:rPr lang="en-US" sz="1400" b="1" dirty="0">
                <a:latin typeface="Arial" panose="020B0604020202020204" pitchFamily="34" charset="0"/>
                <a:cs typeface="Arial" panose="020B0604020202020204" pitchFamily="34" charset="0"/>
              </a:rPr>
            </a:br>
            <a:r>
              <a:rPr lang="en-US" sz="1400" dirty="0">
                <a:latin typeface="Arial" panose="020B0604020202020204" pitchFamily="34" charset="0"/>
                <a:cs typeface="Arial" panose="020B0604020202020204" pitchFamily="34" charset="0"/>
              </a:rPr>
              <a:t>✅ Production Failures – Bugs discovered post-launch may impact customer transactions, leading to reputational damage.</a:t>
            </a:r>
            <a:br>
              <a:rPr lang="en-US" sz="1400" dirty="0">
                <a:latin typeface="Arial" panose="020B0604020202020204" pitchFamily="34" charset="0"/>
                <a:cs typeface="Arial" panose="020B0604020202020204" pitchFamily="34" charset="0"/>
              </a:rPr>
            </a:br>
            <a:br>
              <a:rPr lang="en-US" sz="1400" dirty="0">
                <a:latin typeface="Arial" panose="020B0604020202020204" pitchFamily="34" charset="0"/>
                <a:cs typeface="Arial" panose="020B0604020202020204" pitchFamily="34" charset="0"/>
              </a:rPr>
            </a:br>
            <a:r>
              <a:rPr lang="en-US" sz="1400" dirty="0">
                <a:latin typeface="Arial" panose="020B0604020202020204" pitchFamily="34" charset="0"/>
                <a:cs typeface="Arial" panose="020B0604020202020204" pitchFamily="34" charset="0"/>
              </a:rPr>
              <a:t>✅ Slow Response to Market Changes – Waterfall’s rigid structure makes it difficult to quickly adapt to new RBI regulations, user expectations, or fintech trends.</a:t>
            </a:r>
            <a:br>
              <a:rPr lang="en-US" sz="1400" dirty="0">
                <a:latin typeface="Arial" panose="020B0604020202020204" pitchFamily="34" charset="0"/>
                <a:cs typeface="Arial" panose="020B0604020202020204" pitchFamily="34" charset="0"/>
              </a:rPr>
            </a:br>
            <a:br>
              <a:rPr lang="en-US" sz="1400" dirty="0">
                <a:latin typeface="Arial" panose="020B0604020202020204" pitchFamily="34" charset="0"/>
                <a:cs typeface="Arial" panose="020B0604020202020204" pitchFamily="34" charset="0"/>
              </a:rPr>
            </a:br>
            <a:r>
              <a:rPr lang="en-US" sz="1400" dirty="0">
                <a:latin typeface="Arial" panose="020B0604020202020204" pitchFamily="34" charset="0"/>
                <a:cs typeface="Arial" panose="020B0604020202020204" pitchFamily="34" charset="0"/>
              </a:rPr>
              <a:t>✅ Downtime &amp; Outages – If cloud infrastructure is not well-optimized, high traffic volumes may crash the app, leading to financial losses.</a:t>
            </a:r>
            <a:br>
              <a:rPr lang="en-US" sz="1400" dirty="0">
                <a:latin typeface="Arial" panose="020B0604020202020204" pitchFamily="34" charset="0"/>
                <a:cs typeface="Arial" panose="020B0604020202020204" pitchFamily="34" charset="0"/>
              </a:rPr>
            </a:br>
            <a:endParaRPr lang="en-IN" sz="1400" dirty="0"/>
          </a:p>
        </p:txBody>
      </p:sp>
      <p:sp>
        <p:nvSpPr>
          <p:cNvPr id="5" name="Slide Number Placeholder 4">
            <a:extLst>
              <a:ext uri="{FF2B5EF4-FFF2-40B4-BE49-F238E27FC236}">
                <a16:creationId xmlns:a16="http://schemas.microsoft.com/office/drawing/2014/main" id="{6CA5471F-DB6E-DCB9-F1E2-6CF8EB0AB7A9}"/>
              </a:ext>
            </a:extLst>
          </p:cNvPr>
          <p:cNvSpPr>
            <a:spLocks noGrp="1"/>
          </p:cNvSpPr>
          <p:nvPr>
            <p:ph type="sldNum" sz="quarter" idx="12"/>
          </p:nvPr>
        </p:nvSpPr>
        <p:spPr/>
        <p:txBody>
          <a:bodyPr/>
          <a:lstStyle/>
          <a:p>
            <a:fld id="{15782E55-5556-4425-99B2-F41765D58D1D}" type="slidenum">
              <a:rPr lang="en-IN" smtClean="0"/>
              <a:t>11</a:t>
            </a:fld>
            <a:endParaRPr lang="en-IN"/>
          </a:p>
        </p:txBody>
      </p:sp>
    </p:spTree>
    <p:extLst>
      <p:ext uri="{BB962C8B-B14F-4D97-AF65-F5344CB8AC3E}">
        <p14:creationId xmlns:p14="http://schemas.microsoft.com/office/powerpoint/2010/main" val="16272627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79664-5031-F474-775E-E7FE23E70770}"/>
              </a:ext>
            </a:extLst>
          </p:cNvPr>
          <p:cNvSpPr>
            <a:spLocks noGrp="1"/>
          </p:cNvSpPr>
          <p:nvPr>
            <p:ph type="title"/>
          </p:nvPr>
        </p:nvSpPr>
        <p:spPr>
          <a:xfrm>
            <a:off x="838200" y="365124"/>
            <a:ext cx="10515600" cy="5422933"/>
          </a:xfrm>
        </p:spPr>
        <p:txBody>
          <a:bodyPr>
            <a:normAutofit fontScale="90000"/>
          </a:bodyPr>
          <a:lstStyle/>
          <a:p>
            <a:r>
              <a:rPr lang="en-IN" sz="1600" b="1" dirty="0">
                <a:latin typeface="Arial" panose="020B0604020202020204" pitchFamily="34" charset="0"/>
                <a:cs typeface="Arial" panose="020B0604020202020204" pitchFamily="34" charset="0"/>
              </a:rPr>
              <a:t>Dependencies in Waterfall Model for Kotak Mobile Application</a:t>
            </a:r>
            <a:br>
              <a:rPr lang="en-IN" sz="1600" b="1" dirty="0">
                <a:latin typeface="Arial" panose="020B0604020202020204" pitchFamily="34" charset="0"/>
                <a:cs typeface="Arial" panose="020B0604020202020204" pitchFamily="34" charset="0"/>
              </a:rPr>
            </a:br>
            <a:br>
              <a:rPr lang="en-IN" sz="1600" b="1" dirty="0">
                <a:latin typeface="Arial" panose="020B0604020202020204" pitchFamily="34" charset="0"/>
                <a:cs typeface="Arial" panose="020B0604020202020204" pitchFamily="34" charset="0"/>
              </a:rPr>
            </a:br>
            <a:r>
              <a:rPr lang="en-IN" sz="1600" b="1" dirty="0">
                <a:latin typeface="Arial" panose="020B0604020202020204" pitchFamily="34" charset="0"/>
                <a:cs typeface="Arial" panose="020B0604020202020204" pitchFamily="34" charset="0"/>
              </a:rPr>
              <a:t>A. External Dependencies</a:t>
            </a:r>
            <a:br>
              <a:rPr lang="en-IN" sz="1600" b="1" dirty="0">
                <a:latin typeface="Arial" panose="020B0604020202020204" pitchFamily="34" charset="0"/>
                <a:cs typeface="Arial" panose="020B0604020202020204" pitchFamily="34" charset="0"/>
              </a:rPr>
            </a:br>
            <a:br>
              <a:rPr lang="en-IN" sz="1600" b="1" dirty="0">
                <a:latin typeface="Arial" panose="020B0604020202020204" pitchFamily="34" charset="0"/>
                <a:cs typeface="Arial" panose="020B0604020202020204" pitchFamily="34" charset="0"/>
              </a:rPr>
            </a:br>
            <a:r>
              <a:rPr lang="en-IN" sz="1600" dirty="0">
                <a:latin typeface="Arial" panose="020B0604020202020204" pitchFamily="34" charset="0"/>
                <a:cs typeface="Arial" panose="020B0604020202020204" pitchFamily="34" charset="0"/>
              </a:rPr>
              <a:t>🔗 Third-Party APIs – UPI, IMPS, NEFT, credit card payment gateways, and stock trading APIs must work seamlessly.</a:t>
            </a:r>
            <a:br>
              <a:rPr lang="en-IN" sz="1600" dirty="0">
                <a:latin typeface="Arial" panose="020B0604020202020204" pitchFamily="34" charset="0"/>
                <a:cs typeface="Arial" panose="020B0604020202020204" pitchFamily="34" charset="0"/>
              </a:rPr>
            </a:br>
            <a:br>
              <a:rPr lang="en-IN" sz="1600" dirty="0">
                <a:latin typeface="Arial" panose="020B0604020202020204" pitchFamily="34" charset="0"/>
                <a:cs typeface="Arial" panose="020B0604020202020204" pitchFamily="34" charset="0"/>
              </a:rPr>
            </a:br>
            <a:r>
              <a:rPr lang="en-IN" sz="1600" dirty="0">
                <a:latin typeface="Arial" panose="020B0604020202020204" pitchFamily="34" charset="0"/>
                <a:cs typeface="Arial" panose="020B0604020202020204" pitchFamily="34" charset="0"/>
              </a:rPr>
              <a:t>🔗 RBI &amp; Compliance Updates – Any changes in RBI guidelines or banking laws may require major updates.</a:t>
            </a:r>
            <a:br>
              <a:rPr lang="en-IN" sz="1600" dirty="0">
                <a:latin typeface="Arial" panose="020B0604020202020204" pitchFamily="34" charset="0"/>
                <a:cs typeface="Arial" panose="020B0604020202020204" pitchFamily="34" charset="0"/>
              </a:rPr>
            </a:br>
            <a:br>
              <a:rPr lang="en-IN" sz="1600" dirty="0">
                <a:latin typeface="Arial" panose="020B0604020202020204" pitchFamily="34" charset="0"/>
                <a:cs typeface="Arial" panose="020B0604020202020204" pitchFamily="34" charset="0"/>
              </a:rPr>
            </a:br>
            <a:r>
              <a:rPr lang="en-IN" sz="1600" dirty="0">
                <a:latin typeface="Arial" panose="020B0604020202020204" pitchFamily="34" charset="0"/>
                <a:cs typeface="Arial" panose="020B0604020202020204" pitchFamily="34" charset="0"/>
              </a:rPr>
              <a:t>🔗 Security &amp; Data Privacy Regulations – Compliance with PCI-DSS, ISO 27001, GDPR is mandatory for banking apps.</a:t>
            </a:r>
            <a:br>
              <a:rPr lang="en-IN" sz="1600" dirty="0">
                <a:latin typeface="Arial" panose="020B0604020202020204" pitchFamily="34" charset="0"/>
                <a:cs typeface="Arial" panose="020B0604020202020204" pitchFamily="34" charset="0"/>
              </a:rPr>
            </a:br>
            <a:br>
              <a:rPr lang="en-IN" sz="1600" dirty="0">
                <a:latin typeface="Arial" panose="020B0604020202020204" pitchFamily="34" charset="0"/>
                <a:cs typeface="Arial" panose="020B0604020202020204" pitchFamily="34" charset="0"/>
              </a:rPr>
            </a:br>
            <a:r>
              <a:rPr lang="en-IN" sz="1600" dirty="0">
                <a:latin typeface="Arial" panose="020B0604020202020204" pitchFamily="34" charset="0"/>
                <a:cs typeface="Arial" panose="020B0604020202020204" pitchFamily="34" charset="0"/>
              </a:rPr>
              <a:t>🔗 Cloud Infrastructure Providers – Reliance on AWS, Google Cloud, or Azure for hosting.</a:t>
            </a:r>
            <a:br>
              <a:rPr lang="en-IN" sz="1600" dirty="0">
                <a:latin typeface="Arial" panose="020B0604020202020204" pitchFamily="34" charset="0"/>
                <a:cs typeface="Arial" panose="020B0604020202020204" pitchFamily="34" charset="0"/>
              </a:rPr>
            </a:br>
            <a:br>
              <a:rPr lang="en-IN" sz="1600" dirty="0">
                <a:latin typeface="Arial" panose="020B0604020202020204" pitchFamily="34" charset="0"/>
                <a:cs typeface="Arial" panose="020B0604020202020204" pitchFamily="34" charset="0"/>
              </a:rPr>
            </a:br>
            <a:br>
              <a:rPr lang="en-IN" sz="1600" dirty="0">
                <a:latin typeface="Arial" panose="020B0604020202020204" pitchFamily="34" charset="0"/>
                <a:cs typeface="Arial" panose="020B0604020202020204" pitchFamily="34" charset="0"/>
              </a:rPr>
            </a:br>
            <a:r>
              <a:rPr lang="en-IN" sz="1600" b="1" dirty="0">
                <a:latin typeface="Arial" panose="020B0604020202020204" pitchFamily="34" charset="0"/>
                <a:cs typeface="Arial" panose="020B0604020202020204" pitchFamily="34" charset="0"/>
              </a:rPr>
              <a:t>B. Internal Dependencies</a:t>
            </a:r>
            <a:br>
              <a:rPr lang="en-IN" sz="1600" b="1" dirty="0">
                <a:latin typeface="Arial" panose="020B0604020202020204" pitchFamily="34" charset="0"/>
                <a:cs typeface="Arial" panose="020B0604020202020204" pitchFamily="34" charset="0"/>
              </a:rPr>
            </a:br>
            <a:br>
              <a:rPr lang="en-IN" sz="1600" b="1" dirty="0">
                <a:latin typeface="Arial" panose="020B0604020202020204" pitchFamily="34" charset="0"/>
                <a:cs typeface="Arial" panose="020B0604020202020204" pitchFamily="34" charset="0"/>
              </a:rPr>
            </a:br>
            <a:r>
              <a:rPr lang="en-IN" sz="1600" dirty="0">
                <a:latin typeface="Arial" panose="020B0604020202020204" pitchFamily="34" charset="0"/>
                <a:cs typeface="Arial" panose="020B0604020202020204" pitchFamily="34" charset="0"/>
              </a:rPr>
              <a:t>🔗 Cross-Team Coordination – Banking teams, cybersecurity, developers, testers, and legal teams must work in sync.</a:t>
            </a:r>
            <a:br>
              <a:rPr lang="en-IN" sz="1600" dirty="0">
                <a:latin typeface="Arial" panose="020B0604020202020204" pitchFamily="34" charset="0"/>
                <a:cs typeface="Arial" panose="020B0604020202020204" pitchFamily="34" charset="0"/>
              </a:rPr>
            </a:br>
            <a:br>
              <a:rPr lang="en-IN" sz="1600" dirty="0">
                <a:latin typeface="Arial" panose="020B0604020202020204" pitchFamily="34" charset="0"/>
                <a:cs typeface="Arial" panose="020B0604020202020204" pitchFamily="34" charset="0"/>
              </a:rPr>
            </a:br>
            <a:r>
              <a:rPr lang="en-IN" sz="1600" dirty="0">
                <a:latin typeface="Arial" panose="020B0604020202020204" pitchFamily="34" charset="0"/>
                <a:cs typeface="Arial" panose="020B0604020202020204" pitchFamily="34" charset="0"/>
              </a:rPr>
              <a:t>🔗 Backend System Dependencies – Core banking systems, databases, and authentication servers must function properly for smooth transactions.</a:t>
            </a:r>
            <a:br>
              <a:rPr lang="en-IN" sz="1600" dirty="0">
                <a:latin typeface="Arial" panose="020B0604020202020204" pitchFamily="34" charset="0"/>
                <a:cs typeface="Arial" panose="020B0604020202020204" pitchFamily="34" charset="0"/>
              </a:rPr>
            </a:br>
            <a:br>
              <a:rPr lang="en-IN" sz="1600" dirty="0">
                <a:latin typeface="Arial" panose="020B0604020202020204" pitchFamily="34" charset="0"/>
                <a:cs typeface="Arial" panose="020B0604020202020204" pitchFamily="34" charset="0"/>
              </a:rPr>
            </a:br>
            <a:r>
              <a:rPr lang="en-IN" sz="1600" dirty="0">
                <a:latin typeface="Arial" panose="020B0604020202020204" pitchFamily="34" charset="0"/>
                <a:cs typeface="Arial" panose="020B0604020202020204" pitchFamily="34" charset="0"/>
              </a:rPr>
              <a:t>🔗 Legacy System Integration – Older banking systems must integrate well with modern mobile technologies.</a:t>
            </a:r>
            <a:br>
              <a:rPr lang="en-IN" sz="1600" dirty="0">
                <a:latin typeface="Arial" panose="020B0604020202020204" pitchFamily="34" charset="0"/>
                <a:cs typeface="Arial" panose="020B0604020202020204" pitchFamily="34" charset="0"/>
              </a:rPr>
            </a:br>
            <a:endParaRPr lang="en-IN" sz="1600" dirty="0">
              <a:latin typeface="Arial" panose="020B060402020202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F6109CA5-E1D1-111F-9D85-4373AC4FAC8D}"/>
              </a:ext>
            </a:extLst>
          </p:cNvPr>
          <p:cNvSpPr>
            <a:spLocks noGrp="1"/>
          </p:cNvSpPr>
          <p:nvPr>
            <p:ph type="sldNum" sz="quarter" idx="12"/>
          </p:nvPr>
        </p:nvSpPr>
        <p:spPr/>
        <p:txBody>
          <a:bodyPr/>
          <a:lstStyle/>
          <a:p>
            <a:fld id="{15782E55-5556-4425-99B2-F41765D58D1D}" type="slidenum">
              <a:rPr lang="en-IN" smtClean="0"/>
              <a:t>12</a:t>
            </a:fld>
            <a:endParaRPr lang="en-IN"/>
          </a:p>
        </p:txBody>
      </p:sp>
    </p:spTree>
    <p:extLst>
      <p:ext uri="{BB962C8B-B14F-4D97-AF65-F5344CB8AC3E}">
        <p14:creationId xmlns:p14="http://schemas.microsoft.com/office/powerpoint/2010/main" val="1398125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A9B1B-EBF2-A42B-29AE-F622E3E47AE2}"/>
              </a:ext>
            </a:extLst>
          </p:cNvPr>
          <p:cNvSpPr>
            <a:spLocks noGrp="1"/>
          </p:cNvSpPr>
          <p:nvPr>
            <p:ph type="title"/>
          </p:nvPr>
        </p:nvSpPr>
        <p:spPr>
          <a:xfrm>
            <a:off x="838200" y="365125"/>
            <a:ext cx="9427590" cy="1444821"/>
          </a:xfrm>
        </p:spPr>
        <p:txBody>
          <a:bodyPr>
            <a:normAutofit/>
          </a:bodyPr>
          <a:lstStyle/>
          <a:p>
            <a:r>
              <a:rPr lang="en-IN" sz="2000" dirty="0">
                <a:latin typeface="Arial" panose="020B0604020202020204" pitchFamily="34" charset="0"/>
                <a:cs typeface="Arial" panose="020B0604020202020204" pitchFamily="34" charset="0"/>
              </a:rPr>
              <a:t>                                 </a:t>
            </a:r>
            <a:r>
              <a:rPr lang="en-IN" sz="2000" dirty="0">
                <a:highlight>
                  <a:srgbClr val="FFFF00"/>
                </a:highlight>
                <a:latin typeface="Arial" panose="020B0604020202020204" pitchFamily="34" charset="0"/>
                <a:cs typeface="Arial" panose="020B0604020202020204" pitchFamily="34" charset="0"/>
              </a:rPr>
              <a:t>Completed By Project Manager ::  ABCD</a:t>
            </a:r>
          </a:p>
        </p:txBody>
      </p:sp>
      <p:sp>
        <p:nvSpPr>
          <p:cNvPr id="6" name="Slide Number Placeholder 5">
            <a:extLst>
              <a:ext uri="{FF2B5EF4-FFF2-40B4-BE49-F238E27FC236}">
                <a16:creationId xmlns:a16="http://schemas.microsoft.com/office/drawing/2014/main" id="{C3E51B6E-93F9-FB98-1314-C3908052E739}"/>
              </a:ext>
            </a:extLst>
          </p:cNvPr>
          <p:cNvSpPr>
            <a:spLocks noGrp="1"/>
          </p:cNvSpPr>
          <p:nvPr>
            <p:ph type="sldNum" sz="quarter" idx="12"/>
          </p:nvPr>
        </p:nvSpPr>
        <p:spPr/>
        <p:txBody>
          <a:bodyPr/>
          <a:lstStyle/>
          <a:p>
            <a:fld id="{15782E55-5556-4425-99B2-F41765D58D1D}" type="slidenum">
              <a:rPr lang="en-IN" smtClean="0"/>
              <a:t>13</a:t>
            </a:fld>
            <a:endParaRPr lang="en-IN"/>
          </a:p>
        </p:txBody>
      </p:sp>
      <p:sp>
        <p:nvSpPr>
          <p:cNvPr id="5" name="TextBox 4">
            <a:extLst>
              <a:ext uri="{FF2B5EF4-FFF2-40B4-BE49-F238E27FC236}">
                <a16:creationId xmlns:a16="http://schemas.microsoft.com/office/drawing/2014/main" id="{858E2908-7C50-C554-132F-D8BC6B613DB3}"/>
              </a:ext>
            </a:extLst>
          </p:cNvPr>
          <p:cNvSpPr txBox="1"/>
          <p:nvPr/>
        </p:nvSpPr>
        <p:spPr>
          <a:xfrm>
            <a:off x="4590854" y="2620652"/>
            <a:ext cx="2677212" cy="369332"/>
          </a:xfrm>
          <a:prstGeom prst="rect">
            <a:avLst/>
          </a:prstGeom>
          <a:noFill/>
        </p:spPr>
        <p:txBody>
          <a:bodyPr wrap="square" rtlCol="0">
            <a:spAutoFit/>
          </a:bodyPr>
          <a:lstStyle/>
          <a:p>
            <a:r>
              <a:rPr lang="en-IN" dirty="0"/>
              <a:t>         </a:t>
            </a:r>
            <a:r>
              <a:rPr lang="en-IN" dirty="0">
                <a:highlight>
                  <a:srgbClr val="00FF00"/>
                </a:highlight>
              </a:rPr>
              <a:t>Thank you</a:t>
            </a:r>
          </a:p>
        </p:txBody>
      </p:sp>
    </p:spTree>
    <p:extLst>
      <p:ext uri="{BB962C8B-B14F-4D97-AF65-F5344CB8AC3E}">
        <p14:creationId xmlns:p14="http://schemas.microsoft.com/office/powerpoint/2010/main" val="542025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FA3BB41-B4BF-928F-9592-3C70F1D3F60B}"/>
              </a:ext>
            </a:extLst>
          </p:cNvPr>
          <p:cNvSpPr txBox="1"/>
          <p:nvPr/>
        </p:nvSpPr>
        <p:spPr>
          <a:xfrm>
            <a:off x="1329179" y="546755"/>
            <a:ext cx="9181707" cy="369332"/>
          </a:xfrm>
          <a:prstGeom prst="rect">
            <a:avLst/>
          </a:prstGeom>
          <a:noFill/>
        </p:spPr>
        <p:txBody>
          <a:bodyPr wrap="square" rtlCol="0">
            <a:spAutoFit/>
          </a:bodyPr>
          <a:lstStyle/>
          <a:p>
            <a:r>
              <a:rPr lang="en-US" b="1" dirty="0">
                <a:highlight>
                  <a:srgbClr val="FFFF00"/>
                </a:highlight>
                <a:latin typeface="Arial" panose="020B0604020202020204" pitchFamily="34" charset="0"/>
                <a:cs typeface="Arial" panose="020B0604020202020204" pitchFamily="34" charset="0"/>
              </a:rPr>
              <a:t>Requirement of the Projects</a:t>
            </a:r>
            <a:endParaRPr lang="en-IN" b="1" dirty="0">
              <a:highlight>
                <a:srgbClr val="FFFF00"/>
              </a:highlight>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6B3C1BB5-4253-C658-C26C-7222955E7963}"/>
              </a:ext>
            </a:extLst>
          </p:cNvPr>
          <p:cNvSpPr txBox="1"/>
          <p:nvPr/>
        </p:nvSpPr>
        <p:spPr>
          <a:xfrm>
            <a:off x="999241" y="1451728"/>
            <a:ext cx="10473179" cy="5170646"/>
          </a:xfrm>
          <a:prstGeom prst="rect">
            <a:avLst/>
          </a:prstGeom>
          <a:noFill/>
        </p:spPr>
        <p:txBody>
          <a:bodyPr wrap="square" rtlCol="0">
            <a:spAutoFit/>
          </a:bodyPr>
          <a:lstStyle/>
          <a:p>
            <a:r>
              <a:rPr lang="en-US" b="1" dirty="0"/>
              <a:t>Requirements of Kotak Mobile Application</a:t>
            </a:r>
          </a:p>
          <a:p>
            <a:endParaRPr lang="en-US" b="1" dirty="0"/>
          </a:p>
          <a:p>
            <a:pPr>
              <a:buFont typeface="Arial" panose="020B0604020202020204" pitchFamily="34" charset="0"/>
              <a:buChar char="•"/>
            </a:pPr>
            <a:r>
              <a:rPr lang="en-US" b="1" dirty="0"/>
              <a:t>Functional Requirements</a:t>
            </a:r>
            <a:r>
              <a:rPr lang="en-US" dirty="0"/>
              <a:t>:</a:t>
            </a:r>
          </a:p>
          <a:p>
            <a:pPr marL="742950" lvl="1" indent="-285750">
              <a:buFont typeface="Arial" panose="020B0604020202020204" pitchFamily="34" charset="0"/>
              <a:buChar char="•"/>
            </a:pPr>
            <a:r>
              <a:rPr lang="en-US" sz="1200" dirty="0">
                <a:latin typeface="Arial" panose="020B0604020202020204" pitchFamily="34" charset="0"/>
                <a:cs typeface="Arial" panose="020B0604020202020204" pitchFamily="34" charset="0"/>
              </a:rPr>
              <a:t>Enable secure user authentication using multi-factor authentication (MFA).</a:t>
            </a:r>
          </a:p>
          <a:p>
            <a:pPr marL="742950" lvl="1" indent="-285750">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US" sz="1200" dirty="0">
                <a:latin typeface="Arial" panose="020B0604020202020204" pitchFamily="34" charset="0"/>
                <a:cs typeface="Arial" panose="020B0604020202020204" pitchFamily="34" charset="0"/>
              </a:rPr>
              <a:t>Provide account management features such as balance inquiry, transaction history, and fund transfers.</a:t>
            </a:r>
          </a:p>
          <a:p>
            <a:pPr marL="742950" lvl="1" indent="-285750">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US" sz="1200" dirty="0">
                <a:latin typeface="Arial" panose="020B0604020202020204" pitchFamily="34" charset="0"/>
                <a:cs typeface="Arial" panose="020B0604020202020204" pitchFamily="34" charset="0"/>
              </a:rPr>
              <a:t>Offer bill payment and recharge options.</a:t>
            </a:r>
          </a:p>
          <a:p>
            <a:pPr marL="742950" lvl="1" indent="-285750">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US" sz="1200" dirty="0">
                <a:latin typeface="Arial" panose="020B0604020202020204" pitchFamily="34" charset="0"/>
                <a:cs typeface="Arial" panose="020B0604020202020204" pitchFamily="34" charset="0"/>
              </a:rPr>
              <a:t>Enable personalized financial insights and recommendations.</a:t>
            </a:r>
          </a:p>
          <a:p>
            <a:pPr marL="742950" lvl="1" indent="-285750">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US" sz="1200" dirty="0">
                <a:latin typeface="Arial" panose="020B0604020202020204" pitchFamily="34" charset="0"/>
                <a:cs typeface="Arial" panose="020B0604020202020204" pitchFamily="34" charset="0"/>
              </a:rPr>
              <a:t>Support integration with UPI, net banking, and card services.</a:t>
            </a:r>
          </a:p>
          <a:p>
            <a:pPr lvl="1"/>
            <a:endParaRPr lang="en-US" sz="1200" dirty="0">
              <a:latin typeface="Arial" panose="020B0604020202020204" pitchFamily="34" charset="0"/>
              <a:cs typeface="Arial" panose="020B0604020202020204" pitchFamily="34" charset="0"/>
            </a:endParaRPr>
          </a:p>
          <a:p>
            <a:pPr lvl="1"/>
            <a:endParaRPr lang="en-US" sz="1200" dirty="0">
              <a:latin typeface="Arial" panose="020B0604020202020204" pitchFamily="34" charset="0"/>
              <a:cs typeface="Arial" panose="020B0604020202020204" pitchFamily="34" charset="0"/>
            </a:endParaRPr>
          </a:p>
          <a:p>
            <a:pPr>
              <a:buFont typeface="Arial" panose="020B0604020202020204" pitchFamily="34" charset="0"/>
              <a:buChar char="•"/>
            </a:pPr>
            <a:r>
              <a:rPr lang="en-US" b="1" dirty="0"/>
              <a:t>Non-Functional Requirements</a:t>
            </a:r>
            <a:r>
              <a:rPr lang="en-US" dirty="0"/>
              <a:t>:</a:t>
            </a:r>
          </a:p>
          <a:p>
            <a:pPr marL="742950" lvl="1" indent="-285750">
              <a:buFont typeface="Arial" panose="020B0604020202020204" pitchFamily="34" charset="0"/>
              <a:buChar char="•"/>
            </a:pPr>
            <a:r>
              <a:rPr lang="en-US" sz="1200" dirty="0">
                <a:latin typeface="Arial" panose="020B0604020202020204" pitchFamily="34" charset="0"/>
                <a:cs typeface="Arial" panose="020B0604020202020204" pitchFamily="34" charset="0"/>
              </a:rPr>
              <a:t>Ensure high availability with 99.9% uptime.</a:t>
            </a:r>
          </a:p>
          <a:p>
            <a:pPr marL="742950" lvl="1" indent="-285750">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US" sz="1200" dirty="0">
                <a:latin typeface="Arial" panose="020B0604020202020204" pitchFamily="34" charset="0"/>
                <a:cs typeface="Arial" panose="020B0604020202020204" pitchFamily="34" charset="0"/>
              </a:rPr>
              <a:t>Optimize app performance for quick response times (&lt;2 seconds).</a:t>
            </a:r>
          </a:p>
          <a:p>
            <a:pPr marL="742950" lvl="1" indent="-285750">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US" sz="1200" dirty="0">
                <a:latin typeface="Arial" panose="020B0604020202020204" pitchFamily="34" charset="0"/>
                <a:cs typeface="Arial" panose="020B0604020202020204" pitchFamily="34" charset="0"/>
              </a:rPr>
              <a:t>Adhere to data privacy and encryption standards.</a:t>
            </a:r>
          </a:p>
          <a:p>
            <a:pPr marL="742950" lvl="1" indent="-285750">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US" sz="1200" dirty="0">
                <a:latin typeface="Arial" panose="020B0604020202020204" pitchFamily="34" charset="0"/>
                <a:cs typeface="Arial" panose="020B0604020202020204" pitchFamily="34" charset="0"/>
              </a:rPr>
              <a:t>Support scalability to accommodate growing user base.</a:t>
            </a:r>
          </a:p>
          <a:p>
            <a:pPr marL="742950" lvl="1" indent="-285750">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US" sz="1200" dirty="0">
                <a:latin typeface="Arial" panose="020B0604020202020204" pitchFamily="34" charset="0"/>
                <a:cs typeface="Arial" panose="020B0604020202020204" pitchFamily="34" charset="0"/>
              </a:rPr>
              <a:t>Ensure compatibility with iOS and Android platforms.</a:t>
            </a:r>
          </a:p>
          <a:p>
            <a:endParaRPr lang="en-IN" dirty="0"/>
          </a:p>
        </p:txBody>
      </p:sp>
      <p:sp>
        <p:nvSpPr>
          <p:cNvPr id="4" name="Slide Number Placeholder 3">
            <a:extLst>
              <a:ext uri="{FF2B5EF4-FFF2-40B4-BE49-F238E27FC236}">
                <a16:creationId xmlns:a16="http://schemas.microsoft.com/office/drawing/2014/main" id="{A5FFDD14-BBE7-FC4F-6549-1B4094664A48}"/>
              </a:ext>
            </a:extLst>
          </p:cNvPr>
          <p:cNvSpPr>
            <a:spLocks noGrp="1"/>
          </p:cNvSpPr>
          <p:nvPr>
            <p:ph type="sldNum" sz="quarter" idx="12"/>
          </p:nvPr>
        </p:nvSpPr>
        <p:spPr/>
        <p:txBody>
          <a:bodyPr/>
          <a:lstStyle/>
          <a:p>
            <a:fld id="{15782E55-5556-4425-99B2-F41765D58D1D}" type="slidenum">
              <a:rPr lang="en-IN" smtClean="0"/>
              <a:t>2</a:t>
            </a:fld>
            <a:endParaRPr lang="en-IN"/>
          </a:p>
        </p:txBody>
      </p:sp>
    </p:spTree>
    <p:extLst>
      <p:ext uri="{BB962C8B-B14F-4D97-AF65-F5344CB8AC3E}">
        <p14:creationId xmlns:p14="http://schemas.microsoft.com/office/powerpoint/2010/main" val="626366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70A96-0E55-CED5-47E8-8D61AAB76C82}"/>
              </a:ext>
            </a:extLst>
          </p:cNvPr>
          <p:cNvSpPr>
            <a:spLocks noGrp="1"/>
          </p:cNvSpPr>
          <p:nvPr>
            <p:ph type="title"/>
          </p:nvPr>
        </p:nvSpPr>
        <p:spPr>
          <a:xfrm>
            <a:off x="838200" y="188537"/>
            <a:ext cx="10515600" cy="843698"/>
          </a:xfrm>
        </p:spPr>
        <p:txBody>
          <a:bodyPr>
            <a:normAutofit fontScale="90000"/>
          </a:bodyPr>
          <a:lstStyle/>
          <a:p>
            <a:pPr algn="ctr"/>
            <a:r>
              <a:rPr lang="en-IN" sz="2000" b="1" dirty="0">
                <a:highlight>
                  <a:srgbClr val="FFFF00"/>
                </a:highlight>
                <a:latin typeface="Arial" panose="020B0604020202020204" pitchFamily="34" charset="0"/>
                <a:cs typeface="Arial" panose="020B0604020202020204" pitchFamily="34" charset="0"/>
              </a:rPr>
              <a:t>Stakeholders for Kotak Mobile Application</a:t>
            </a:r>
            <a:br>
              <a:rPr lang="en-IN" b="1" dirty="0"/>
            </a:br>
            <a:endParaRPr lang="en-IN" dirty="0"/>
          </a:p>
        </p:txBody>
      </p:sp>
      <p:sp>
        <p:nvSpPr>
          <p:cNvPr id="6" name="Slide Number Placeholder 5">
            <a:extLst>
              <a:ext uri="{FF2B5EF4-FFF2-40B4-BE49-F238E27FC236}">
                <a16:creationId xmlns:a16="http://schemas.microsoft.com/office/drawing/2014/main" id="{FE05F426-A340-2E84-ADCA-E24DCD1BD2BB}"/>
              </a:ext>
            </a:extLst>
          </p:cNvPr>
          <p:cNvSpPr>
            <a:spLocks noGrp="1"/>
          </p:cNvSpPr>
          <p:nvPr>
            <p:ph type="sldNum" sz="quarter" idx="12"/>
          </p:nvPr>
        </p:nvSpPr>
        <p:spPr/>
        <p:txBody>
          <a:bodyPr/>
          <a:lstStyle/>
          <a:p>
            <a:fld id="{15782E55-5556-4425-99B2-F41765D58D1D}" type="slidenum">
              <a:rPr lang="en-IN" smtClean="0"/>
              <a:t>3</a:t>
            </a:fld>
            <a:endParaRPr lang="en-IN"/>
          </a:p>
        </p:txBody>
      </p:sp>
      <p:sp>
        <p:nvSpPr>
          <p:cNvPr id="3" name="TextBox 2">
            <a:extLst>
              <a:ext uri="{FF2B5EF4-FFF2-40B4-BE49-F238E27FC236}">
                <a16:creationId xmlns:a16="http://schemas.microsoft.com/office/drawing/2014/main" id="{EC1A8C82-A0C7-29A7-3B56-25767CECADBE}"/>
              </a:ext>
            </a:extLst>
          </p:cNvPr>
          <p:cNvSpPr txBox="1"/>
          <p:nvPr/>
        </p:nvSpPr>
        <p:spPr>
          <a:xfrm>
            <a:off x="1282045" y="698679"/>
            <a:ext cx="10194303" cy="1754326"/>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1)Customer</a:t>
            </a:r>
          </a:p>
          <a:p>
            <a:endParaRPr lang="en-US" sz="1200" dirty="0">
              <a:latin typeface="Arial" panose="020B0604020202020204" pitchFamily="34" charset="0"/>
              <a:cs typeface="Arial" panose="020B0604020202020204" pitchFamily="34" charset="0"/>
            </a:endParaRPr>
          </a:p>
          <a:p>
            <a:r>
              <a:rPr lang="en-US" sz="1200" dirty="0">
                <a:latin typeface="Arial" panose="020B0604020202020204" pitchFamily="34" charset="0"/>
                <a:cs typeface="Arial" panose="020B0604020202020204" pitchFamily="34" charset="0"/>
              </a:rPr>
              <a:t>2) Kotak management</a:t>
            </a:r>
          </a:p>
          <a:p>
            <a:endParaRPr lang="en-US" sz="1200" dirty="0">
              <a:latin typeface="Arial" panose="020B0604020202020204" pitchFamily="34" charset="0"/>
              <a:cs typeface="Arial" panose="020B0604020202020204" pitchFamily="34" charset="0"/>
            </a:endParaRPr>
          </a:p>
          <a:p>
            <a:r>
              <a:rPr lang="en-US" sz="1200" dirty="0">
                <a:latin typeface="Arial" panose="020B0604020202020204" pitchFamily="34" charset="0"/>
                <a:cs typeface="Arial" panose="020B0604020202020204" pitchFamily="34" charset="0"/>
              </a:rPr>
              <a:t>3)Developers </a:t>
            </a:r>
          </a:p>
          <a:p>
            <a:endParaRPr lang="en-US" sz="1200" dirty="0">
              <a:latin typeface="Arial" panose="020B0604020202020204" pitchFamily="34" charset="0"/>
              <a:cs typeface="Arial" panose="020B0604020202020204" pitchFamily="34" charset="0"/>
            </a:endParaRPr>
          </a:p>
          <a:p>
            <a:r>
              <a:rPr lang="en-US" sz="1200" dirty="0">
                <a:latin typeface="Arial" panose="020B0604020202020204" pitchFamily="34" charset="0"/>
                <a:cs typeface="Arial" panose="020B0604020202020204" pitchFamily="34" charset="0"/>
              </a:rPr>
              <a:t>4)Project team</a:t>
            </a:r>
          </a:p>
          <a:p>
            <a:endParaRPr lang="en-US" sz="1200" dirty="0">
              <a:latin typeface="Arial" panose="020B0604020202020204" pitchFamily="34" charset="0"/>
              <a:cs typeface="Arial" panose="020B0604020202020204" pitchFamily="34" charset="0"/>
            </a:endParaRPr>
          </a:p>
          <a:p>
            <a:r>
              <a:rPr lang="en-US" sz="1200" dirty="0">
                <a:latin typeface="Arial" panose="020B0604020202020204" pitchFamily="34" charset="0"/>
                <a:cs typeface="Arial" panose="020B0604020202020204" pitchFamily="34" charset="0"/>
              </a:rPr>
              <a:t>5)Regulators</a:t>
            </a:r>
            <a:endParaRPr lang="en-IN" sz="1200" dirty="0">
              <a:latin typeface="Arial" panose="020B0604020202020204" pitchFamily="34" charset="0"/>
              <a:cs typeface="Arial" panose="020B0604020202020204" pitchFamily="34" charset="0"/>
            </a:endParaRPr>
          </a:p>
        </p:txBody>
      </p:sp>
      <p:graphicFrame>
        <p:nvGraphicFramePr>
          <p:cNvPr id="4" name="Table 3">
            <a:extLst>
              <a:ext uri="{FF2B5EF4-FFF2-40B4-BE49-F238E27FC236}">
                <a16:creationId xmlns:a16="http://schemas.microsoft.com/office/drawing/2014/main" id="{781BAEB5-5AA6-C2B5-5D84-17D1ED9553F0}"/>
              </a:ext>
            </a:extLst>
          </p:cNvPr>
          <p:cNvGraphicFramePr>
            <a:graphicFrameLocks noGrp="1"/>
          </p:cNvGraphicFramePr>
          <p:nvPr>
            <p:extLst>
              <p:ext uri="{D42A27DB-BD31-4B8C-83A1-F6EECF244321}">
                <p14:modId xmlns:p14="http://schemas.microsoft.com/office/powerpoint/2010/main" val="2856037594"/>
              </p:ext>
            </p:extLst>
          </p:nvPr>
        </p:nvGraphicFramePr>
        <p:xfrm>
          <a:off x="1847654" y="2582944"/>
          <a:ext cx="8312346" cy="386499"/>
        </p:xfrm>
        <a:graphic>
          <a:graphicData uri="http://schemas.openxmlformats.org/drawingml/2006/table">
            <a:tbl>
              <a:tblPr firstRow="1" bandRow="1">
                <a:tableStyleId>{C4B1156A-380E-4F78-BDF5-A606A8083BF9}</a:tableStyleId>
              </a:tblPr>
              <a:tblGrid>
                <a:gridCol w="8312346">
                  <a:extLst>
                    <a:ext uri="{9D8B030D-6E8A-4147-A177-3AD203B41FA5}">
                      <a16:colId xmlns:a16="http://schemas.microsoft.com/office/drawing/2014/main" val="369712331"/>
                    </a:ext>
                  </a:extLst>
                </a:gridCol>
              </a:tblGrid>
              <a:tr h="386499">
                <a:tc>
                  <a:txBody>
                    <a:bodyPr/>
                    <a:lstStyle/>
                    <a:p>
                      <a:r>
                        <a:rPr lang="en-US" b="1" dirty="0"/>
                        <a:t>Expectations of Concerned Stakeholders for Kotak Mobile Application</a:t>
                      </a:r>
                    </a:p>
                  </a:txBody>
                  <a:tcPr/>
                </a:tc>
                <a:extLst>
                  <a:ext uri="{0D108BD9-81ED-4DB2-BD59-A6C34878D82A}">
                    <a16:rowId xmlns:a16="http://schemas.microsoft.com/office/drawing/2014/main" val="1301577979"/>
                  </a:ext>
                </a:extLst>
              </a:tr>
            </a:tbl>
          </a:graphicData>
        </a:graphic>
      </p:graphicFrame>
      <p:sp>
        <p:nvSpPr>
          <p:cNvPr id="5" name="TextBox 4">
            <a:extLst>
              <a:ext uri="{FF2B5EF4-FFF2-40B4-BE49-F238E27FC236}">
                <a16:creationId xmlns:a16="http://schemas.microsoft.com/office/drawing/2014/main" id="{98B96FB6-561F-A807-2ECA-0BC3F7FF2CAE}"/>
              </a:ext>
            </a:extLst>
          </p:cNvPr>
          <p:cNvSpPr txBox="1"/>
          <p:nvPr/>
        </p:nvSpPr>
        <p:spPr>
          <a:xfrm>
            <a:off x="1203488" y="3083207"/>
            <a:ext cx="9785023" cy="3877985"/>
          </a:xfrm>
          <a:prstGeom prst="rect">
            <a:avLst/>
          </a:prstGeom>
          <a:noFill/>
        </p:spPr>
        <p:txBody>
          <a:bodyPr wrap="square" rtlCol="0">
            <a:spAutoFit/>
          </a:bodyPr>
          <a:lstStyle/>
          <a:p>
            <a:r>
              <a:rPr lang="en-US" sz="1400" b="1" dirty="0"/>
              <a:t>Customers</a:t>
            </a:r>
            <a:r>
              <a:rPr lang="en-US" sz="1400" dirty="0"/>
              <a:t>:</a:t>
            </a:r>
          </a:p>
          <a:p>
            <a:pPr lvl="1"/>
            <a:r>
              <a:rPr lang="en-US" sz="1200" dirty="0">
                <a:latin typeface="Arial" panose="020B0604020202020204" pitchFamily="34" charset="0"/>
                <a:cs typeface="Arial" panose="020B0604020202020204" pitchFamily="34" charset="0"/>
              </a:rPr>
              <a:t>A seamless and intuitive user experience.</a:t>
            </a:r>
          </a:p>
          <a:p>
            <a:pPr lvl="1"/>
            <a:r>
              <a:rPr lang="en-US" sz="1200" dirty="0">
                <a:latin typeface="Arial" panose="020B0604020202020204" pitchFamily="34" charset="0"/>
                <a:cs typeface="Arial" panose="020B0604020202020204" pitchFamily="34" charset="0"/>
              </a:rPr>
              <a:t>Secure transactions and data privacy.</a:t>
            </a:r>
          </a:p>
          <a:p>
            <a:pPr lvl="1"/>
            <a:r>
              <a:rPr lang="en-US" sz="1200" dirty="0">
                <a:latin typeface="Arial" panose="020B0604020202020204" pitchFamily="34" charset="0"/>
                <a:cs typeface="Arial" panose="020B0604020202020204" pitchFamily="34" charset="0"/>
              </a:rPr>
              <a:t>Quick access to essential banking services such as balance inquiry, fund transfers, and bill payments.</a:t>
            </a:r>
          </a:p>
          <a:p>
            <a:pPr lvl="1"/>
            <a:r>
              <a:rPr lang="en-US" sz="1200" dirty="0">
                <a:latin typeface="Arial" panose="020B0604020202020204" pitchFamily="34" charset="0"/>
                <a:cs typeface="Arial" panose="020B0604020202020204" pitchFamily="34" charset="0"/>
              </a:rPr>
              <a:t>Regular updates with new features and performance improvements.</a:t>
            </a:r>
          </a:p>
          <a:p>
            <a:r>
              <a:rPr lang="en-US" sz="1400" b="1" dirty="0"/>
              <a:t>Kotak Management</a:t>
            </a:r>
            <a:r>
              <a:rPr lang="en-US" sz="1400" dirty="0"/>
              <a:t>:</a:t>
            </a:r>
          </a:p>
          <a:p>
            <a:pPr lvl="1"/>
            <a:r>
              <a:rPr lang="en-US" sz="1200" dirty="0">
                <a:latin typeface="Arial" panose="020B0604020202020204" pitchFamily="34" charset="0"/>
                <a:cs typeface="Arial" panose="020B0604020202020204" pitchFamily="34" charset="0"/>
              </a:rPr>
              <a:t>Alignment with organizational goals and digital transformation strategy.</a:t>
            </a:r>
          </a:p>
          <a:p>
            <a:pPr lvl="1"/>
            <a:r>
              <a:rPr lang="en-US" sz="1200" dirty="0">
                <a:latin typeface="Arial" panose="020B0604020202020204" pitchFamily="34" charset="0"/>
                <a:cs typeface="Arial" panose="020B0604020202020204" pitchFamily="34" charset="0"/>
              </a:rPr>
              <a:t>Regulatory compliance and adherence to industry standards.</a:t>
            </a:r>
          </a:p>
          <a:p>
            <a:pPr lvl="1"/>
            <a:r>
              <a:rPr lang="en-US" sz="1200" dirty="0">
                <a:latin typeface="Arial" panose="020B0604020202020204" pitchFamily="34" charset="0"/>
                <a:cs typeface="Arial" panose="020B0604020202020204" pitchFamily="34" charset="0"/>
              </a:rPr>
              <a:t>Cost-effective and timely delivery of the application.</a:t>
            </a:r>
          </a:p>
          <a:p>
            <a:pPr lvl="1"/>
            <a:r>
              <a:rPr lang="en-US" sz="1200" dirty="0">
                <a:latin typeface="Arial" panose="020B0604020202020204" pitchFamily="34" charset="0"/>
                <a:cs typeface="Arial" panose="020B0604020202020204" pitchFamily="34" charset="0"/>
              </a:rPr>
              <a:t>Scalability to support a growing user base.</a:t>
            </a:r>
          </a:p>
          <a:p>
            <a:r>
              <a:rPr lang="en-US" sz="1400" b="1" dirty="0"/>
              <a:t>Developers and Project Team</a:t>
            </a:r>
            <a:r>
              <a:rPr lang="en-US" sz="1400" dirty="0"/>
              <a:t>:</a:t>
            </a:r>
          </a:p>
          <a:p>
            <a:pPr lvl="1"/>
            <a:r>
              <a:rPr lang="en-US" sz="1200" dirty="0">
                <a:latin typeface="Arial" panose="020B0604020202020204" pitchFamily="34" charset="0"/>
                <a:cs typeface="Arial" panose="020B0604020202020204" pitchFamily="34" charset="0"/>
              </a:rPr>
              <a:t>Clear and comprehensive requirements documentation.</a:t>
            </a:r>
          </a:p>
          <a:p>
            <a:pPr lvl="1"/>
            <a:r>
              <a:rPr lang="en-US" sz="1200" dirty="0">
                <a:latin typeface="Arial" panose="020B0604020202020204" pitchFamily="34" charset="0"/>
                <a:cs typeface="Arial" panose="020B0604020202020204" pitchFamily="34" charset="0"/>
              </a:rPr>
              <a:t>Defined project timelines and milestones.</a:t>
            </a:r>
          </a:p>
          <a:p>
            <a:pPr lvl="1"/>
            <a:r>
              <a:rPr lang="en-US" sz="1200" dirty="0">
                <a:latin typeface="Arial" panose="020B0604020202020204" pitchFamily="34" charset="0"/>
                <a:cs typeface="Arial" panose="020B0604020202020204" pitchFamily="34" charset="0"/>
              </a:rPr>
              <a:t>Access to necessary tools and resources for development and testing</a:t>
            </a:r>
            <a:r>
              <a:rPr lang="en-US" dirty="0"/>
              <a:t>.</a:t>
            </a:r>
          </a:p>
          <a:p>
            <a:r>
              <a:rPr lang="en-US" sz="1400" b="1" dirty="0"/>
              <a:t>Regulators</a:t>
            </a:r>
            <a:r>
              <a:rPr lang="en-US" sz="1400" dirty="0"/>
              <a:t>:</a:t>
            </a:r>
          </a:p>
          <a:p>
            <a:pPr lvl="1"/>
            <a:r>
              <a:rPr lang="en-US" sz="1200" dirty="0">
                <a:latin typeface="Arial" panose="020B0604020202020204" pitchFamily="34" charset="0"/>
                <a:cs typeface="Arial" panose="020B0604020202020204" pitchFamily="34" charset="0"/>
              </a:rPr>
              <a:t>Compliance with banking regulations and guidelines.</a:t>
            </a:r>
          </a:p>
          <a:p>
            <a:pPr lvl="1"/>
            <a:r>
              <a:rPr lang="en-US" sz="1200" dirty="0">
                <a:latin typeface="Arial" panose="020B0604020202020204" pitchFamily="34" charset="0"/>
                <a:cs typeface="Arial" panose="020B0604020202020204" pitchFamily="34" charset="0"/>
              </a:rPr>
              <a:t>Transparent audit trails for financial transactions</a:t>
            </a:r>
            <a:r>
              <a:rPr lang="en-US" dirty="0"/>
              <a:t>.</a:t>
            </a:r>
          </a:p>
          <a:p>
            <a:endParaRPr lang="en-IN" dirty="0"/>
          </a:p>
        </p:txBody>
      </p:sp>
    </p:spTree>
    <p:extLst>
      <p:ext uri="{BB962C8B-B14F-4D97-AF65-F5344CB8AC3E}">
        <p14:creationId xmlns:p14="http://schemas.microsoft.com/office/powerpoint/2010/main" val="23248370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88C7E-8608-CC47-149C-CF2228206D53}"/>
              </a:ext>
            </a:extLst>
          </p:cNvPr>
          <p:cNvSpPr>
            <a:spLocks noGrp="1"/>
          </p:cNvSpPr>
          <p:nvPr>
            <p:ph type="title"/>
          </p:nvPr>
        </p:nvSpPr>
        <p:spPr>
          <a:xfrm>
            <a:off x="838200" y="365125"/>
            <a:ext cx="10515600" cy="942565"/>
          </a:xfrm>
        </p:spPr>
        <p:txBody>
          <a:bodyPr/>
          <a:lstStyle/>
          <a:p>
            <a:r>
              <a:rPr lang="en-US" dirty="0">
                <a:highlight>
                  <a:srgbClr val="FFFF00"/>
                </a:highlight>
              </a:rPr>
              <a:t>Foundation of this project </a:t>
            </a:r>
            <a:endParaRPr lang="en-IN" dirty="0">
              <a:highlight>
                <a:srgbClr val="FFFF00"/>
              </a:highlight>
            </a:endParaRPr>
          </a:p>
        </p:txBody>
      </p:sp>
      <p:sp>
        <p:nvSpPr>
          <p:cNvPr id="3" name="Slide Number Placeholder 2">
            <a:extLst>
              <a:ext uri="{FF2B5EF4-FFF2-40B4-BE49-F238E27FC236}">
                <a16:creationId xmlns:a16="http://schemas.microsoft.com/office/drawing/2014/main" id="{2F879C4B-EED9-60D0-AF8B-B19BED767976}"/>
              </a:ext>
            </a:extLst>
          </p:cNvPr>
          <p:cNvSpPr>
            <a:spLocks noGrp="1"/>
          </p:cNvSpPr>
          <p:nvPr>
            <p:ph type="sldNum" sz="quarter" idx="12"/>
          </p:nvPr>
        </p:nvSpPr>
        <p:spPr/>
        <p:txBody>
          <a:bodyPr/>
          <a:lstStyle/>
          <a:p>
            <a:fld id="{15782E55-5556-4425-99B2-F41765D58D1D}" type="slidenum">
              <a:rPr lang="en-IN" smtClean="0"/>
              <a:t>4</a:t>
            </a:fld>
            <a:endParaRPr lang="en-IN"/>
          </a:p>
        </p:txBody>
      </p:sp>
      <p:sp>
        <p:nvSpPr>
          <p:cNvPr id="9" name="Rectangle 4">
            <a:extLst>
              <a:ext uri="{FF2B5EF4-FFF2-40B4-BE49-F238E27FC236}">
                <a16:creationId xmlns:a16="http://schemas.microsoft.com/office/drawing/2014/main" id="{ED24671A-083B-6B28-BBC9-8CC45E9E2D9F}"/>
              </a:ext>
            </a:extLst>
          </p:cNvPr>
          <p:cNvSpPr>
            <a:spLocks noChangeArrowheads="1"/>
          </p:cNvSpPr>
          <p:nvPr/>
        </p:nvSpPr>
        <p:spPr bwMode="auto">
          <a:xfrm>
            <a:off x="377500" y="1430198"/>
            <a:ext cx="10554941"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Vision</a:t>
            </a:r>
            <a:r>
              <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tabLst/>
            </a:pPr>
            <a:endPar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To provide a reliable, secure, and user-friendly mobile banking platform that empowers customers with convenient financial solutions.</a:t>
            </a:r>
          </a:p>
          <a:p>
            <a:pPr marL="457200" marR="0" lvl="1" indent="0" algn="l" defTabSz="914400" rtl="0" eaLnBrk="0" fontAlgn="base" latinLnBrk="0" hangingPunct="0">
              <a:lnSpc>
                <a:spcPct val="100000"/>
              </a:lnSpc>
              <a:spcBef>
                <a:spcPct val="0"/>
              </a:spcBef>
              <a:spcAft>
                <a:spcPct val="0"/>
              </a:spcAft>
              <a:buClrTx/>
              <a:buSzTx/>
              <a:tabLst/>
            </a:pPr>
            <a:endPar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Mission</a:t>
            </a:r>
            <a:r>
              <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Build a robust application that integrates innovative technology and meets customer expectations.</a:t>
            </a:r>
          </a:p>
          <a:p>
            <a:pPr marL="457200" marR="0" lvl="1" indent="0" algn="l" defTabSz="914400" rtl="0" eaLnBrk="0" fontAlgn="base" latinLnBrk="0" hangingPunct="0">
              <a:lnSpc>
                <a:spcPct val="100000"/>
              </a:lnSpc>
              <a:spcBef>
                <a:spcPct val="0"/>
              </a:spcBef>
              <a:spcAft>
                <a:spcPct val="0"/>
              </a:spcAft>
              <a:buClrTx/>
              <a:buSzTx/>
              <a:buFontTx/>
              <a:buChar char="•"/>
              <a:tabLst/>
            </a:pPr>
            <a:endPar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Maintain regulatory compliance while focusing on seamless digital transformation.</a:t>
            </a:r>
          </a:p>
          <a:p>
            <a:pPr marL="457200" marR="0" lvl="1" indent="0" algn="l" defTabSz="914400" rtl="0" eaLnBrk="0" fontAlgn="base" latinLnBrk="0" hangingPunct="0">
              <a:lnSpc>
                <a:spcPct val="100000"/>
              </a:lnSpc>
              <a:spcBef>
                <a:spcPct val="0"/>
              </a:spcBef>
              <a:spcAft>
                <a:spcPct val="0"/>
              </a:spcAft>
              <a:buClrTx/>
              <a:buSzTx/>
              <a:tabLst/>
            </a:pPr>
            <a:endPar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Core Values</a:t>
            </a:r>
            <a:r>
              <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tabLst/>
            </a:pPr>
            <a:endPar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Customer-centricity: Prioritize user needs and satisfaction.</a:t>
            </a:r>
          </a:p>
          <a:p>
            <a:pPr marL="457200" marR="0" lvl="1" indent="0" algn="l" defTabSz="914400" rtl="0" eaLnBrk="0" fontAlgn="base" latinLnBrk="0" hangingPunct="0">
              <a:lnSpc>
                <a:spcPct val="100000"/>
              </a:lnSpc>
              <a:spcBef>
                <a:spcPct val="0"/>
              </a:spcBef>
              <a:spcAft>
                <a:spcPct val="0"/>
              </a:spcAft>
              <a:buClrTx/>
              <a:buSzTx/>
              <a:tabLst/>
            </a:pPr>
            <a:endPar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Security: Uphold the highest standards of data protection.</a:t>
            </a:r>
          </a:p>
          <a:p>
            <a:pPr marL="457200" marR="0" lvl="1" indent="0" algn="l" defTabSz="914400" rtl="0" eaLnBrk="0" fontAlgn="base" latinLnBrk="0" hangingPunct="0">
              <a:lnSpc>
                <a:spcPct val="100000"/>
              </a:lnSpc>
              <a:spcBef>
                <a:spcPct val="0"/>
              </a:spcBef>
              <a:spcAft>
                <a:spcPct val="0"/>
              </a:spcAft>
              <a:buClrTx/>
              <a:buSzTx/>
              <a:tabLst/>
            </a:pPr>
            <a:endPar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Innovation: Continuously improve through the adoption of new </a:t>
            </a:r>
            <a:r>
              <a:rPr kumimoji="0" lang="en-US" altLang="en-US" sz="12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technologies.Deliver</a:t>
            </a:r>
            <a:r>
              <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cutting-edge mobile banking solutions.</a:t>
            </a:r>
          </a:p>
          <a:p>
            <a:pPr marL="457200" marR="0" lvl="1" indent="0" algn="l" defTabSz="914400" rtl="0" eaLnBrk="0" fontAlgn="base" latinLnBrk="0" hangingPunct="0">
              <a:lnSpc>
                <a:spcPct val="100000"/>
              </a:lnSpc>
              <a:spcBef>
                <a:spcPct val="0"/>
              </a:spcBef>
              <a:spcAft>
                <a:spcPct val="0"/>
              </a:spcAft>
              <a:buClrTx/>
              <a:buSzTx/>
              <a:tabLst/>
            </a:pPr>
            <a:endPar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Enhance customer experience with secure and efficient </a:t>
            </a:r>
            <a:r>
              <a:rPr kumimoji="0" lang="en-US" altLang="en-US" sz="12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services.Structured</a:t>
            </a:r>
            <a:r>
              <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approach aligns with banking standards and regulatory requirements.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11" name="Rectangle 6">
            <a:extLst>
              <a:ext uri="{FF2B5EF4-FFF2-40B4-BE49-F238E27FC236}">
                <a16:creationId xmlns:a16="http://schemas.microsoft.com/office/drawing/2014/main" id="{4A4E5E98-BFAD-1F78-F02E-3B96A3841BB3}"/>
              </a:ext>
            </a:extLst>
          </p:cNvPr>
          <p:cNvSpPr>
            <a:spLocks noChangeArrowheads="1"/>
          </p:cNvSpPr>
          <p:nvPr/>
        </p:nvSpPr>
        <p:spPr bwMode="auto">
          <a:xfrm>
            <a:off x="285135" y="3442643"/>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1" i="0" u="none" strike="noStrike" cap="none" normalizeH="0" baseline="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64709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332FF38-BBD7-6EF6-DCCF-155F3F8AFECA}"/>
              </a:ext>
            </a:extLst>
          </p:cNvPr>
          <p:cNvGraphicFramePr>
            <a:graphicFrameLocks noGrp="1"/>
          </p:cNvGraphicFramePr>
          <p:nvPr>
            <p:extLst>
              <p:ext uri="{D42A27DB-BD31-4B8C-83A1-F6EECF244321}">
                <p14:modId xmlns:p14="http://schemas.microsoft.com/office/powerpoint/2010/main" val="31737976"/>
              </p:ext>
            </p:extLst>
          </p:nvPr>
        </p:nvGraphicFramePr>
        <p:xfrm>
          <a:off x="2032000" y="719666"/>
          <a:ext cx="8128000" cy="370840"/>
        </p:xfrm>
        <a:graphic>
          <a:graphicData uri="http://schemas.openxmlformats.org/drawingml/2006/table">
            <a:tbl>
              <a:tblPr firstRow="1" bandRow="1">
                <a:tableStyleId>{00A15C55-8517-42AA-B614-E9B94910E393}</a:tableStyleId>
              </a:tblPr>
              <a:tblGrid>
                <a:gridCol w="8128000">
                  <a:extLst>
                    <a:ext uri="{9D8B030D-6E8A-4147-A177-3AD203B41FA5}">
                      <a16:colId xmlns:a16="http://schemas.microsoft.com/office/drawing/2014/main" val="1645099959"/>
                    </a:ext>
                  </a:extLst>
                </a:gridCol>
              </a:tblGrid>
              <a:tr h="370840">
                <a:tc>
                  <a:txBody>
                    <a:bodyPr/>
                    <a:lstStyle/>
                    <a:p>
                      <a:r>
                        <a:rPr lang="en-US" dirty="0"/>
                        <a:t>Project Objective</a:t>
                      </a:r>
                      <a:endParaRPr lang="en-IN" dirty="0"/>
                    </a:p>
                  </a:txBody>
                  <a:tcPr/>
                </a:tc>
                <a:extLst>
                  <a:ext uri="{0D108BD9-81ED-4DB2-BD59-A6C34878D82A}">
                    <a16:rowId xmlns:a16="http://schemas.microsoft.com/office/drawing/2014/main" val="2967939633"/>
                  </a:ext>
                </a:extLst>
              </a:tr>
            </a:tbl>
          </a:graphicData>
        </a:graphic>
      </p:graphicFrame>
      <p:sp>
        <p:nvSpPr>
          <p:cNvPr id="4" name="TextBox 3">
            <a:extLst>
              <a:ext uri="{FF2B5EF4-FFF2-40B4-BE49-F238E27FC236}">
                <a16:creationId xmlns:a16="http://schemas.microsoft.com/office/drawing/2014/main" id="{5284CC31-323A-1F77-B961-CF74D0D131D6}"/>
              </a:ext>
            </a:extLst>
          </p:cNvPr>
          <p:cNvSpPr txBox="1"/>
          <p:nvPr/>
        </p:nvSpPr>
        <p:spPr>
          <a:xfrm>
            <a:off x="394101" y="1320461"/>
            <a:ext cx="10638503" cy="3170099"/>
          </a:xfrm>
          <a:prstGeom prst="rect">
            <a:avLst/>
          </a:prstGeom>
          <a:noFill/>
        </p:spPr>
        <p:txBody>
          <a:bodyPr wrap="square" rtlCol="0">
            <a:spAutoFit/>
          </a:bodyPr>
          <a:lstStyle/>
          <a:p>
            <a:pPr>
              <a:buFont typeface="Arial" panose="020B0604020202020204" pitchFamily="34" charset="0"/>
              <a:buChar char="•"/>
            </a:pPr>
            <a:r>
              <a:rPr lang="en-US" sz="1400" b="1" dirty="0">
                <a:latin typeface="Arial" panose="020B0604020202020204" pitchFamily="34" charset="0"/>
                <a:cs typeface="Arial" panose="020B0604020202020204" pitchFamily="34" charset="0"/>
              </a:rPr>
              <a:t>Structured Development</a:t>
            </a:r>
            <a:r>
              <a:rPr lang="en-US" sz="1400" dirty="0">
                <a:latin typeface="Arial" panose="020B0604020202020204" pitchFamily="34" charset="0"/>
                <a:cs typeface="Arial" panose="020B0604020202020204" pitchFamily="34" charset="0"/>
              </a:rPr>
              <a:t>: Use the Waterfall methodology to systematically progress through each phase from requirements to maintenance.</a:t>
            </a:r>
          </a:p>
          <a:p>
            <a:pPr>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a:buFont typeface="Arial" panose="020B0604020202020204" pitchFamily="34" charset="0"/>
              <a:buChar char="•"/>
            </a:pPr>
            <a:r>
              <a:rPr lang="en-US" sz="1400" b="1" dirty="0">
                <a:latin typeface="Arial" panose="020B0604020202020204" pitchFamily="34" charset="0"/>
                <a:cs typeface="Arial" panose="020B0604020202020204" pitchFamily="34" charset="0"/>
              </a:rPr>
              <a:t>Regulatory Adherence</a:t>
            </a:r>
            <a:r>
              <a:rPr lang="en-US" sz="1400" dirty="0">
                <a:latin typeface="Arial" panose="020B0604020202020204" pitchFamily="34" charset="0"/>
                <a:cs typeface="Arial" panose="020B0604020202020204" pitchFamily="34" charset="0"/>
              </a:rPr>
              <a:t>: Ensure the app complies with financial regulations and data protection laws.</a:t>
            </a:r>
          </a:p>
          <a:p>
            <a:pPr>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a:buFont typeface="Arial" panose="020B0604020202020204" pitchFamily="34" charset="0"/>
              <a:buChar char="•"/>
            </a:pPr>
            <a:r>
              <a:rPr lang="en-US" sz="1400" b="1" dirty="0">
                <a:latin typeface="Arial" panose="020B0604020202020204" pitchFamily="34" charset="0"/>
                <a:cs typeface="Arial" panose="020B0604020202020204" pitchFamily="34" charset="0"/>
              </a:rPr>
              <a:t>Customer-Centric Design</a:t>
            </a:r>
            <a:r>
              <a:rPr lang="en-US" sz="1400" dirty="0">
                <a:latin typeface="Arial" panose="020B0604020202020204" pitchFamily="34" charset="0"/>
                <a:cs typeface="Arial" panose="020B0604020202020204" pitchFamily="34" charset="0"/>
              </a:rPr>
              <a:t>: Deliver a user-friendly interface that meets customer expectations for banking convenience.</a:t>
            </a:r>
          </a:p>
          <a:p>
            <a:pPr>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a:buFont typeface="Arial" panose="020B0604020202020204" pitchFamily="34" charset="0"/>
              <a:buChar char="•"/>
            </a:pPr>
            <a:r>
              <a:rPr lang="en-US" sz="1400" b="1" dirty="0">
                <a:latin typeface="Arial" panose="020B0604020202020204" pitchFamily="34" charset="0"/>
                <a:cs typeface="Arial" panose="020B0604020202020204" pitchFamily="34" charset="0"/>
              </a:rPr>
              <a:t>Secure Transactions</a:t>
            </a:r>
            <a:r>
              <a:rPr lang="en-US" sz="1400" dirty="0">
                <a:latin typeface="Arial" panose="020B0604020202020204" pitchFamily="34" charset="0"/>
                <a:cs typeface="Arial" panose="020B0604020202020204" pitchFamily="34" charset="0"/>
              </a:rPr>
              <a:t>: Implement robust security measures to protect customer data and financial transactions.</a:t>
            </a:r>
          </a:p>
          <a:p>
            <a:pPr>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a:buFont typeface="Arial" panose="020B0604020202020204" pitchFamily="34" charset="0"/>
              <a:buChar char="•"/>
            </a:pPr>
            <a:r>
              <a:rPr lang="en-US" sz="1400" b="1" dirty="0">
                <a:latin typeface="Arial" panose="020B0604020202020204" pitchFamily="34" charset="0"/>
                <a:cs typeface="Arial" panose="020B0604020202020204" pitchFamily="34" charset="0"/>
              </a:rPr>
              <a:t>Scalable Solutions</a:t>
            </a:r>
            <a:r>
              <a:rPr lang="en-US" sz="1400" dirty="0">
                <a:latin typeface="Arial" panose="020B0604020202020204" pitchFamily="34" charset="0"/>
                <a:cs typeface="Arial" panose="020B0604020202020204" pitchFamily="34" charset="0"/>
              </a:rPr>
              <a:t>: Develop an application capable of handling future growth and additional features.</a:t>
            </a:r>
          </a:p>
          <a:p>
            <a:pPr>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a:buFont typeface="Arial" panose="020B0604020202020204" pitchFamily="34" charset="0"/>
              <a:buChar char="•"/>
            </a:pPr>
            <a:r>
              <a:rPr lang="en-US" sz="1400" b="1" dirty="0">
                <a:latin typeface="Arial" panose="020B0604020202020204" pitchFamily="34" charset="0"/>
                <a:cs typeface="Arial" panose="020B0604020202020204" pitchFamily="34" charset="0"/>
              </a:rPr>
              <a:t>Quality Assurance</a:t>
            </a:r>
            <a:r>
              <a:rPr lang="en-US" sz="1400" dirty="0">
                <a:latin typeface="Arial" panose="020B0604020202020204" pitchFamily="34" charset="0"/>
                <a:cs typeface="Arial" panose="020B0604020202020204" pitchFamily="34" charset="0"/>
              </a:rPr>
              <a:t>: Conduct rigorous testing to ensure a bug-free, high-performing application before </a:t>
            </a:r>
            <a:r>
              <a:rPr lang="en-US" sz="1400" dirty="0" err="1">
                <a:latin typeface="Arial" panose="020B0604020202020204" pitchFamily="34" charset="0"/>
                <a:cs typeface="Arial" panose="020B0604020202020204" pitchFamily="34" charset="0"/>
              </a:rPr>
              <a:t>deployment.Support</a:t>
            </a:r>
            <a:r>
              <a:rPr lang="en-US" sz="1400" dirty="0">
                <a:latin typeface="Arial" panose="020B0604020202020204" pitchFamily="34" charset="0"/>
                <a:cs typeface="Arial" panose="020B0604020202020204" pitchFamily="34" charset="0"/>
              </a:rPr>
              <a:t> Kotak’s goal to provide a seamless, secure, and user-friendly mobile banking experience.</a:t>
            </a:r>
          </a:p>
          <a:p>
            <a:endParaRPr lang="en-IN" dirty="0"/>
          </a:p>
        </p:txBody>
      </p:sp>
      <p:sp>
        <p:nvSpPr>
          <p:cNvPr id="6" name="TextBox 5">
            <a:extLst>
              <a:ext uri="{FF2B5EF4-FFF2-40B4-BE49-F238E27FC236}">
                <a16:creationId xmlns:a16="http://schemas.microsoft.com/office/drawing/2014/main" id="{DF5A946B-6585-26AC-1467-29821354A7C9}"/>
              </a:ext>
            </a:extLst>
          </p:cNvPr>
          <p:cNvSpPr txBox="1"/>
          <p:nvPr/>
        </p:nvSpPr>
        <p:spPr>
          <a:xfrm>
            <a:off x="2032000" y="4351183"/>
            <a:ext cx="6094428" cy="369332"/>
          </a:xfrm>
          <a:prstGeom prst="rect">
            <a:avLst/>
          </a:prstGeom>
          <a:noFill/>
        </p:spPr>
        <p:txBody>
          <a:bodyPr wrap="square">
            <a:spAutoFit/>
          </a:bodyPr>
          <a:lstStyle/>
          <a:p>
            <a:r>
              <a:rPr lang="en-US" sz="1800" b="1" dirty="0">
                <a:highlight>
                  <a:srgbClr val="FFFF00"/>
                </a:highlight>
                <a:latin typeface="Arial" panose="020B0604020202020204" pitchFamily="34" charset="0"/>
                <a:cs typeface="Arial" panose="020B0604020202020204" pitchFamily="34" charset="0"/>
              </a:rPr>
              <a:t>Methods and Approaches:: Phases of waterfall model </a:t>
            </a:r>
            <a:endParaRPr lang="en-IN" dirty="0">
              <a:highlight>
                <a:srgbClr val="FFFF00"/>
              </a:highlight>
            </a:endParaRPr>
          </a:p>
        </p:txBody>
      </p:sp>
      <p:sp>
        <p:nvSpPr>
          <p:cNvPr id="8" name="TextBox 7">
            <a:extLst>
              <a:ext uri="{FF2B5EF4-FFF2-40B4-BE49-F238E27FC236}">
                <a16:creationId xmlns:a16="http://schemas.microsoft.com/office/drawing/2014/main" id="{A12063EC-C88E-346C-EAC6-A64694466133}"/>
              </a:ext>
            </a:extLst>
          </p:cNvPr>
          <p:cNvSpPr txBox="1"/>
          <p:nvPr/>
        </p:nvSpPr>
        <p:spPr>
          <a:xfrm>
            <a:off x="492551" y="4798875"/>
            <a:ext cx="6094428" cy="1477328"/>
          </a:xfrm>
          <a:prstGeom prst="rect">
            <a:avLst/>
          </a:prstGeom>
          <a:noFill/>
        </p:spPr>
        <p:txBody>
          <a:bodyPr wrap="square">
            <a:spAutoFit/>
          </a:bodyPr>
          <a:lstStyle/>
          <a:p>
            <a:r>
              <a:rPr lang="en-US" sz="1800" dirty="0">
                <a:latin typeface="Arial" panose="020B0604020202020204" pitchFamily="34" charset="0"/>
                <a:cs typeface="Arial" panose="020B0604020202020204" pitchFamily="34" charset="0"/>
              </a:rPr>
              <a:t>Requirement Gathering</a:t>
            </a:r>
          </a:p>
          <a:p>
            <a:r>
              <a:rPr lang="en-US" sz="1800" dirty="0">
                <a:latin typeface="Arial" panose="020B0604020202020204" pitchFamily="34" charset="0"/>
                <a:cs typeface="Arial" panose="020B0604020202020204" pitchFamily="34" charset="0"/>
              </a:rPr>
              <a:t>Requirement Analysis</a:t>
            </a:r>
          </a:p>
          <a:p>
            <a:r>
              <a:rPr lang="en-US" sz="1800" dirty="0">
                <a:latin typeface="Arial" panose="020B0604020202020204" pitchFamily="34" charset="0"/>
                <a:cs typeface="Arial" panose="020B0604020202020204" pitchFamily="34" charset="0"/>
              </a:rPr>
              <a:t>Design</a:t>
            </a:r>
          </a:p>
          <a:p>
            <a:r>
              <a:rPr lang="en-US" sz="1800" dirty="0">
                <a:latin typeface="Arial" panose="020B0604020202020204" pitchFamily="34" charset="0"/>
                <a:cs typeface="Arial" panose="020B0604020202020204" pitchFamily="34" charset="0"/>
              </a:rPr>
              <a:t>Development</a:t>
            </a:r>
          </a:p>
          <a:p>
            <a:r>
              <a:rPr lang="en-US" sz="1800" dirty="0">
                <a:latin typeface="Arial" panose="020B0604020202020204" pitchFamily="34" charset="0"/>
                <a:cs typeface="Arial" panose="020B0604020202020204" pitchFamily="34" charset="0"/>
              </a:rPr>
              <a:t>Testing.</a:t>
            </a:r>
          </a:p>
        </p:txBody>
      </p:sp>
      <p:sp>
        <p:nvSpPr>
          <p:cNvPr id="3" name="Slide Number Placeholder 2">
            <a:extLst>
              <a:ext uri="{FF2B5EF4-FFF2-40B4-BE49-F238E27FC236}">
                <a16:creationId xmlns:a16="http://schemas.microsoft.com/office/drawing/2014/main" id="{9EF2D127-2A29-0081-3E89-3FBA4FF89E8C}"/>
              </a:ext>
            </a:extLst>
          </p:cNvPr>
          <p:cNvSpPr>
            <a:spLocks noGrp="1"/>
          </p:cNvSpPr>
          <p:nvPr>
            <p:ph type="sldNum" sz="quarter" idx="12"/>
          </p:nvPr>
        </p:nvSpPr>
        <p:spPr/>
        <p:txBody>
          <a:bodyPr/>
          <a:lstStyle/>
          <a:p>
            <a:fld id="{15782E55-5556-4425-99B2-F41765D58D1D}" type="slidenum">
              <a:rPr lang="en-IN" smtClean="0"/>
              <a:t>5</a:t>
            </a:fld>
            <a:endParaRPr lang="en-IN"/>
          </a:p>
        </p:txBody>
      </p:sp>
    </p:spTree>
    <p:extLst>
      <p:ext uri="{BB962C8B-B14F-4D97-AF65-F5344CB8AC3E}">
        <p14:creationId xmlns:p14="http://schemas.microsoft.com/office/powerpoint/2010/main" val="739689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22824A4-59AC-34D3-8A28-03DD2633E5EC}"/>
              </a:ext>
            </a:extLst>
          </p:cNvPr>
          <p:cNvSpPr txBox="1"/>
          <p:nvPr/>
        </p:nvSpPr>
        <p:spPr>
          <a:xfrm>
            <a:off x="518475" y="187053"/>
            <a:ext cx="4119513" cy="369332"/>
          </a:xfrm>
          <a:prstGeom prst="rect">
            <a:avLst/>
          </a:prstGeom>
          <a:noFill/>
        </p:spPr>
        <p:txBody>
          <a:bodyPr wrap="square" rtlCol="0">
            <a:spAutoFit/>
          </a:bodyPr>
          <a:lstStyle/>
          <a:p>
            <a:r>
              <a:rPr lang="en-US" dirty="0">
                <a:highlight>
                  <a:srgbClr val="FFFF00"/>
                </a:highlight>
              </a:rPr>
              <a:t>As a BA we can perform SWOT Analysis</a:t>
            </a:r>
            <a:endParaRPr lang="en-IN" dirty="0">
              <a:highlight>
                <a:srgbClr val="FFFF00"/>
              </a:highlight>
            </a:endParaRPr>
          </a:p>
        </p:txBody>
      </p:sp>
      <p:graphicFrame>
        <p:nvGraphicFramePr>
          <p:cNvPr id="7" name="Table 6">
            <a:extLst>
              <a:ext uri="{FF2B5EF4-FFF2-40B4-BE49-F238E27FC236}">
                <a16:creationId xmlns:a16="http://schemas.microsoft.com/office/drawing/2014/main" id="{E76AB81B-1DA4-1C80-D4E3-97E014217772}"/>
              </a:ext>
            </a:extLst>
          </p:cNvPr>
          <p:cNvGraphicFramePr>
            <a:graphicFrameLocks noGrp="1"/>
          </p:cNvGraphicFramePr>
          <p:nvPr>
            <p:extLst>
              <p:ext uri="{D42A27DB-BD31-4B8C-83A1-F6EECF244321}">
                <p14:modId xmlns:p14="http://schemas.microsoft.com/office/powerpoint/2010/main" val="3263086163"/>
              </p:ext>
            </p:extLst>
          </p:nvPr>
        </p:nvGraphicFramePr>
        <p:xfrm>
          <a:off x="565608" y="556385"/>
          <a:ext cx="11086709" cy="2625939"/>
        </p:xfrm>
        <a:graphic>
          <a:graphicData uri="http://schemas.openxmlformats.org/drawingml/2006/table">
            <a:tbl>
              <a:tblPr/>
              <a:tblGrid>
                <a:gridCol w="5504357">
                  <a:extLst>
                    <a:ext uri="{9D8B030D-6E8A-4147-A177-3AD203B41FA5}">
                      <a16:colId xmlns:a16="http://schemas.microsoft.com/office/drawing/2014/main" val="246849209"/>
                    </a:ext>
                  </a:extLst>
                </a:gridCol>
                <a:gridCol w="5582352">
                  <a:extLst>
                    <a:ext uri="{9D8B030D-6E8A-4147-A177-3AD203B41FA5}">
                      <a16:colId xmlns:a16="http://schemas.microsoft.com/office/drawing/2014/main" val="3786721530"/>
                    </a:ext>
                  </a:extLst>
                </a:gridCol>
              </a:tblGrid>
              <a:tr h="339939">
                <a:tc>
                  <a:txBody>
                    <a:bodyPr/>
                    <a:lstStyle/>
                    <a:p>
                      <a:r>
                        <a:rPr lang="en-IN" sz="1600" b="1" dirty="0"/>
                        <a:t>Strengths</a:t>
                      </a:r>
                      <a:endParaRPr lang="en-IN" sz="1600" dirty="0"/>
                    </a:p>
                  </a:txBody>
                  <a:tcPr anchor="ctr">
                    <a:lnL>
                      <a:noFill/>
                    </a:lnL>
                    <a:lnR>
                      <a:noFill/>
                    </a:lnR>
                    <a:lnT>
                      <a:noFill/>
                    </a:lnT>
                    <a:lnB>
                      <a:noFill/>
                    </a:lnB>
                    <a:noFill/>
                  </a:tcPr>
                </a:tc>
                <a:tc>
                  <a:txBody>
                    <a:bodyPr/>
                    <a:lstStyle/>
                    <a:p>
                      <a:r>
                        <a:rPr lang="en-IN" sz="1600" b="1" dirty="0"/>
                        <a:t>Weaknesses</a:t>
                      </a:r>
                      <a:endParaRPr lang="en-IN" sz="1600" dirty="0"/>
                    </a:p>
                  </a:txBody>
                  <a:tcPr anchor="ctr">
                    <a:lnL>
                      <a:noFill/>
                    </a:lnL>
                    <a:lnR>
                      <a:noFill/>
                    </a:lnR>
                    <a:lnT>
                      <a:noFill/>
                    </a:lnT>
                    <a:lnB>
                      <a:noFill/>
                    </a:lnB>
                    <a:noFill/>
                  </a:tcPr>
                </a:tc>
                <a:extLst>
                  <a:ext uri="{0D108BD9-81ED-4DB2-BD59-A6C34878D82A}">
                    <a16:rowId xmlns:a16="http://schemas.microsoft.com/office/drawing/2014/main" val="3509200030"/>
                  </a:ext>
                </a:extLst>
              </a:tr>
              <a:tr h="254954">
                <a:tc>
                  <a:txBody>
                    <a:bodyPr/>
                    <a:lstStyle/>
                    <a:p>
                      <a:r>
                        <a:rPr lang="en-US" sz="1200" dirty="0"/>
                        <a:t>1. Strong brand reputation of Kotak Mahindra Bank.</a:t>
                      </a:r>
                    </a:p>
                  </a:txBody>
                  <a:tcPr anchor="ctr">
                    <a:lnL>
                      <a:noFill/>
                    </a:lnL>
                    <a:lnR>
                      <a:noFill/>
                    </a:lnR>
                    <a:lnT>
                      <a:noFill/>
                    </a:lnT>
                    <a:lnB>
                      <a:noFill/>
                    </a:lnB>
                    <a:noFill/>
                  </a:tcPr>
                </a:tc>
                <a:tc>
                  <a:txBody>
                    <a:bodyPr/>
                    <a:lstStyle/>
                    <a:p>
                      <a:r>
                        <a:rPr lang="en-US" sz="1200"/>
                        <a:t>1. Occasional technical glitches (slow loading, crashes, bugs).</a:t>
                      </a:r>
                    </a:p>
                  </a:txBody>
                  <a:tcPr anchor="ctr">
                    <a:lnL>
                      <a:noFill/>
                    </a:lnL>
                    <a:lnR>
                      <a:noFill/>
                    </a:lnR>
                    <a:lnT>
                      <a:noFill/>
                    </a:lnT>
                    <a:lnB>
                      <a:noFill/>
                    </a:lnB>
                    <a:noFill/>
                  </a:tcPr>
                </a:tc>
                <a:extLst>
                  <a:ext uri="{0D108BD9-81ED-4DB2-BD59-A6C34878D82A}">
                    <a16:rowId xmlns:a16="http://schemas.microsoft.com/office/drawing/2014/main" val="2639072028"/>
                  </a:ext>
                </a:extLst>
              </a:tr>
              <a:tr h="254954">
                <a:tc>
                  <a:txBody>
                    <a:bodyPr/>
                    <a:lstStyle/>
                    <a:p>
                      <a:r>
                        <a:rPr lang="en-US" sz="1200" dirty="0"/>
                        <a:t>2. Robust security features (multi-factor authentication, encryption).</a:t>
                      </a:r>
                    </a:p>
                  </a:txBody>
                  <a:tcPr anchor="ctr">
                    <a:lnL>
                      <a:noFill/>
                    </a:lnL>
                    <a:lnR>
                      <a:noFill/>
                    </a:lnR>
                    <a:lnT>
                      <a:noFill/>
                    </a:lnT>
                    <a:lnB>
                      <a:noFill/>
                    </a:lnB>
                    <a:noFill/>
                  </a:tcPr>
                </a:tc>
                <a:tc>
                  <a:txBody>
                    <a:bodyPr/>
                    <a:lstStyle/>
                    <a:p>
                      <a:r>
                        <a:rPr lang="en-US" sz="1200"/>
                        <a:t>2. Learning curve for new users, especially for advanced features.</a:t>
                      </a:r>
                    </a:p>
                  </a:txBody>
                  <a:tcPr anchor="ctr">
                    <a:lnL>
                      <a:noFill/>
                    </a:lnL>
                    <a:lnR>
                      <a:noFill/>
                    </a:lnR>
                    <a:lnT>
                      <a:noFill/>
                    </a:lnT>
                    <a:lnB>
                      <a:noFill/>
                    </a:lnB>
                    <a:noFill/>
                  </a:tcPr>
                </a:tc>
                <a:extLst>
                  <a:ext uri="{0D108BD9-81ED-4DB2-BD59-A6C34878D82A}">
                    <a16:rowId xmlns:a16="http://schemas.microsoft.com/office/drawing/2014/main" val="3250901020"/>
                  </a:ext>
                </a:extLst>
              </a:tr>
              <a:tr h="254954">
                <a:tc>
                  <a:txBody>
                    <a:bodyPr/>
                    <a:lstStyle/>
                    <a:p>
                      <a:r>
                        <a:rPr lang="en-US" sz="1200" dirty="0"/>
                        <a:t>3. Comprehensive banking services (fund transfers, bill payments, investments).</a:t>
                      </a:r>
                    </a:p>
                  </a:txBody>
                  <a:tcPr anchor="ctr">
                    <a:lnL>
                      <a:noFill/>
                    </a:lnL>
                    <a:lnR>
                      <a:noFill/>
                    </a:lnR>
                    <a:lnT>
                      <a:noFill/>
                    </a:lnT>
                    <a:lnB>
                      <a:noFill/>
                    </a:lnB>
                    <a:noFill/>
                  </a:tcPr>
                </a:tc>
                <a:tc>
                  <a:txBody>
                    <a:bodyPr/>
                    <a:lstStyle/>
                    <a:p>
                      <a:r>
                        <a:rPr lang="en-US" sz="1200" dirty="0"/>
                        <a:t>3. Limited personalization in the app.</a:t>
                      </a:r>
                    </a:p>
                  </a:txBody>
                  <a:tcPr anchor="ctr">
                    <a:lnL>
                      <a:noFill/>
                    </a:lnL>
                    <a:lnR>
                      <a:noFill/>
                    </a:lnR>
                    <a:lnT>
                      <a:noFill/>
                    </a:lnT>
                    <a:lnB>
                      <a:noFill/>
                    </a:lnB>
                    <a:noFill/>
                  </a:tcPr>
                </a:tc>
                <a:extLst>
                  <a:ext uri="{0D108BD9-81ED-4DB2-BD59-A6C34878D82A}">
                    <a16:rowId xmlns:a16="http://schemas.microsoft.com/office/drawing/2014/main" val="4252335981"/>
                  </a:ext>
                </a:extLst>
              </a:tr>
              <a:tr h="254954">
                <a:tc>
                  <a:txBody>
                    <a:bodyPr/>
                    <a:lstStyle/>
                    <a:p>
                      <a:r>
                        <a:rPr lang="en-US" sz="1200"/>
                        <a:t>4. User-friendly interface and easy navigation.</a:t>
                      </a:r>
                    </a:p>
                  </a:txBody>
                  <a:tcPr anchor="ctr">
                    <a:lnL>
                      <a:noFill/>
                    </a:lnL>
                    <a:lnR>
                      <a:noFill/>
                    </a:lnR>
                    <a:lnT>
                      <a:noFill/>
                    </a:lnT>
                    <a:lnB>
                      <a:noFill/>
                    </a:lnB>
                    <a:noFill/>
                  </a:tcPr>
                </a:tc>
                <a:tc>
                  <a:txBody>
                    <a:bodyPr/>
                    <a:lstStyle/>
                    <a:p>
                      <a:r>
                        <a:rPr lang="en-IN" sz="1200" dirty="0"/>
                        <a:t>4. Dependent on a stable internet connection.</a:t>
                      </a:r>
                    </a:p>
                  </a:txBody>
                  <a:tcPr anchor="ctr">
                    <a:lnL>
                      <a:noFill/>
                    </a:lnL>
                    <a:lnR>
                      <a:noFill/>
                    </a:lnR>
                    <a:lnT>
                      <a:noFill/>
                    </a:lnT>
                    <a:lnB>
                      <a:noFill/>
                    </a:lnB>
                    <a:noFill/>
                  </a:tcPr>
                </a:tc>
                <a:extLst>
                  <a:ext uri="{0D108BD9-81ED-4DB2-BD59-A6C34878D82A}">
                    <a16:rowId xmlns:a16="http://schemas.microsoft.com/office/drawing/2014/main" val="2520253574"/>
                  </a:ext>
                </a:extLst>
              </a:tr>
              <a:tr h="254954">
                <a:tc>
                  <a:txBody>
                    <a:bodyPr/>
                    <a:lstStyle/>
                    <a:p>
                      <a:r>
                        <a:rPr lang="en-US" sz="1200" dirty="0"/>
                        <a:t>5. Wide user base and customer reach.</a:t>
                      </a:r>
                    </a:p>
                  </a:txBody>
                  <a:tcPr anchor="ctr">
                    <a:lnL>
                      <a:noFill/>
                    </a:lnL>
                    <a:lnR>
                      <a:noFill/>
                    </a:lnR>
                    <a:lnT>
                      <a:noFill/>
                    </a:lnT>
                    <a:lnB>
                      <a:noFill/>
                    </a:lnB>
                    <a:noFill/>
                  </a:tcPr>
                </a:tc>
                <a:tc>
                  <a:txBody>
                    <a:bodyPr/>
                    <a:lstStyle/>
                    <a:p>
                      <a:r>
                        <a:rPr lang="en-US" sz="1200" dirty="0"/>
                        <a:t>5. Complexity for non-tech-savvy users in using advanced features.</a:t>
                      </a:r>
                    </a:p>
                  </a:txBody>
                  <a:tcPr anchor="ctr">
                    <a:lnL>
                      <a:noFill/>
                    </a:lnL>
                    <a:lnR>
                      <a:noFill/>
                    </a:lnR>
                    <a:lnT>
                      <a:noFill/>
                    </a:lnT>
                    <a:lnB>
                      <a:noFill/>
                    </a:lnB>
                    <a:noFill/>
                  </a:tcPr>
                </a:tc>
                <a:extLst>
                  <a:ext uri="{0D108BD9-81ED-4DB2-BD59-A6C34878D82A}">
                    <a16:rowId xmlns:a16="http://schemas.microsoft.com/office/drawing/2014/main" val="3312884280"/>
                  </a:ext>
                </a:extLst>
              </a:tr>
              <a:tr h="339939">
                <a:tc>
                  <a:txBody>
                    <a:bodyPr/>
                    <a:lstStyle/>
                    <a:p>
                      <a:r>
                        <a:rPr lang="en-US" sz="1200" dirty="0"/>
                        <a:t>6. Seamless integration with other Kotak products (e.g., Kotak Securities).</a:t>
                      </a:r>
                    </a:p>
                  </a:txBody>
                  <a:tcPr anchor="ctr">
                    <a:lnL>
                      <a:noFill/>
                    </a:lnL>
                    <a:lnR>
                      <a:noFill/>
                    </a:lnR>
                    <a:lnT>
                      <a:noFill/>
                    </a:lnT>
                    <a:lnB>
                      <a:noFill/>
                    </a:lnB>
                    <a:noFill/>
                  </a:tcPr>
                </a:tc>
                <a:tc>
                  <a:txBody>
                    <a:bodyPr/>
                    <a:lstStyle/>
                    <a:p>
                      <a:endParaRPr lang="en-IN" dirty="0"/>
                    </a:p>
                  </a:txBody>
                  <a:tcPr anchor="ctr">
                    <a:lnL>
                      <a:noFill/>
                    </a:lnL>
                    <a:lnR>
                      <a:noFill/>
                    </a:lnR>
                    <a:lnT>
                      <a:noFill/>
                    </a:lnT>
                    <a:lnB>
                      <a:noFill/>
                    </a:lnB>
                    <a:noFill/>
                  </a:tcPr>
                </a:tc>
                <a:extLst>
                  <a:ext uri="{0D108BD9-81ED-4DB2-BD59-A6C34878D82A}">
                    <a16:rowId xmlns:a16="http://schemas.microsoft.com/office/drawing/2014/main" val="2031448491"/>
                  </a:ext>
                </a:extLst>
              </a:tr>
              <a:tr h="339939">
                <a:tc>
                  <a:txBody>
                    <a:bodyPr/>
                    <a:lstStyle/>
                    <a:p>
                      <a:r>
                        <a:rPr lang="en-US" sz="1200" dirty="0"/>
                        <a:t>7. Multi-platform compatibility (Android and iOS).</a:t>
                      </a:r>
                    </a:p>
                  </a:txBody>
                  <a:tcPr anchor="ctr">
                    <a:lnL>
                      <a:noFill/>
                    </a:lnL>
                    <a:lnR>
                      <a:noFill/>
                    </a:lnR>
                    <a:lnT>
                      <a:noFill/>
                    </a:lnT>
                    <a:lnB>
                      <a:noFill/>
                    </a:lnB>
                    <a:noFill/>
                  </a:tcPr>
                </a:tc>
                <a:tc>
                  <a:txBody>
                    <a:bodyPr/>
                    <a:lstStyle/>
                    <a:p>
                      <a:endParaRPr lang="en-IN" dirty="0"/>
                    </a:p>
                  </a:txBody>
                  <a:tcPr anchor="ctr">
                    <a:lnL>
                      <a:noFill/>
                    </a:lnL>
                    <a:lnR>
                      <a:noFill/>
                    </a:lnR>
                    <a:lnT>
                      <a:noFill/>
                    </a:lnT>
                    <a:lnB>
                      <a:noFill/>
                    </a:lnB>
                    <a:noFill/>
                  </a:tcPr>
                </a:tc>
                <a:extLst>
                  <a:ext uri="{0D108BD9-81ED-4DB2-BD59-A6C34878D82A}">
                    <a16:rowId xmlns:a16="http://schemas.microsoft.com/office/drawing/2014/main" val="2368943739"/>
                  </a:ext>
                </a:extLst>
              </a:tr>
            </a:tbl>
          </a:graphicData>
        </a:graphic>
      </p:graphicFrame>
      <p:graphicFrame>
        <p:nvGraphicFramePr>
          <p:cNvPr id="8" name="Table 7">
            <a:extLst>
              <a:ext uri="{FF2B5EF4-FFF2-40B4-BE49-F238E27FC236}">
                <a16:creationId xmlns:a16="http://schemas.microsoft.com/office/drawing/2014/main" id="{96EE1CC8-8DD6-63ED-C173-FCD8D0A4DBA0}"/>
              </a:ext>
            </a:extLst>
          </p:cNvPr>
          <p:cNvGraphicFramePr>
            <a:graphicFrameLocks noGrp="1"/>
          </p:cNvGraphicFramePr>
          <p:nvPr>
            <p:extLst>
              <p:ext uri="{D42A27DB-BD31-4B8C-83A1-F6EECF244321}">
                <p14:modId xmlns:p14="http://schemas.microsoft.com/office/powerpoint/2010/main" val="1402384500"/>
              </p:ext>
            </p:extLst>
          </p:nvPr>
        </p:nvGraphicFramePr>
        <p:xfrm>
          <a:off x="518475" y="2931737"/>
          <a:ext cx="11133842" cy="2611224"/>
        </p:xfrm>
        <a:graphic>
          <a:graphicData uri="http://schemas.openxmlformats.org/drawingml/2006/table">
            <a:tbl>
              <a:tblPr/>
              <a:tblGrid>
                <a:gridCol w="5566921">
                  <a:extLst>
                    <a:ext uri="{9D8B030D-6E8A-4147-A177-3AD203B41FA5}">
                      <a16:colId xmlns:a16="http://schemas.microsoft.com/office/drawing/2014/main" val="255266074"/>
                    </a:ext>
                  </a:extLst>
                </a:gridCol>
                <a:gridCol w="5566921">
                  <a:extLst>
                    <a:ext uri="{9D8B030D-6E8A-4147-A177-3AD203B41FA5}">
                      <a16:colId xmlns:a16="http://schemas.microsoft.com/office/drawing/2014/main" val="3487351685"/>
                    </a:ext>
                  </a:extLst>
                </a:gridCol>
              </a:tblGrid>
              <a:tr h="274193">
                <a:tc>
                  <a:txBody>
                    <a:bodyPr/>
                    <a:lstStyle/>
                    <a:p>
                      <a:r>
                        <a:rPr lang="en-IN" sz="1600" b="1" dirty="0"/>
                        <a:t>Opportunities</a:t>
                      </a:r>
                      <a:endParaRPr lang="en-IN" sz="1600" dirty="0"/>
                    </a:p>
                  </a:txBody>
                  <a:tcPr marL="82101" marR="82101" marT="41050" marB="41050" anchor="ctr">
                    <a:lnL>
                      <a:noFill/>
                    </a:lnL>
                    <a:lnR>
                      <a:noFill/>
                    </a:lnR>
                    <a:lnT>
                      <a:noFill/>
                    </a:lnT>
                    <a:lnB>
                      <a:noFill/>
                    </a:lnB>
                    <a:noFill/>
                  </a:tcPr>
                </a:tc>
                <a:tc>
                  <a:txBody>
                    <a:bodyPr/>
                    <a:lstStyle/>
                    <a:p>
                      <a:r>
                        <a:rPr lang="en-IN" sz="1600" b="1" dirty="0"/>
                        <a:t>Threats</a:t>
                      </a:r>
                      <a:endParaRPr lang="en-IN" sz="1600" dirty="0"/>
                    </a:p>
                  </a:txBody>
                  <a:tcPr marL="82101" marR="82101" marT="41050" marB="41050" anchor="ctr">
                    <a:lnL>
                      <a:noFill/>
                    </a:lnL>
                    <a:lnR>
                      <a:noFill/>
                    </a:lnR>
                    <a:lnT>
                      <a:noFill/>
                    </a:lnT>
                    <a:lnB>
                      <a:noFill/>
                    </a:lnB>
                    <a:noFill/>
                  </a:tcPr>
                </a:tc>
                <a:extLst>
                  <a:ext uri="{0D108BD9-81ED-4DB2-BD59-A6C34878D82A}">
                    <a16:rowId xmlns:a16="http://schemas.microsoft.com/office/drawing/2014/main" val="675786045"/>
                  </a:ext>
                </a:extLst>
              </a:tr>
              <a:tr h="409350">
                <a:tc>
                  <a:txBody>
                    <a:bodyPr/>
                    <a:lstStyle/>
                    <a:p>
                      <a:r>
                        <a:rPr lang="en-US" sz="1200" dirty="0">
                          <a:latin typeface="Arial" panose="020B0604020202020204" pitchFamily="34" charset="0"/>
                          <a:cs typeface="Arial" panose="020B0604020202020204" pitchFamily="34" charset="0"/>
                        </a:rPr>
                        <a:t>1. Growing mobile banking adoption in India, especially in tier 2 and 3 cities.</a:t>
                      </a:r>
                    </a:p>
                  </a:txBody>
                  <a:tcPr marL="82101" marR="82101" marT="41050" marB="41050" anchor="ctr">
                    <a:lnL>
                      <a:noFill/>
                    </a:lnL>
                    <a:lnR>
                      <a:noFill/>
                    </a:lnR>
                    <a:lnT>
                      <a:noFill/>
                    </a:lnT>
                    <a:lnB>
                      <a:noFill/>
                    </a:lnB>
                    <a:noFill/>
                  </a:tcPr>
                </a:tc>
                <a:tc>
                  <a:txBody>
                    <a:bodyPr/>
                    <a:lstStyle/>
                    <a:p>
                      <a:r>
                        <a:rPr lang="en-US" sz="1200" dirty="0">
                          <a:latin typeface="Arial" panose="020B0604020202020204" pitchFamily="34" charset="0"/>
                          <a:cs typeface="Arial" panose="020B0604020202020204" pitchFamily="34" charset="0"/>
                        </a:rPr>
                        <a:t>1. Intense competition from other private banks and fintech companies.</a:t>
                      </a:r>
                    </a:p>
                  </a:txBody>
                  <a:tcPr marL="82101" marR="82101" marT="41050" marB="41050" anchor="ctr">
                    <a:lnL>
                      <a:noFill/>
                    </a:lnL>
                    <a:lnR>
                      <a:noFill/>
                    </a:lnR>
                    <a:lnT>
                      <a:noFill/>
                    </a:lnT>
                    <a:lnB>
                      <a:noFill/>
                    </a:lnB>
                    <a:noFill/>
                  </a:tcPr>
                </a:tc>
                <a:extLst>
                  <a:ext uri="{0D108BD9-81ED-4DB2-BD59-A6C34878D82A}">
                    <a16:rowId xmlns:a16="http://schemas.microsoft.com/office/drawing/2014/main" val="1530521796"/>
                  </a:ext>
                </a:extLst>
              </a:tr>
              <a:tr h="320511">
                <a:tc>
                  <a:txBody>
                    <a:bodyPr/>
                    <a:lstStyle/>
                    <a:p>
                      <a:r>
                        <a:rPr lang="en-US" sz="1200" dirty="0">
                          <a:latin typeface="Arial" panose="020B0604020202020204" pitchFamily="34" charset="0"/>
                          <a:cs typeface="Arial" panose="020B0604020202020204" pitchFamily="34" charset="0"/>
                        </a:rPr>
                        <a:t>2. Expansion of digital payment services (QR codes, UPI, wallets).</a:t>
                      </a:r>
                    </a:p>
                  </a:txBody>
                  <a:tcPr marL="82101" marR="82101" marT="41050" marB="41050" anchor="ctr">
                    <a:lnL>
                      <a:noFill/>
                    </a:lnL>
                    <a:lnR>
                      <a:noFill/>
                    </a:lnR>
                    <a:lnT>
                      <a:noFill/>
                    </a:lnT>
                    <a:lnB>
                      <a:noFill/>
                    </a:lnB>
                    <a:noFill/>
                  </a:tcPr>
                </a:tc>
                <a:tc>
                  <a:txBody>
                    <a:bodyPr/>
                    <a:lstStyle/>
                    <a:p>
                      <a:r>
                        <a:rPr lang="en-US" sz="1200" dirty="0">
                          <a:latin typeface="Arial" panose="020B0604020202020204" pitchFamily="34" charset="0"/>
                          <a:cs typeface="Arial" panose="020B0604020202020204" pitchFamily="34" charset="0"/>
                        </a:rPr>
                        <a:t>2. Cybersecurity risks (hacking, fraud, phishing).</a:t>
                      </a:r>
                    </a:p>
                  </a:txBody>
                  <a:tcPr marL="82101" marR="82101" marT="41050" marB="41050" anchor="ctr">
                    <a:lnL>
                      <a:noFill/>
                    </a:lnL>
                    <a:lnR>
                      <a:noFill/>
                    </a:lnR>
                    <a:lnT>
                      <a:noFill/>
                    </a:lnT>
                    <a:lnB>
                      <a:noFill/>
                    </a:lnB>
                    <a:noFill/>
                  </a:tcPr>
                </a:tc>
                <a:extLst>
                  <a:ext uri="{0D108BD9-81ED-4DB2-BD59-A6C34878D82A}">
                    <a16:rowId xmlns:a16="http://schemas.microsoft.com/office/drawing/2014/main" val="4232366522"/>
                  </a:ext>
                </a:extLst>
              </a:tr>
              <a:tr h="348792">
                <a:tc>
                  <a:txBody>
                    <a:bodyPr/>
                    <a:lstStyle/>
                    <a:p>
                      <a:r>
                        <a:rPr lang="en-US" sz="1200" dirty="0">
                          <a:latin typeface="Arial" panose="020B0604020202020204" pitchFamily="34" charset="0"/>
                          <a:cs typeface="Arial" panose="020B0604020202020204" pitchFamily="34" charset="0"/>
                        </a:rPr>
                        <a:t>3. Collaboration with fintech and e-commerce platforms for seamless payments.</a:t>
                      </a:r>
                    </a:p>
                  </a:txBody>
                  <a:tcPr marL="82101" marR="82101" marT="41050" marB="41050" anchor="ctr">
                    <a:lnL>
                      <a:noFill/>
                    </a:lnL>
                    <a:lnR>
                      <a:noFill/>
                    </a:lnR>
                    <a:lnT>
                      <a:noFill/>
                    </a:lnT>
                    <a:lnB>
                      <a:noFill/>
                    </a:lnB>
                    <a:noFill/>
                  </a:tcPr>
                </a:tc>
                <a:tc>
                  <a:txBody>
                    <a:bodyPr/>
                    <a:lstStyle/>
                    <a:p>
                      <a:r>
                        <a:rPr lang="en-US" sz="1200" dirty="0">
                          <a:latin typeface="Arial" panose="020B0604020202020204" pitchFamily="34" charset="0"/>
                          <a:cs typeface="Arial" panose="020B0604020202020204" pitchFamily="34" charset="0"/>
                        </a:rPr>
                        <a:t>3. Regulatory changes affecting mobile banking and fintech.</a:t>
                      </a:r>
                    </a:p>
                  </a:txBody>
                  <a:tcPr marL="82101" marR="82101" marT="41050" marB="41050" anchor="ctr">
                    <a:lnL>
                      <a:noFill/>
                    </a:lnL>
                    <a:lnR>
                      <a:noFill/>
                    </a:lnR>
                    <a:lnT>
                      <a:noFill/>
                    </a:lnT>
                    <a:lnB>
                      <a:noFill/>
                    </a:lnB>
                    <a:noFill/>
                  </a:tcPr>
                </a:tc>
                <a:extLst>
                  <a:ext uri="{0D108BD9-81ED-4DB2-BD59-A6C34878D82A}">
                    <a16:rowId xmlns:a16="http://schemas.microsoft.com/office/drawing/2014/main" val="2226640535"/>
                  </a:ext>
                </a:extLst>
              </a:tr>
              <a:tr h="311084">
                <a:tc>
                  <a:txBody>
                    <a:bodyPr/>
                    <a:lstStyle/>
                    <a:p>
                      <a:r>
                        <a:rPr lang="en-US" sz="1200" dirty="0">
                          <a:latin typeface="Arial" panose="020B0604020202020204" pitchFamily="34" charset="0"/>
                          <a:cs typeface="Arial" panose="020B0604020202020204" pitchFamily="34" charset="0"/>
                        </a:rPr>
                        <a:t>4. Integration of AI-powered customer support (chatbots, virtual assistants).</a:t>
                      </a:r>
                    </a:p>
                  </a:txBody>
                  <a:tcPr marL="82101" marR="82101" marT="41050" marB="41050" anchor="ctr">
                    <a:lnL>
                      <a:noFill/>
                    </a:lnL>
                    <a:lnR>
                      <a:noFill/>
                    </a:lnR>
                    <a:lnT>
                      <a:noFill/>
                    </a:lnT>
                    <a:lnB>
                      <a:noFill/>
                    </a:lnB>
                    <a:noFill/>
                  </a:tcPr>
                </a:tc>
                <a:tc>
                  <a:txBody>
                    <a:bodyPr/>
                    <a:lstStyle/>
                    <a:p>
                      <a:r>
                        <a:rPr lang="en-US" sz="1200">
                          <a:latin typeface="Arial" panose="020B0604020202020204" pitchFamily="34" charset="0"/>
                          <a:cs typeface="Arial" panose="020B0604020202020204" pitchFamily="34" charset="0"/>
                        </a:rPr>
                        <a:t>4. User retention challenges with increasing user expectations.</a:t>
                      </a:r>
                    </a:p>
                  </a:txBody>
                  <a:tcPr marL="82101" marR="82101" marT="41050" marB="41050" anchor="ctr">
                    <a:lnL>
                      <a:noFill/>
                    </a:lnL>
                    <a:lnR>
                      <a:noFill/>
                    </a:lnR>
                    <a:lnT>
                      <a:noFill/>
                    </a:lnT>
                    <a:lnB>
                      <a:noFill/>
                    </a:lnB>
                    <a:noFill/>
                  </a:tcPr>
                </a:tc>
                <a:extLst>
                  <a:ext uri="{0D108BD9-81ED-4DB2-BD59-A6C34878D82A}">
                    <a16:rowId xmlns:a16="http://schemas.microsoft.com/office/drawing/2014/main" val="1647300092"/>
                  </a:ext>
                </a:extLst>
              </a:tr>
              <a:tr h="339365">
                <a:tc>
                  <a:txBody>
                    <a:bodyPr/>
                    <a:lstStyle/>
                    <a:p>
                      <a:r>
                        <a:rPr lang="en-US" sz="1200" dirty="0">
                          <a:latin typeface="Arial" panose="020B0604020202020204" pitchFamily="34" charset="0"/>
                          <a:cs typeface="Arial" panose="020B0604020202020204" pitchFamily="34" charset="0"/>
                        </a:rPr>
                        <a:t>5. Offering financial education and personal finance tools.</a:t>
                      </a:r>
                    </a:p>
                  </a:txBody>
                  <a:tcPr marL="82101" marR="82101" marT="41050" marB="41050" anchor="ctr">
                    <a:lnL>
                      <a:noFill/>
                    </a:lnL>
                    <a:lnR>
                      <a:noFill/>
                    </a:lnR>
                    <a:lnT>
                      <a:noFill/>
                    </a:lnT>
                    <a:lnB>
                      <a:noFill/>
                    </a:lnB>
                    <a:noFill/>
                  </a:tcPr>
                </a:tc>
                <a:tc>
                  <a:txBody>
                    <a:bodyPr/>
                    <a:lstStyle/>
                    <a:p>
                      <a:r>
                        <a:rPr lang="en-US" sz="1200" dirty="0">
                          <a:latin typeface="Arial" panose="020B0604020202020204" pitchFamily="34" charset="0"/>
                          <a:cs typeface="Arial" panose="020B0604020202020204" pitchFamily="34" charset="0"/>
                        </a:rPr>
                        <a:t>5. Risk of payment fraud, identity theft, and scams.</a:t>
                      </a:r>
                    </a:p>
                  </a:txBody>
                  <a:tcPr marL="82101" marR="82101" marT="41050" marB="41050" anchor="ctr">
                    <a:lnL>
                      <a:noFill/>
                    </a:lnL>
                    <a:lnR>
                      <a:noFill/>
                    </a:lnR>
                    <a:lnT>
                      <a:noFill/>
                    </a:lnT>
                    <a:lnB>
                      <a:noFill/>
                    </a:lnB>
                    <a:noFill/>
                  </a:tcPr>
                </a:tc>
                <a:extLst>
                  <a:ext uri="{0D108BD9-81ED-4DB2-BD59-A6C34878D82A}">
                    <a16:rowId xmlns:a16="http://schemas.microsoft.com/office/drawing/2014/main" val="2045473157"/>
                  </a:ext>
                </a:extLst>
              </a:tr>
              <a:tr h="273378">
                <a:tc>
                  <a:txBody>
                    <a:bodyPr/>
                    <a:lstStyle/>
                    <a:p>
                      <a:r>
                        <a:rPr lang="en-US" sz="1200" dirty="0">
                          <a:latin typeface="Arial" panose="020B0604020202020204" pitchFamily="34" charset="0"/>
                          <a:cs typeface="Arial" panose="020B0604020202020204" pitchFamily="34" charset="0"/>
                        </a:rPr>
                        <a:t>6. Targeting rural and semi-urban markets for greater penetration.</a:t>
                      </a:r>
                    </a:p>
                  </a:txBody>
                  <a:tcPr marL="82101" marR="82101" marT="41050" marB="41050" anchor="ctr">
                    <a:lnL>
                      <a:noFill/>
                    </a:lnL>
                    <a:lnR>
                      <a:noFill/>
                    </a:lnR>
                    <a:lnT>
                      <a:noFill/>
                    </a:lnT>
                    <a:lnB>
                      <a:noFill/>
                    </a:lnB>
                    <a:noFill/>
                  </a:tcPr>
                </a:tc>
                <a:tc>
                  <a:txBody>
                    <a:bodyPr/>
                    <a:lstStyle/>
                    <a:p>
                      <a:r>
                        <a:rPr lang="en-US" sz="1200" dirty="0">
                          <a:latin typeface="Arial" panose="020B0604020202020204" pitchFamily="34" charset="0"/>
                          <a:cs typeface="Arial" panose="020B0604020202020204" pitchFamily="34" charset="0"/>
                        </a:rPr>
                        <a:t>6. Technology dependence—app performance issues due to poor infrastructure.</a:t>
                      </a:r>
                    </a:p>
                  </a:txBody>
                  <a:tcPr marL="82101" marR="82101" marT="41050" marB="41050" anchor="ctr">
                    <a:lnL>
                      <a:noFill/>
                    </a:lnL>
                    <a:lnR>
                      <a:noFill/>
                    </a:lnR>
                    <a:lnT>
                      <a:noFill/>
                    </a:lnT>
                    <a:lnB>
                      <a:noFill/>
                    </a:lnB>
                    <a:noFill/>
                  </a:tcPr>
                </a:tc>
                <a:extLst>
                  <a:ext uri="{0D108BD9-81ED-4DB2-BD59-A6C34878D82A}">
                    <a16:rowId xmlns:a16="http://schemas.microsoft.com/office/drawing/2014/main" val="2131580159"/>
                  </a:ext>
                </a:extLst>
              </a:tr>
              <a:tr h="282804">
                <a:tc>
                  <a:txBody>
                    <a:bodyPr/>
                    <a:lstStyle/>
                    <a:p>
                      <a:r>
                        <a:rPr lang="en-US" sz="1200">
                          <a:latin typeface="Arial" panose="020B0604020202020204" pitchFamily="34" charset="0"/>
                          <a:cs typeface="Arial" panose="020B0604020202020204" pitchFamily="34" charset="0"/>
                        </a:rPr>
                        <a:t>7. Expansion into digital lending services for instant personal loans.</a:t>
                      </a:r>
                    </a:p>
                  </a:txBody>
                  <a:tcPr marL="82101" marR="82101" marT="41050" marB="41050" anchor="ctr">
                    <a:lnL>
                      <a:noFill/>
                    </a:lnL>
                    <a:lnR>
                      <a:noFill/>
                    </a:lnR>
                    <a:lnT>
                      <a:noFill/>
                    </a:lnT>
                    <a:lnB>
                      <a:noFill/>
                    </a:lnB>
                    <a:noFill/>
                  </a:tcPr>
                </a:tc>
                <a:tc>
                  <a:txBody>
                    <a:bodyPr/>
                    <a:lstStyle/>
                    <a:p>
                      <a:r>
                        <a:rPr lang="en-US" sz="1200" dirty="0">
                          <a:latin typeface="Arial" panose="020B0604020202020204" pitchFamily="34" charset="0"/>
                          <a:cs typeface="Arial" panose="020B0604020202020204" pitchFamily="34" charset="0"/>
                        </a:rPr>
                        <a:t>7. Market saturation in urban areas with similar banking apps.</a:t>
                      </a:r>
                    </a:p>
                  </a:txBody>
                  <a:tcPr marL="82101" marR="82101" marT="41050" marB="41050" anchor="ctr">
                    <a:lnL>
                      <a:noFill/>
                    </a:lnL>
                    <a:lnR>
                      <a:noFill/>
                    </a:lnR>
                    <a:lnT>
                      <a:noFill/>
                    </a:lnT>
                    <a:lnB>
                      <a:noFill/>
                    </a:lnB>
                    <a:noFill/>
                  </a:tcPr>
                </a:tc>
                <a:extLst>
                  <a:ext uri="{0D108BD9-81ED-4DB2-BD59-A6C34878D82A}">
                    <a16:rowId xmlns:a16="http://schemas.microsoft.com/office/drawing/2014/main" val="778580580"/>
                  </a:ext>
                </a:extLst>
              </a:tr>
            </a:tbl>
          </a:graphicData>
        </a:graphic>
      </p:graphicFrame>
      <p:sp>
        <p:nvSpPr>
          <p:cNvPr id="2" name="Slide Number Placeholder 1">
            <a:extLst>
              <a:ext uri="{FF2B5EF4-FFF2-40B4-BE49-F238E27FC236}">
                <a16:creationId xmlns:a16="http://schemas.microsoft.com/office/drawing/2014/main" id="{5F2CCE5A-F3ED-ECE8-1883-23D140B6EA33}"/>
              </a:ext>
            </a:extLst>
          </p:cNvPr>
          <p:cNvSpPr>
            <a:spLocks noGrp="1"/>
          </p:cNvSpPr>
          <p:nvPr>
            <p:ph type="sldNum" sz="quarter" idx="12"/>
          </p:nvPr>
        </p:nvSpPr>
        <p:spPr/>
        <p:txBody>
          <a:bodyPr/>
          <a:lstStyle/>
          <a:p>
            <a:fld id="{15782E55-5556-4425-99B2-F41765D58D1D}" type="slidenum">
              <a:rPr lang="en-IN" smtClean="0"/>
              <a:t>6</a:t>
            </a:fld>
            <a:endParaRPr lang="en-IN"/>
          </a:p>
        </p:txBody>
      </p:sp>
    </p:spTree>
    <p:extLst>
      <p:ext uri="{BB962C8B-B14F-4D97-AF65-F5344CB8AC3E}">
        <p14:creationId xmlns:p14="http://schemas.microsoft.com/office/powerpoint/2010/main" val="3551359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6552C36-EE11-27B6-722B-580252BA5A9B}"/>
              </a:ext>
            </a:extLst>
          </p:cNvPr>
          <p:cNvSpPr txBox="1"/>
          <p:nvPr/>
        </p:nvSpPr>
        <p:spPr>
          <a:xfrm>
            <a:off x="820131" y="207390"/>
            <a:ext cx="7635712" cy="369332"/>
          </a:xfrm>
          <a:prstGeom prst="rect">
            <a:avLst/>
          </a:prstGeom>
          <a:noFill/>
        </p:spPr>
        <p:txBody>
          <a:bodyPr wrap="square" rtlCol="0">
            <a:spAutoFit/>
          </a:bodyPr>
          <a:lstStyle/>
          <a:p>
            <a:r>
              <a:rPr lang="en-US" dirty="0">
                <a:highlight>
                  <a:srgbClr val="FFFF00"/>
                </a:highlight>
              </a:rPr>
              <a:t>As a BA we can perform GAP Analysis for Kotak Mobile Application</a:t>
            </a:r>
          </a:p>
        </p:txBody>
      </p:sp>
      <p:sp>
        <p:nvSpPr>
          <p:cNvPr id="5" name="TextBox 4">
            <a:extLst>
              <a:ext uri="{FF2B5EF4-FFF2-40B4-BE49-F238E27FC236}">
                <a16:creationId xmlns:a16="http://schemas.microsoft.com/office/drawing/2014/main" id="{ADDE9795-8101-97BD-12C3-784BCFD3B41F}"/>
              </a:ext>
            </a:extLst>
          </p:cNvPr>
          <p:cNvSpPr txBox="1"/>
          <p:nvPr/>
        </p:nvSpPr>
        <p:spPr>
          <a:xfrm>
            <a:off x="747075" y="753701"/>
            <a:ext cx="11130698" cy="954107"/>
          </a:xfrm>
          <a:prstGeom prst="rect">
            <a:avLst/>
          </a:prstGeom>
          <a:noFill/>
        </p:spPr>
        <p:txBody>
          <a:bodyPr wrap="square">
            <a:spAutoFit/>
          </a:bodyPr>
          <a:lstStyle/>
          <a:p>
            <a:r>
              <a:rPr lang="en-US" sz="1400" dirty="0">
                <a:latin typeface="Arial" panose="020B0604020202020204" pitchFamily="34" charset="0"/>
                <a:cs typeface="Arial" panose="020B0604020202020204" pitchFamily="34" charset="0"/>
              </a:rPr>
              <a:t>A </a:t>
            </a:r>
            <a:r>
              <a:rPr lang="en-US" sz="1400" b="1" dirty="0">
                <a:latin typeface="Arial" panose="020B0604020202020204" pitchFamily="34" charset="0"/>
                <a:cs typeface="Arial" panose="020B0604020202020204" pitchFamily="34" charset="0"/>
              </a:rPr>
              <a:t>Gap Analysis</a:t>
            </a:r>
            <a:r>
              <a:rPr lang="en-US" sz="1400" dirty="0">
                <a:latin typeface="Arial" panose="020B0604020202020204" pitchFamily="34" charset="0"/>
                <a:cs typeface="Arial" panose="020B0604020202020204" pitchFamily="34" charset="0"/>
              </a:rPr>
              <a:t> for the </a:t>
            </a:r>
            <a:r>
              <a:rPr lang="en-US" sz="1400" b="1" dirty="0">
                <a:latin typeface="Arial" panose="020B0604020202020204" pitchFamily="34" charset="0"/>
                <a:cs typeface="Arial" panose="020B0604020202020204" pitchFamily="34" charset="0"/>
              </a:rPr>
              <a:t>Kotak Mobile Banking Application</a:t>
            </a:r>
            <a:r>
              <a:rPr lang="en-US" sz="1400" dirty="0">
                <a:latin typeface="Arial" panose="020B0604020202020204" pitchFamily="34" charset="0"/>
                <a:cs typeface="Arial" panose="020B0604020202020204" pitchFamily="34" charset="0"/>
              </a:rPr>
              <a:t> identifies the gaps between the current state of the app (its performance, features, and customer experience) and the desired future state (its ideal performance, features, and market positioning). This analysis helps pinpoint areas that need improvement to enhance user satisfaction, competitiveness, and alignment with business goals.</a:t>
            </a:r>
          </a:p>
          <a:p>
            <a:endParaRPr lang="en-IN" sz="1400"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B261C8E3-14F1-485E-34D4-0538A13C96A6}"/>
              </a:ext>
            </a:extLst>
          </p:cNvPr>
          <p:cNvSpPr txBox="1"/>
          <p:nvPr/>
        </p:nvSpPr>
        <p:spPr>
          <a:xfrm>
            <a:off x="1024379" y="1884787"/>
            <a:ext cx="10143241" cy="5386090"/>
          </a:xfrm>
          <a:prstGeom prst="rect">
            <a:avLst/>
          </a:prstGeom>
          <a:noFill/>
        </p:spPr>
        <p:txBody>
          <a:bodyPr wrap="square" rtlCol="0">
            <a:spAutoFit/>
          </a:bodyPr>
          <a:lstStyle/>
          <a:p>
            <a:r>
              <a:rPr lang="en-IN" sz="2000" dirty="0">
                <a:latin typeface="Arial Black" panose="020B0A04020102020204" pitchFamily="34" charset="0"/>
              </a:rPr>
              <a:t>                                           Success Criteria</a:t>
            </a:r>
          </a:p>
          <a:p>
            <a:endParaRPr lang="en-IN" sz="2000" dirty="0">
              <a:latin typeface="Arial Black" panose="020B0A04020102020204" pitchFamily="34" charset="0"/>
            </a:endParaRPr>
          </a:p>
          <a:p>
            <a:r>
              <a:rPr lang="en-IN" sz="1400" dirty="0">
                <a:latin typeface="Arial" panose="020B0604020202020204" pitchFamily="34" charset="0"/>
                <a:cs typeface="Arial" panose="020B0604020202020204" pitchFamily="34" charset="0"/>
              </a:rPr>
              <a:t>The success criteria of this application based on certain key factors.</a:t>
            </a:r>
          </a:p>
          <a:p>
            <a:pPr marL="342900" indent="-342900">
              <a:buAutoNum type="arabicPeriod"/>
            </a:pPr>
            <a:r>
              <a:rPr lang="en-IN" sz="1400" dirty="0">
                <a:latin typeface="Arial" panose="020B0604020202020204" pitchFamily="34" charset="0"/>
                <a:cs typeface="Arial" panose="020B0604020202020204" pitchFamily="34" charset="0"/>
              </a:rPr>
              <a:t>User Experience (UX) &amp; Design</a:t>
            </a:r>
          </a:p>
          <a:p>
            <a:r>
              <a:rPr lang="en-IN" sz="1400" dirty="0">
                <a:latin typeface="Arial" panose="020B0604020202020204" pitchFamily="34" charset="0"/>
                <a:cs typeface="Arial" panose="020B0604020202020204" pitchFamily="34" charset="0"/>
              </a:rPr>
              <a:t>2. Core Banking Functionalities</a:t>
            </a:r>
          </a:p>
          <a:p>
            <a:r>
              <a:rPr lang="en-IN" sz="1400" dirty="0">
                <a:latin typeface="Arial" panose="020B0604020202020204" pitchFamily="34" charset="0"/>
                <a:cs typeface="Arial" panose="020B0604020202020204" pitchFamily="34" charset="0"/>
              </a:rPr>
              <a:t>3.Security and compliance-detection of suspicious activity and enabling the timely investigation ,mitigate risk and prevent the financial crime.</a:t>
            </a:r>
          </a:p>
          <a:p>
            <a:r>
              <a:rPr lang="en-IN" sz="1400" dirty="0">
                <a:latin typeface="Arial" panose="020B0604020202020204" pitchFamily="34" charset="0"/>
                <a:cs typeface="Arial" panose="020B0604020202020204" pitchFamily="34" charset="0"/>
              </a:rPr>
              <a:t>4.Risk mitigation associated with their transaction and customer activity safeguard their financial stability and reputation.</a:t>
            </a:r>
          </a:p>
          <a:p>
            <a:r>
              <a:rPr lang="en-IN" sz="1400" dirty="0">
                <a:latin typeface="Arial" panose="020B0604020202020204" pitchFamily="34" charset="0"/>
                <a:cs typeface="Arial" panose="020B0604020202020204" pitchFamily="34" charset="0"/>
              </a:rPr>
              <a:t>5.Enhance the integrity of financial transaction by detecting and preventing financial crimes which maintains trust and confidence in the industry.</a:t>
            </a:r>
          </a:p>
          <a:p>
            <a:r>
              <a:rPr lang="en-IN" sz="1400" dirty="0">
                <a:latin typeface="Arial" panose="020B0604020202020204" pitchFamily="34" charset="0"/>
                <a:cs typeface="Arial" panose="020B0604020202020204" pitchFamily="34" charset="0"/>
              </a:rPr>
              <a:t>6. Performance &amp; Reliability</a:t>
            </a:r>
          </a:p>
          <a:p>
            <a:r>
              <a:rPr lang="en-IN" sz="1400" dirty="0">
                <a:latin typeface="Arial" panose="020B0604020202020204" pitchFamily="34" charset="0"/>
                <a:cs typeface="Arial" panose="020B0604020202020204" pitchFamily="34" charset="0"/>
              </a:rPr>
              <a:t>7. Adoption &amp; Market Penetration</a:t>
            </a:r>
          </a:p>
          <a:p>
            <a:r>
              <a:rPr lang="en-IN" sz="1400" dirty="0">
                <a:latin typeface="Arial" panose="020B0604020202020204" pitchFamily="34" charset="0"/>
                <a:cs typeface="Arial" panose="020B0604020202020204" pitchFamily="34" charset="0"/>
              </a:rPr>
              <a:t>8.</a:t>
            </a:r>
            <a:r>
              <a:rPr lang="en-US" sz="1400" dirty="0">
                <a:latin typeface="Arial" panose="020B0604020202020204" pitchFamily="34" charset="0"/>
                <a:cs typeface="Arial" panose="020B0604020202020204" pitchFamily="34" charset="0"/>
              </a:rPr>
              <a:t> Performance Metrics</a:t>
            </a:r>
          </a:p>
          <a:p>
            <a:pPr>
              <a:buFont typeface="Arial" panose="020B0604020202020204" pitchFamily="34" charset="0"/>
              <a:buChar char="•"/>
            </a:pPr>
            <a:r>
              <a:rPr lang="en-US" sz="1400" dirty="0">
                <a:latin typeface="Arial" panose="020B0604020202020204" pitchFamily="34" charset="0"/>
                <a:cs typeface="Arial" panose="020B0604020202020204" pitchFamily="34" charset="0"/>
              </a:rPr>
              <a:t>App Load Time: Ideally, under 3 seconds for the main dashboard.</a:t>
            </a:r>
          </a:p>
          <a:p>
            <a:pPr>
              <a:buFont typeface="Arial" panose="020B0604020202020204" pitchFamily="34" charset="0"/>
              <a:buChar char="•"/>
            </a:pPr>
            <a:r>
              <a:rPr lang="en-US" sz="1400" dirty="0">
                <a:latin typeface="Arial" panose="020B0604020202020204" pitchFamily="34" charset="0"/>
                <a:cs typeface="Arial" panose="020B0604020202020204" pitchFamily="34" charset="0"/>
              </a:rPr>
              <a:t>Transaction Speed: Money transfers and payments should process in real-time.</a:t>
            </a:r>
          </a:p>
          <a:p>
            <a:pPr>
              <a:buFont typeface="Arial" panose="020B0604020202020204" pitchFamily="34" charset="0"/>
              <a:buChar char="•"/>
            </a:pPr>
            <a:r>
              <a:rPr lang="en-US" sz="1400" dirty="0">
                <a:latin typeface="Arial" panose="020B0604020202020204" pitchFamily="34" charset="0"/>
                <a:cs typeface="Arial" panose="020B0604020202020204" pitchFamily="34" charset="0"/>
              </a:rPr>
              <a:t>Crash Rate: Should be less than 1% for a seamless experience.</a:t>
            </a:r>
          </a:p>
          <a:p>
            <a:pPr>
              <a:buFont typeface="Arial" panose="020B0604020202020204" pitchFamily="34" charset="0"/>
              <a:buChar char="•"/>
            </a:pPr>
            <a:r>
              <a:rPr lang="en-US" sz="1400" dirty="0">
                <a:latin typeface="Arial" panose="020B0604020202020204" pitchFamily="34" charset="0"/>
                <a:cs typeface="Arial" panose="020B0604020202020204" pitchFamily="34" charset="0"/>
              </a:rPr>
              <a:t>User Adoption &amp; Retention: High active user rate and lower churn rate.</a:t>
            </a:r>
          </a:p>
          <a:p>
            <a:r>
              <a:rPr lang="en-US" sz="1400" dirty="0">
                <a:latin typeface="Arial" panose="020B0604020202020204" pitchFamily="34" charset="0"/>
                <a:cs typeface="Arial" panose="020B0604020202020204" pitchFamily="34" charset="0"/>
              </a:rPr>
              <a:t>9.</a:t>
            </a:r>
            <a:r>
              <a:rPr lang="en-IN" sz="1400" dirty="0">
                <a:latin typeface="Arial" panose="020B0604020202020204" pitchFamily="34" charset="0"/>
                <a:cs typeface="Arial" panose="020B0604020202020204" pitchFamily="34" charset="0"/>
              </a:rPr>
              <a:t> Customer Satisfaction &amp; Feedback</a:t>
            </a:r>
            <a:endParaRPr lang="en-US" sz="1400" dirty="0">
              <a:latin typeface="Arial" panose="020B0604020202020204" pitchFamily="34" charset="0"/>
              <a:cs typeface="Arial" panose="020B0604020202020204" pitchFamily="34" charset="0"/>
            </a:endParaRPr>
          </a:p>
          <a:p>
            <a:endParaRPr lang="en-IN" sz="1400" dirty="0">
              <a:latin typeface="Arial" panose="020B0604020202020204" pitchFamily="34" charset="0"/>
              <a:cs typeface="Arial" panose="020B0604020202020204" pitchFamily="34" charset="0"/>
            </a:endParaRPr>
          </a:p>
          <a:p>
            <a:endParaRPr lang="en-IN" sz="1200" dirty="0">
              <a:latin typeface="Arial" panose="020B0604020202020204" pitchFamily="34" charset="0"/>
              <a:cs typeface="Arial" panose="020B0604020202020204" pitchFamily="34" charset="0"/>
            </a:endParaRPr>
          </a:p>
          <a:p>
            <a:endParaRPr lang="en-IN" dirty="0"/>
          </a:p>
          <a:p>
            <a:endParaRPr lang="en-IN" dirty="0"/>
          </a:p>
          <a:p>
            <a:endParaRPr lang="en-IN" dirty="0"/>
          </a:p>
        </p:txBody>
      </p:sp>
      <p:sp>
        <p:nvSpPr>
          <p:cNvPr id="4" name="Slide Number Placeholder 3">
            <a:extLst>
              <a:ext uri="{FF2B5EF4-FFF2-40B4-BE49-F238E27FC236}">
                <a16:creationId xmlns:a16="http://schemas.microsoft.com/office/drawing/2014/main" id="{1FB525DF-3AF4-B8F7-ABE4-96CC8B943A15}"/>
              </a:ext>
            </a:extLst>
          </p:cNvPr>
          <p:cNvSpPr>
            <a:spLocks noGrp="1"/>
          </p:cNvSpPr>
          <p:nvPr>
            <p:ph type="sldNum" sz="quarter" idx="12"/>
          </p:nvPr>
        </p:nvSpPr>
        <p:spPr/>
        <p:txBody>
          <a:bodyPr/>
          <a:lstStyle/>
          <a:p>
            <a:fld id="{15782E55-5556-4425-99B2-F41765D58D1D}" type="slidenum">
              <a:rPr lang="en-IN" smtClean="0"/>
              <a:t>7</a:t>
            </a:fld>
            <a:endParaRPr lang="en-IN"/>
          </a:p>
        </p:txBody>
      </p:sp>
    </p:spTree>
    <p:extLst>
      <p:ext uri="{BB962C8B-B14F-4D97-AF65-F5344CB8AC3E}">
        <p14:creationId xmlns:p14="http://schemas.microsoft.com/office/powerpoint/2010/main" val="3965655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C5E6399-301F-A00F-96D0-C8787FBCAC3C}"/>
              </a:ext>
            </a:extLst>
          </p:cNvPr>
          <p:cNvSpPr txBox="1"/>
          <p:nvPr/>
        </p:nvSpPr>
        <p:spPr>
          <a:xfrm>
            <a:off x="961533" y="169682"/>
            <a:ext cx="4751110" cy="369332"/>
          </a:xfrm>
          <a:prstGeom prst="rect">
            <a:avLst/>
          </a:prstGeom>
          <a:noFill/>
        </p:spPr>
        <p:txBody>
          <a:bodyPr wrap="square" rtlCol="0">
            <a:spAutoFit/>
          </a:bodyPr>
          <a:lstStyle/>
          <a:p>
            <a:r>
              <a:rPr lang="en-IN" dirty="0">
                <a:highlight>
                  <a:srgbClr val="FFFF00"/>
                </a:highlight>
                <a:latin typeface="Arial Black" panose="020B0A04020102020204" pitchFamily="34" charset="0"/>
              </a:rPr>
              <a:t>Resources::</a:t>
            </a:r>
          </a:p>
        </p:txBody>
      </p:sp>
      <p:sp>
        <p:nvSpPr>
          <p:cNvPr id="3" name="TextBox 2">
            <a:extLst>
              <a:ext uri="{FF2B5EF4-FFF2-40B4-BE49-F238E27FC236}">
                <a16:creationId xmlns:a16="http://schemas.microsoft.com/office/drawing/2014/main" id="{FFE2D2F1-5D5F-95E1-65F6-63A9F33EFBCD}"/>
              </a:ext>
            </a:extLst>
          </p:cNvPr>
          <p:cNvSpPr txBox="1"/>
          <p:nvPr/>
        </p:nvSpPr>
        <p:spPr>
          <a:xfrm>
            <a:off x="961533" y="707010"/>
            <a:ext cx="6447935" cy="5816977"/>
          </a:xfrm>
          <a:prstGeom prst="rect">
            <a:avLst/>
          </a:prstGeom>
          <a:noFill/>
        </p:spPr>
        <p:txBody>
          <a:bodyPr wrap="square" rtlCol="0">
            <a:spAutoFit/>
          </a:bodyPr>
          <a:lstStyle/>
          <a:p>
            <a:r>
              <a:rPr lang="en-IN" sz="1200" b="1" dirty="0">
                <a:latin typeface="Arial" panose="020B0604020202020204" pitchFamily="34" charset="0"/>
                <a:cs typeface="Arial" panose="020B0604020202020204" pitchFamily="34" charset="0"/>
              </a:rPr>
              <a:t> Resources for Each Phase of the Waterfall Model</a:t>
            </a:r>
          </a:p>
          <a:p>
            <a:r>
              <a:rPr lang="en-IN" sz="1200" b="1" dirty="0">
                <a:latin typeface="Arial" panose="020B0604020202020204" pitchFamily="34" charset="0"/>
                <a:cs typeface="Arial" panose="020B0604020202020204" pitchFamily="34" charset="0"/>
              </a:rPr>
              <a:t>1. Requirements Gathering &amp; Analysis</a:t>
            </a:r>
          </a:p>
          <a:p>
            <a:pPr>
              <a:buFont typeface="Arial" panose="020B0604020202020204" pitchFamily="34" charset="0"/>
              <a:buChar char="•"/>
            </a:pPr>
            <a:r>
              <a:rPr lang="en-IN" sz="1200" b="1" dirty="0">
                <a:latin typeface="Arial" panose="020B0604020202020204" pitchFamily="34" charset="0"/>
                <a:cs typeface="Arial" panose="020B0604020202020204" pitchFamily="34" charset="0"/>
              </a:rPr>
              <a:t>Resources Needed</a:t>
            </a:r>
            <a:r>
              <a:rPr lang="en-IN" sz="1200" dirty="0">
                <a:latin typeface="Arial" panose="020B0604020202020204" pitchFamily="34" charset="0"/>
                <a:cs typeface="Arial" panose="020B0604020202020204" pitchFamily="34" charset="0"/>
              </a:rPr>
              <a:t>:</a:t>
            </a:r>
          </a:p>
          <a:p>
            <a:pPr marL="742950" lvl="1" indent="-285750">
              <a:buFont typeface="Arial" panose="020B0604020202020204" pitchFamily="34" charset="0"/>
              <a:buChar char="•"/>
            </a:pPr>
            <a:r>
              <a:rPr lang="en-IN" sz="1200" dirty="0">
                <a:latin typeface="Arial" panose="020B0604020202020204" pitchFamily="34" charset="0"/>
                <a:cs typeface="Arial" panose="020B0604020202020204" pitchFamily="34" charset="0"/>
              </a:rPr>
              <a:t>Business Analysts (BAs), Product Managers</a:t>
            </a:r>
          </a:p>
          <a:p>
            <a:pPr marL="742950" lvl="1" indent="-285750">
              <a:buFont typeface="Arial" panose="020B0604020202020204" pitchFamily="34" charset="0"/>
              <a:buChar char="•"/>
            </a:pPr>
            <a:r>
              <a:rPr lang="en-IN" sz="1200" dirty="0">
                <a:latin typeface="Arial" panose="020B0604020202020204" pitchFamily="34" charset="0"/>
                <a:cs typeface="Arial" panose="020B0604020202020204" pitchFamily="34" charset="0"/>
              </a:rPr>
              <a:t>Banking &amp; Compliance Experts</a:t>
            </a:r>
          </a:p>
          <a:p>
            <a:pPr marL="742950" lvl="1" indent="-285750">
              <a:buFont typeface="Arial" panose="020B0604020202020204" pitchFamily="34" charset="0"/>
              <a:buChar char="•"/>
            </a:pPr>
            <a:r>
              <a:rPr lang="en-IN" sz="1200" dirty="0">
                <a:latin typeface="Arial" panose="020B0604020202020204" pitchFamily="34" charset="0"/>
                <a:cs typeface="Arial" panose="020B0604020202020204" pitchFamily="34" charset="0"/>
              </a:rPr>
              <a:t>Customer Surveys &amp; Feedback Reports</a:t>
            </a:r>
          </a:p>
          <a:p>
            <a:pPr marL="742950" lvl="1" indent="-285750">
              <a:buFont typeface="Arial" panose="020B0604020202020204" pitchFamily="34" charset="0"/>
              <a:buChar char="•"/>
            </a:pPr>
            <a:r>
              <a:rPr lang="en-IN" sz="1200" dirty="0">
                <a:latin typeface="Arial" panose="020B0604020202020204" pitchFamily="34" charset="0"/>
                <a:cs typeface="Arial" panose="020B0604020202020204" pitchFamily="34" charset="0"/>
              </a:rPr>
              <a:t>RBI Guidelines &amp; Regulatory Compliance Documents</a:t>
            </a:r>
          </a:p>
          <a:p>
            <a:pPr marL="742950" lvl="1" indent="-285750">
              <a:buFont typeface="Arial" panose="020B0604020202020204" pitchFamily="34" charset="0"/>
              <a:buChar char="•"/>
            </a:pPr>
            <a:r>
              <a:rPr lang="en-IN" sz="1200" dirty="0">
                <a:latin typeface="Arial" panose="020B0604020202020204" pitchFamily="34" charset="0"/>
                <a:cs typeface="Arial" panose="020B0604020202020204" pitchFamily="34" charset="0"/>
              </a:rPr>
              <a:t>Competitor Analysis Reports</a:t>
            </a:r>
          </a:p>
          <a:p>
            <a:r>
              <a:rPr lang="en-IN" sz="1200" b="1" dirty="0">
                <a:latin typeface="Arial" panose="020B0604020202020204" pitchFamily="34" charset="0"/>
                <a:cs typeface="Arial" panose="020B0604020202020204" pitchFamily="34" charset="0"/>
              </a:rPr>
              <a:t>2. System Design</a:t>
            </a:r>
          </a:p>
          <a:p>
            <a:pPr>
              <a:buFont typeface="Arial" panose="020B0604020202020204" pitchFamily="34" charset="0"/>
              <a:buChar char="•"/>
            </a:pPr>
            <a:r>
              <a:rPr lang="en-IN" sz="1200" b="1" dirty="0">
                <a:latin typeface="Arial" panose="020B0604020202020204" pitchFamily="34" charset="0"/>
                <a:cs typeface="Arial" panose="020B0604020202020204" pitchFamily="34" charset="0"/>
              </a:rPr>
              <a:t>Resources Needed</a:t>
            </a:r>
            <a:r>
              <a:rPr lang="en-IN" sz="1200" dirty="0">
                <a:latin typeface="Arial" panose="020B0604020202020204" pitchFamily="34" charset="0"/>
                <a:cs typeface="Arial" panose="020B0604020202020204" pitchFamily="34" charset="0"/>
              </a:rPr>
              <a:t>:</a:t>
            </a:r>
          </a:p>
          <a:p>
            <a:pPr marL="742950" lvl="1" indent="-285750">
              <a:buFont typeface="Arial" panose="020B0604020202020204" pitchFamily="34" charset="0"/>
              <a:buChar char="•"/>
            </a:pPr>
            <a:r>
              <a:rPr lang="en-IN" sz="1200" dirty="0">
                <a:latin typeface="Arial" panose="020B0604020202020204" pitchFamily="34" charset="0"/>
                <a:cs typeface="Arial" panose="020B0604020202020204" pitchFamily="34" charset="0"/>
              </a:rPr>
              <a:t>Solution Architects, UX/UI Designers, Database Architects</a:t>
            </a:r>
          </a:p>
          <a:p>
            <a:pPr marL="742950" lvl="1" indent="-285750">
              <a:buFont typeface="Arial" panose="020B0604020202020204" pitchFamily="34" charset="0"/>
              <a:buChar char="•"/>
            </a:pPr>
            <a:r>
              <a:rPr lang="en-IN" sz="1200" dirty="0">
                <a:latin typeface="Arial" panose="020B0604020202020204" pitchFamily="34" charset="0"/>
                <a:cs typeface="Arial" panose="020B0604020202020204" pitchFamily="34" charset="0"/>
              </a:rPr>
              <a:t>Wireframing &amp; Prototyping Tools (Balsamiq)</a:t>
            </a:r>
          </a:p>
          <a:p>
            <a:pPr marL="742950" lvl="1" indent="-285750">
              <a:buFont typeface="Arial" panose="020B0604020202020204" pitchFamily="34" charset="0"/>
              <a:buChar char="•"/>
            </a:pPr>
            <a:r>
              <a:rPr lang="en-IN" sz="1200" dirty="0">
                <a:latin typeface="Arial" panose="020B0604020202020204" pitchFamily="34" charset="0"/>
                <a:cs typeface="Arial" panose="020B0604020202020204" pitchFamily="34" charset="0"/>
              </a:rPr>
              <a:t>Tech Stack Decisions (Android, iOS, Backend APIs, Cloud Infrastructure)</a:t>
            </a:r>
          </a:p>
          <a:p>
            <a:pPr marL="742950" lvl="1" indent="-285750">
              <a:buFont typeface="Arial" panose="020B0604020202020204" pitchFamily="34" charset="0"/>
              <a:buChar char="•"/>
            </a:pPr>
            <a:r>
              <a:rPr lang="en-IN" sz="1200" dirty="0">
                <a:latin typeface="Arial" panose="020B0604020202020204" pitchFamily="34" charset="0"/>
                <a:cs typeface="Arial" panose="020B0604020202020204" pitchFamily="34" charset="0"/>
              </a:rPr>
              <a:t>Security &amp; Compliance Frameworks </a:t>
            </a:r>
          </a:p>
          <a:p>
            <a:pPr lvl="1"/>
            <a:r>
              <a:rPr lang="en-IN" sz="1200" b="1" dirty="0">
                <a:latin typeface="Arial" panose="020B0604020202020204" pitchFamily="34" charset="0"/>
                <a:cs typeface="Arial" panose="020B0604020202020204" pitchFamily="34" charset="0"/>
              </a:rPr>
              <a:t>3. Implementation (Coding &amp; Development)</a:t>
            </a:r>
          </a:p>
          <a:p>
            <a:pPr>
              <a:buFont typeface="Arial" panose="020B0604020202020204" pitchFamily="34" charset="0"/>
              <a:buChar char="•"/>
            </a:pPr>
            <a:r>
              <a:rPr lang="en-IN" sz="1200" b="1" dirty="0">
                <a:latin typeface="Arial" panose="020B0604020202020204" pitchFamily="34" charset="0"/>
                <a:cs typeface="Arial" panose="020B0604020202020204" pitchFamily="34" charset="0"/>
              </a:rPr>
              <a:t>Resources Needed</a:t>
            </a:r>
            <a:r>
              <a:rPr lang="en-IN" sz="1200" dirty="0">
                <a:latin typeface="Arial" panose="020B0604020202020204" pitchFamily="34" charset="0"/>
                <a:cs typeface="Arial" panose="020B0604020202020204" pitchFamily="34" charset="0"/>
              </a:rPr>
              <a:t>:</a:t>
            </a:r>
          </a:p>
          <a:p>
            <a:pPr marL="742950" lvl="1" indent="-285750">
              <a:buFont typeface="Arial" panose="020B0604020202020204" pitchFamily="34" charset="0"/>
              <a:buChar char="•"/>
            </a:pPr>
            <a:r>
              <a:rPr lang="en-IN" sz="1200" dirty="0">
                <a:latin typeface="Arial" panose="020B0604020202020204" pitchFamily="34" charset="0"/>
                <a:cs typeface="Arial" panose="020B0604020202020204" pitchFamily="34" charset="0"/>
              </a:rPr>
              <a:t>Mobile App Developers (Android , iOS )</a:t>
            </a:r>
          </a:p>
          <a:p>
            <a:pPr marL="742950" lvl="1" indent="-285750">
              <a:buFont typeface="Arial" panose="020B0604020202020204" pitchFamily="34" charset="0"/>
              <a:buChar char="•"/>
            </a:pPr>
            <a:r>
              <a:rPr lang="en-IN" sz="1200" dirty="0">
                <a:latin typeface="Arial" panose="020B0604020202020204" pitchFamily="34" charset="0"/>
                <a:cs typeface="Arial" panose="020B0604020202020204" pitchFamily="34" charset="0"/>
              </a:rPr>
              <a:t>Backend Developers (Java, Python, Node.js)</a:t>
            </a:r>
          </a:p>
          <a:p>
            <a:pPr marL="742950" lvl="1" indent="-285750">
              <a:buFont typeface="Arial" panose="020B0604020202020204" pitchFamily="34" charset="0"/>
              <a:buChar char="•"/>
            </a:pPr>
            <a:r>
              <a:rPr lang="en-IN" sz="1200" dirty="0">
                <a:latin typeface="Arial" panose="020B0604020202020204" pitchFamily="34" charset="0"/>
                <a:cs typeface="Arial" panose="020B0604020202020204" pitchFamily="34" charset="0"/>
              </a:rPr>
              <a:t>Database Engineers (MySQL,)</a:t>
            </a:r>
          </a:p>
          <a:p>
            <a:pPr marL="742950" lvl="1" indent="-285750">
              <a:buFont typeface="Arial" panose="020B0604020202020204" pitchFamily="34" charset="0"/>
              <a:buChar char="•"/>
            </a:pPr>
            <a:r>
              <a:rPr lang="en-IN" sz="1200" dirty="0">
                <a:latin typeface="Arial" panose="020B0604020202020204" pitchFamily="34" charset="0"/>
                <a:cs typeface="Arial" panose="020B0604020202020204" pitchFamily="34" charset="0"/>
              </a:rPr>
              <a:t>APIs for UPI, Net Banking, and Third-Party Services</a:t>
            </a:r>
          </a:p>
          <a:p>
            <a:r>
              <a:rPr lang="en-IN" sz="1200" b="1" dirty="0">
                <a:latin typeface="Arial" panose="020B0604020202020204" pitchFamily="34" charset="0"/>
                <a:cs typeface="Arial" panose="020B0604020202020204" pitchFamily="34" charset="0"/>
              </a:rPr>
              <a:t>4. Testing (Quality Assurance &amp; Security Testing)</a:t>
            </a:r>
          </a:p>
          <a:p>
            <a:pPr>
              <a:buFont typeface="Arial" panose="020B0604020202020204" pitchFamily="34" charset="0"/>
              <a:buChar char="•"/>
            </a:pPr>
            <a:r>
              <a:rPr lang="en-IN" sz="1200" b="1" dirty="0">
                <a:latin typeface="Arial" panose="020B0604020202020204" pitchFamily="34" charset="0"/>
                <a:cs typeface="Arial" panose="020B0604020202020204" pitchFamily="34" charset="0"/>
              </a:rPr>
              <a:t>Resources Needed</a:t>
            </a:r>
            <a:r>
              <a:rPr lang="en-IN" sz="1200" dirty="0">
                <a:latin typeface="Arial" panose="020B0604020202020204" pitchFamily="34" charset="0"/>
                <a:cs typeface="Arial" panose="020B0604020202020204" pitchFamily="34" charset="0"/>
              </a:rPr>
              <a:t>:</a:t>
            </a:r>
          </a:p>
          <a:p>
            <a:pPr marL="742950" lvl="1" indent="-285750">
              <a:buFont typeface="Arial" panose="020B0604020202020204" pitchFamily="34" charset="0"/>
              <a:buChar char="•"/>
            </a:pPr>
            <a:r>
              <a:rPr lang="en-IN" sz="1200" dirty="0">
                <a:latin typeface="Arial" panose="020B0604020202020204" pitchFamily="34" charset="0"/>
                <a:cs typeface="Arial" panose="020B0604020202020204" pitchFamily="34" charset="0"/>
              </a:rPr>
              <a:t>QA Testers (Manual &amp; Automation)</a:t>
            </a:r>
          </a:p>
          <a:p>
            <a:pPr marL="742950" lvl="1" indent="-285750">
              <a:buFont typeface="Arial" panose="020B0604020202020204" pitchFamily="34" charset="0"/>
              <a:buChar char="•"/>
            </a:pPr>
            <a:r>
              <a:rPr lang="en-IN" sz="1200" dirty="0">
                <a:latin typeface="Arial" panose="020B0604020202020204" pitchFamily="34" charset="0"/>
                <a:cs typeface="Arial" panose="020B0604020202020204" pitchFamily="34" charset="0"/>
              </a:rPr>
              <a:t>Testing Tools (Selenium, JMeter)</a:t>
            </a:r>
          </a:p>
          <a:p>
            <a:pPr marL="742950" lvl="1" indent="-285750">
              <a:buFont typeface="Arial" panose="020B0604020202020204" pitchFamily="34" charset="0"/>
              <a:buChar char="•"/>
            </a:pPr>
            <a:r>
              <a:rPr lang="en-IN" sz="1200" dirty="0">
                <a:latin typeface="Arial" panose="020B0604020202020204" pitchFamily="34" charset="0"/>
                <a:cs typeface="Arial" panose="020B0604020202020204" pitchFamily="34" charset="0"/>
              </a:rPr>
              <a:t>Compliance Testing for RBI &amp; Data Privacy</a:t>
            </a:r>
          </a:p>
          <a:p>
            <a:pPr marL="742950" lvl="1" indent="-285750">
              <a:buFont typeface="Arial" panose="020B0604020202020204" pitchFamily="34" charset="0"/>
              <a:buChar char="•"/>
            </a:pPr>
            <a:r>
              <a:rPr lang="en-IN" sz="1200" dirty="0">
                <a:latin typeface="Arial" panose="020B0604020202020204" pitchFamily="34" charset="0"/>
                <a:cs typeface="Arial" panose="020B0604020202020204" pitchFamily="34" charset="0"/>
              </a:rPr>
              <a:t>Real Device Testing (iOS &amp; Android Phones)</a:t>
            </a:r>
          </a:p>
          <a:p>
            <a:r>
              <a:rPr lang="en-IN" sz="1200" b="1" dirty="0">
                <a:latin typeface="Arial" panose="020B0604020202020204" pitchFamily="34" charset="0"/>
                <a:cs typeface="Arial" panose="020B0604020202020204" pitchFamily="34" charset="0"/>
              </a:rPr>
              <a:t>5. Deployment &amp; Maintenance</a:t>
            </a:r>
          </a:p>
          <a:p>
            <a:pPr>
              <a:buFont typeface="Arial" panose="020B0604020202020204" pitchFamily="34" charset="0"/>
              <a:buChar char="•"/>
            </a:pPr>
            <a:r>
              <a:rPr lang="en-IN" sz="1200" b="1" dirty="0">
                <a:latin typeface="Arial" panose="020B0604020202020204" pitchFamily="34" charset="0"/>
                <a:cs typeface="Arial" panose="020B0604020202020204" pitchFamily="34" charset="0"/>
              </a:rPr>
              <a:t>Resources Needed</a:t>
            </a:r>
            <a:r>
              <a:rPr lang="en-IN" sz="1200" dirty="0">
                <a:latin typeface="Arial" panose="020B0604020202020204" pitchFamily="34" charset="0"/>
                <a:cs typeface="Arial" panose="020B0604020202020204" pitchFamily="34" charset="0"/>
              </a:rPr>
              <a:t>:</a:t>
            </a:r>
          </a:p>
          <a:p>
            <a:pPr marL="742950" lvl="1" indent="-285750">
              <a:buFont typeface="Arial" panose="020B0604020202020204" pitchFamily="34" charset="0"/>
              <a:buChar char="•"/>
            </a:pPr>
            <a:r>
              <a:rPr lang="en-IN" sz="1200" dirty="0">
                <a:latin typeface="Arial" panose="020B0604020202020204" pitchFamily="34" charset="0"/>
                <a:cs typeface="Arial" panose="020B0604020202020204" pitchFamily="34" charset="0"/>
              </a:rPr>
              <a:t>DevOps Engineers</a:t>
            </a:r>
          </a:p>
          <a:p>
            <a:pPr marL="742950" lvl="1" indent="-285750">
              <a:buFont typeface="Arial" panose="020B0604020202020204" pitchFamily="34" charset="0"/>
              <a:buChar char="•"/>
            </a:pPr>
            <a:r>
              <a:rPr lang="en-IN" sz="1200" dirty="0">
                <a:latin typeface="Arial" panose="020B0604020202020204" pitchFamily="34" charset="0"/>
                <a:cs typeface="Arial" panose="020B0604020202020204" pitchFamily="34" charset="0"/>
              </a:rPr>
              <a:t>CI/CD Tools (Jenkins, Azure DevOps)</a:t>
            </a:r>
          </a:p>
          <a:p>
            <a:pPr marL="742950" lvl="1" indent="-285750">
              <a:buFont typeface="Arial" panose="020B0604020202020204" pitchFamily="34" charset="0"/>
              <a:buChar char="•"/>
            </a:pPr>
            <a:r>
              <a:rPr lang="en-IN" sz="1200" dirty="0">
                <a:latin typeface="Arial" panose="020B0604020202020204" pitchFamily="34" charset="0"/>
                <a:cs typeface="Arial" panose="020B0604020202020204" pitchFamily="34" charset="0"/>
              </a:rPr>
              <a:t>Post-Launch Support Team for Bug Fixes &amp; Updates</a:t>
            </a:r>
          </a:p>
        </p:txBody>
      </p:sp>
      <p:sp>
        <p:nvSpPr>
          <p:cNvPr id="7" name="Slide Number Placeholder 6">
            <a:extLst>
              <a:ext uri="{FF2B5EF4-FFF2-40B4-BE49-F238E27FC236}">
                <a16:creationId xmlns:a16="http://schemas.microsoft.com/office/drawing/2014/main" id="{658BDD0C-6132-DED2-AE17-CF06FC07B5DE}"/>
              </a:ext>
            </a:extLst>
          </p:cNvPr>
          <p:cNvSpPr>
            <a:spLocks noGrp="1"/>
          </p:cNvSpPr>
          <p:nvPr>
            <p:ph type="sldNum" sz="quarter" idx="12"/>
          </p:nvPr>
        </p:nvSpPr>
        <p:spPr/>
        <p:txBody>
          <a:bodyPr/>
          <a:lstStyle/>
          <a:p>
            <a:fld id="{15782E55-5556-4425-99B2-F41765D58D1D}" type="slidenum">
              <a:rPr lang="en-IN" smtClean="0"/>
              <a:t>8</a:t>
            </a:fld>
            <a:endParaRPr lang="en-IN"/>
          </a:p>
        </p:txBody>
      </p:sp>
    </p:spTree>
    <p:extLst>
      <p:ext uri="{BB962C8B-B14F-4D97-AF65-F5344CB8AC3E}">
        <p14:creationId xmlns:p14="http://schemas.microsoft.com/office/powerpoint/2010/main" val="32304887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1B61A99-0999-A051-CC80-14B13FCDB237}"/>
              </a:ext>
            </a:extLst>
          </p:cNvPr>
          <p:cNvGraphicFramePr>
            <a:graphicFrameLocks noGrp="1"/>
          </p:cNvGraphicFramePr>
          <p:nvPr>
            <p:extLst>
              <p:ext uri="{D42A27DB-BD31-4B8C-83A1-F6EECF244321}">
                <p14:modId xmlns:p14="http://schemas.microsoft.com/office/powerpoint/2010/main" val="1322103213"/>
              </p:ext>
            </p:extLst>
          </p:nvPr>
        </p:nvGraphicFramePr>
        <p:xfrm>
          <a:off x="452487" y="1093510"/>
          <a:ext cx="10312923" cy="3200400"/>
        </p:xfrm>
        <a:graphic>
          <a:graphicData uri="http://schemas.openxmlformats.org/drawingml/2006/table">
            <a:tbl>
              <a:tblPr/>
              <a:tblGrid>
                <a:gridCol w="3467811">
                  <a:extLst>
                    <a:ext uri="{9D8B030D-6E8A-4147-A177-3AD203B41FA5}">
                      <a16:colId xmlns:a16="http://schemas.microsoft.com/office/drawing/2014/main" val="2517300959"/>
                    </a:ext>
                  </a:extLst>
                </a:gridCol>
                <a:gridCol w="3422556">
                  <a:extLst>
                    <a:ext uri="{9D8B030D-6E8A-4147-A177-3AD203B41FA5}">
                      <a16:colId xmlns:a16="http://schemas.microsoft.com/office/drawing/2014/main" val="793125826"/>
                    </a:ext>
                  </a:extLst>
                </a:gridCol>
                <a:gridCol w="3422556">
                  <a:extLst>
                    <a:ext uri="{9D8B030D-6E8A-4147-A177-3AD203B41FA5}">
                      <a16:colId xmlns:a16="http://schemas.microsoft.com/office/drawing/2014/main" val="2386546889"/>
                    </a:ext>
                  </a:extLst>
                </a:gridCol>
              </a:tblGrid>
              <a:tr h="148198">
                <a:tc>
                  <a:txBody>
                    <a:bodyPr/>
                    <a:lstStyle/>
                    <a:p>
                      <a:r>
                        <a:rPr lang="en-IN" sz="1400" b="0" dirty="0">
                          <a:latin typeface="Arial" panose="020B0604020202020204" pitchFamily="34" charset="0"/>
                          <a:cs typeface="Arial" panose="020B0604020202020204" pitchFamily="34" charset="0"/>
                        </a:rPr>
                        <a:t>Phase</a:t>
                      </a:r>
                    </a:p>
                  </a:txBody>
                  <a:tcPr anchor="ctr">
                    <a:lnL>
                      <a:noFill/>
                    </a:lnL>
                    <a:lnR>
                      <a:noFill/>
                    </a:lnR>
                    <a:lnT>
                      <a:noFill/>
                    </a:lnT>
                    <a:lnB>
                      <a:noFill/>
                    </a:lnB>
                    <a:noFill/>
                  </a:tcPr>
                </a:tc>
                <a:tc>
                  <a:txBody>
                    <a:bodyPr/>
                    <a:lstStyle/>
                    <a:p>
                      <a:r>
                        <a:rPr lang="en-IN" sz="1400" b="0">
                          <a:latin typeface="Arial" panose="020B0604020202020204" pitchFamily="34" charset="0"/>
                          <a:cs typeface="Arial" panose="020B0604020202020204" pitchFamily="34" charset="0"/>
                        </a:rPr>
                        <a:t>Duration</a:t>
                      </a:r>
                    </a:p>
                  </a:txBody>
                  <a:tcPr anchor="ctr">
                    <a:lnL>
                      <a:noFill/>
                    </a:lnL>
                    <a:lnR>
                      <a:noFill/>
                    </a:lnR>
                    <a:lnT>
                      <a:noFill/>
                    </a:lnT>
                    <a:lnB>
                      <a:noFill/>
                    </a:lnB>
                    <a:noFill/>
                  </a:tcPr>
                </a:tc>
                <a:tc>
                  <a:txBody>
                    <a:bodyPr/>
                    <a:lstStyle/>
                    <a:p>
                      <a:r>
                        <a:rPr lang="en-IN" sz="1400" b="0">
                          <a:latin typeface="Arial" panose="020B0604020202020204" pitchFamily="34" charset="0"/>
                          <a:cs typeface="Arial" panose="020B0604020202020204" pitchFamily="34" charset="0"/>
                        </a:rPr>
                        <a:t>Key Activities</a:t>
                      </a:r>
                    </a:p>
                  </a:txBody>
                  <a:tcPr anchor="ctr">
                    <a:lnL>
                      <a:noFill/>
                    </a:lnL>
                    <a:lnR>
                      <a:noFill/>
                    </a:lnR>
                    <a:lnT>
                      <a:noFill/>
                    </a:lnT>
                    <a:lnB>
                      <a:noFill/>
                    </a:lnB>
                    <a:noFill/>
                  </a:tcPr>
                </a:tc>
                <a:extLst>
                  <a:ext uri="{0D108BD9-81ED-4DB2-BD59-A6C34878D82A}">
                    <a16:rowId xmlns:a16="http://schemas.microsoft.com/office/drawing/2014/main" val="632397893"/>
                  </a:ext>
                </a:extLst>
              </a:tr>
              <a:tr h="259346">
                <a:tc>
                  <a:txBody>
                    <a:bodyPr/>
                    <a:lstStyle/>
                    <a:p>
                      <a:r>
                        <a:rPr lang="en-IN" sz="1400" b="0" dirty="0">
                          <a:latin typeface="Arial" panose="020B0604020202020204" pitchFamily="34" charset="0"/>
                          <a:cs typeface="Arial" panose="020B0604020202020204" pitchFamily="34" charset="0"/>
                        </a:rPr>
                        <a:t>1. Requirements Analysis</a:t>
                      </a:r>
                    </a:p>
                  </a:txBody>
                  <a:tcPr anchor="ctr">
                    <a:lnL>
                      <a:noFill/>
                    </a:lnL>
                    <a:lnR>
                      <a:noFill/>
                    </a:lnR>
                    <a:lnT>
                      <a:noFill/>
                    </a:lnT>
                    <a:lnB>
                      <a:noFill/>
                    </a:lnB>
                    <a:noFill/>
                  </a:tcPr>
                </a:tc>
                <a:tc>
                  <a:txBody>
                    <a:bodyPr/>
                    <a:lstStyle/>
                    <a:p>
                      <a:r>
                        <a:rPr lang="en-IN" sz="1400" b="0" dirty="0">
                          <a:latin typeface="Arial" panose="020B0604020202020204" pitchFamily="34" charset="0"/>
                          <a:cs typeface="Arial" panose="020B0604020202020204" pitchFamily="34" charset="0"/>
                        </a:rPr>
                        <a:t>2-3 months</a:t>
                      </a:r>
                    </a:p>
                  </a:txBody>
                  <a:tcPr anchor="ctr">
                    <a:lnL>
                      <a:noFill/>
                    </a:lnL>
                    <a:lnR>
                      <a:noFill/>
                    </a:lnR>
                    <a:lnT>
                      <a:noFill/>
                    </a:lnT>
                    <a:lnB>
                      <a:noFill/>
                    </a:lnB>
                    <a:noFill/>
                  </a:tcPr>
                </a:tc>
                <a:tc>
                  <a:txBody>
                    <a:bodyPr/>
                    <a:lstStyle/>
                    <a:p>
                      <a:r>
                        <a:rPr lang="en-US" sz="1400" b="0">
                          <a:latin typeface="Arial" panose="020B0604020202020204" pitchFamily="34" charset="0"/>
                          <a:cs typeface="Arial" panose="020B0604020202020204" pitchFamily="34" charset="0"/>
                        </a:rPr>
                        <a:t>Gather requirements, compliance checks, business approvals</a:t>
                      </a:r>
                    </a:p>
                  </a:txBody>
                  <a:tcPr anchor="ctr">
                    <a:lnL>
                      <a:noFill/>
                    </a:lnL>
                    <a:lnR>
                      <a:noFill/>
                    </a:lnR>
                    <a:lnT>
                      <a:noFill/>
                    </a:lnT>
                    <a:lnB>
                      <a:noFill/>
                    </a:lnB>
                    <a:noFill/>
                  </a:tcPr>
                </a:tc>
                <a:extLst>
                  <a:ext uri="{0D108BD9-81ED-4DB2-BD59-A6C34878D82A}">
                    <a16:rowId xmlns:a16="http://schemas.microsoft.com/office/drawing/2014/main" val="2172442618"/>
                  </a:ext>
                </a:extLst>
              </a:tr>
              <a:tr h="259346">
                <a:tc>
                  <a:txBody>
                    <a:bodyPr/>
                    <a:lstStyle/>
                    <a:p>
                      <a:r>
                        <a:rPr lang="en-IN" sz="1400" b="0" dirty="0">
                          <a:latin typeface="Arial" panose="020B0604020202020204" pitchFamily="34" charset="0"/>
                          <a:cs typeface="Arial" panose="020B0604020202020204" pitchFamily="34" charset="0"/>
                        </a:rPr>
                        <a:t>2. System Design</a:t>
                      </a:r>
                    </a:p>
                  </a:txBody>
                  <a:tcPr anchor="ctr">
                    <a:lnL>
                      <a:noFill/>
                    </a:lnL>
                    <a:lnR>
                      <a:noFill/>
                    </a:lnR>
                    <a:lnT>
                      <a:noFill/>
                    </a:lnT>
                    <a:lnB>
                      <a:noFill/>
                    </a:lnB>
                    <a:noFill/>
                  </a:tcPr>
                </a:tc>
                <a:tc>
                  <a:txBody>
                    <a:bodyPr/>
                    <a:lstStyle/>
                    <a:p>
                      <a:r>
                        <a:rPr lang="en-IN" sz="1400" b="0" dirty="0">
                          <a:latin typeface="Arial" panose="020B0604020202020204" pitchFamily="34" charset="0"/>
                          <a:cs typeface="Arial" panose="020B0604020202020204" pitchFamily="34" charset="0"/>
                        </a:rPr>
                        <a:t>2-3 months</a:t>
                      </a:r>
                    </a:p>
                  </a:txBody>
                  <a:tcPr anchor="ctr">
                    <a:lnL>
                      <a:noFill/>
                    </a:lnL>
                    <a:lnR>
                      <a:noFill/>
                    </a:lnR>
                    <a:lnT>
                      <a:noFill/>
                    </a:lnT>
                    <a:lnB>
                      <a:noFill/>
                    </a:lnB>
                    <a:noFill/>
                  </a:tcPr>
                </a:tc>
                <a:tc>
                  <a:txBody>
                    <a:bodyPr/>
                    <a:lstStyle/>
                    <a:p>
                      <a:r>
                        <a:rPr lang="en-IN" sz="1400" b="0">
                          <a:latin typeface="Arial" panose="020B0604020202020204" pitchFamily="34" charset="0"/>
                          <a:cs typeface="Arial" panose="020B0604020202020204" pitchFamily="34" charset="0"/>
                        </a:rPr>
                        <a:t>UI/UX design, database architecture, API strategy</a:t>
                      </a:r>
                    </a:p>
                  </a:txBody>
                  <a:tcPr anchor="ctr">
                    <a:lnL>
                      <a:noFill/>
                    </a:lnL>
                    <a:lnR>
                      <a:noFill/>
                    </a:lnR>
                    <a:lnT>
                      <a:noFill/>
                    </a:lnT>
                    <a:lnB>
                      <a:noFill/>
                    </a:lnB>
                    <a:noFill/>
                  </a:tcPr>
                </a:tc>
                <a:extLst>
                  <a:ext uri="{0D108BD9-81ED-4DB2-BD59-A6C34878D82A}">
                    <a16:rowId xmlns:a16="http://schemas.microsoft.com/office/drawing/2014/main" val="3291207622"/>
                  </a:ext>
                </a:extLst>
              </a:tr>
              <a:tr h="259346">
                <a:tc>
                  <a:txBody>
                    <a:bodyPr/>
                    <a:lstStyle/>
                    <a:p>
                      <a:r>
                        <a:rPr lang="en-IN" sz="1400" b="0">
                          <a:latin typeface="Arial" panose="020B0604020202020204" pitchFamily="34" charset="0"/>
                          <a:cs typeface="Arial" panose="020B0604020202020204" pitchFamily="34" charset="0"/>
                        </a:rPr>
                        <a:t>3. Development</a:t>
                      </a:r>
                    </a:p>
                  </a:txBody>
                  <a:tcPr anchor="ctr">
                    <a:lnL>
                      <a:noFill/>
                    </a:lnL>
                    <a:lnR>
                      <a:noFill/>
                    </a:lnR>
                    <a:lnT>
                      <a:noFill/>
                    </a:lnT>
                    <a:lnB>
                      <a:noFill/>
                    </a:lnB>
                    <a:noFill/>
                  </a:tcPr>
                </a:tc>
                <a:tc>
                  <a:txBody>
                    <a:bodyPr/>
                    <a:lstStyle/>
                    <a:p>
                      <a:r>
                        <a:rPr lang="en-IN" sz="1400" b="0">
                          <a:latin typeface="Arial" panose="020B0604020202020204" pitchFamily="34" charset="0"/>
                          <a:cs typeface="Arial" panose="020B0604020202020204" pitchFamily="34" charset="0"/>
                        </a:rPr>
                        <a:t>5-7 months</a:t>
                      </a:r>
                    </a:p>
                  </a:txBody>
                  <a:tcPr anchor="ctr">
                    <a:lnL>
                      <a:noFill/>
                    </a:lnL>
                    <a:lnR>
                      <a:noFill/>
                    </a:lnR>
                    <a:lnT>
                      <a:noFill/>
                    </a:lnT>
                    <a:lnB>
                      <a:noFill/>
                    </a:lnB>
                    <a:noFill/>
                  </a:tcPr>
                </a:tc>
                <a:tc>
                  <a:txBody>
                    <a:bodyPr/>
                    <a:lstStyle/>
                    <a:p>
                      <a:r>
                        <a:rPr lang="en-US" sz="1400" b="0">
                          <a:latin typeface="Arial" panose="020B0604020202020204" pitchFamily="34" charset="0"/>
                          <a:cs typeface="Arial" panose="020B0604020202020204" pitchFamily="34" charset="0"/>
                        </a:rPr>
                        <a:t>Backend, frontend, mobile app development, API integration</a:t>
                      </a:r>
                    </a:p>
                  </a:txBody>
                  <a:tcPr anchor="ctr">
                    <a:lnL>
                      <a:noFill/>
                    </a:lnL>
                    <a:lnR>
                      <a:noFill/>
                    </a:lnR>
                    <a:lnT>
                      <a:noFill/>
                    </a:lnT>
                    <a:lnB>
                      <a:noFill/>
                    </a:lnB>
                    <a:noFill/>
                  </a:tcPr>
                </a:tc>
                <a:extLst>
                  <a:ext uri="{0D108BD9-81ED-4DB2-BD59-A6C34878D82A}">
                    <a16:rowId xmlns:a16="http://schemas.microsoft.com/office/drawing/2014/main" val="580492761"/>
                  </a:ext>
                </a:extLst>
              </a:tr>
              <a:tr h="259346">
                <a:tc>
                  <a:txBody>
                    <a:bodyPr/>
                    <a:lstStyle/>
                    <a:p>
                      <a:r>
                        <a:rPr lang="en-IN" sz="1400" b="0">
                          <a:latin typeface="Arial" panose="020B0604020202020204" pitchFamily="34" charset="0"/>
                          <a:cs typeface="Arial" panose="020B0604020202020204" pitchFamily="34" charset="0"/>
                        </a:rPr>
                        <a:t>4. Testing</a:t>
                      </a:r>
                    </a:p>
                  </a:txBody>
                  <a:tcPr anchor="ctr">
                    <a:lnL>
                      <a:noFill/>
                    </a:lnL>
                    <a:lnR>
                      <a:noFill/>
                    </a:lnR>
                    <a:lnT>
                      <a:noFill/>
                    </a:lnT>
                    <a:lnB>
                      <a:noFill/>
                    </a:lnB>
                    <a:noFill/>
                  </a:tcPr>
                </a:tc>
                <a:tc>
                  <a:txBody>
                    <a:bodyPr/>
                    <a:lstStyle/>
                    <a:p>
                      <a:r>
                        <a:rPr lang="en-IN" sz="1400" b="0">
                          <a:latin typeface="Arial" panose="020B0604020202020204" pitchFamily="34" charset="0"/>
                          <a:cs typeface="Arial" panose="020B0604020202020204" pitchFamily="34" charset="0"/>
                        </a:rPr>
                        <a:t>2-3 months</a:t>
                      </a:r>
                    </a:p>
                  </a:txBody>
                  <a:tcPr anchor="ctr">
                    <a:lnL>
                      <a:noFill/>
                    </a:lnL>
                    <a:lnR>
                      <a:noFill/>
                    </a:lnR>
                    <a:lnT>
                      <a:noFill/>
                    </a:lnT>
                    <a:lnB>
                      <a:noFill/>
                    </a:lnB>
                    <a:noFill/>
                  </a:tcPr>
                </a:tc>
                <a:tc>
                  <a:txBody>
                    <a:bodyPr/>
                    <a:lstStyle/>
                    <a:p>
                      <a:r>
                        <a:rPr lang="en-US" sz="1400" b="0">
                          <a:latin typeface="Arial" panose="020B0604020202020204" pitchFamily="34" charset="0"/>
                          <a:cs typeface="Arial" panose="020B0604020202020204" pitchFamily="34" charset="0"/>
                        </a:rPr>
                        <a:t>Functional, security, UAT, performance, compliance testing</a:t>
                      </a:r>
                    </a:p>
                  </a:txBody>
                  <a:tcPr anchor="ctr">
                    <a:lnL>
                      <a:noFill/>
                    </a:lnL>
                    <a:lnR>
                      <a:noFill/>
                    </a:lnR>
                    <a:lnT>
                      <a:noFill/>
                    </a:lnT>
                    <a:lnB>
                      <a:noFill/>
                    </a:lnB>
                    <a:noFill/>
                  </a:tcPr>
                </a:tc>
                <a:extLst>
                  <a:ext uri="{0D108BD9-81ED-4DB2-BD59-A6C34878D82A}">
                    <a16:rowId xmlns:a16="http://schemas.microsoft.com/office/drawing/2014/main" val="3936170005"/>
                  </a:ext>
                </a:extLst>
              </a:tr>
              <a:tr h="259346">
                <a:tc>
                  <a:txBody>
                    <a:bodyPr/>
                    <a:lstStyle/>
                    <a:p>
                      <a:r>
                        <a:rPr lang="en-IN" sz="1400" b="0">
                          <a:latin typeface="Arial" panose="020B0604020202020204" pitchFamily="34" charset="0"/>
                          <a:cs typeface="Arial" panose="020B0604020202020204" pitchFamily="34" charset="0"/>
                        </a:rPr>
                        <a:t>5. Deployment &amp; Compliance</a:t>
                      </a:r>
                    </a:p>
                  </a:txBody>
                  <a:tcPr anchor="ctr">
                    <a:lnL>
                      <a:noFill/>
                    </a:lnL>
                    <a:lnR>
                      <a:noFill/>
                    </a:lnR>
                    <a:lnT>
                      <a:noFill/>
                    </a:lnT>
                    <a:lnB>
                      <a:noFill/>
                    </a:lnB>
                    <a:noFill/>
                  </a:tcPr>
                </a:tc>
                <a:tc>
                  <a:txBody>
                    <a:bodyPr/>
                    <a:lstStyle/>
                    <a:p>
                      <a:r>
                        <a:rPr lang="en-IN" sz="1400" b="0">
                          <a:latin typeface="Arial" panose="020B0604020202020204" pitchFamily="34" charset="0"/>
                          <a:cs typeface="Arial" panose="020B0604020202020204" pitchFamily="34" charset="0"/>
                        </a:rPr>
                        <a:t>1-2 months</a:t>
                      </a:r>
                    </a:p>
                  </a:txBody>
                  <a:tcPr anchor="ctr">
                    <a:lnL>
                      <a:noFill/>
                    </a:lnL>
                    <a:lnR>
                      <a:noFill/>
                    </a:lnR>
                    <a:lnT>
                      <a:noFill/>
                    </a:lnT>
                    <a:lnB>
                      <a:noFill/>
                    </a:lnB>
                    <a:noFill/>
                  </a:tcPr>
                </a:tc>
                <a:tc>
                  <a:txBody>
                    <a:bodyPr/>
                    <a:lstStyle/>
                    <a:p>
                      <a:r>
                        <a:rPr lang="en-US" sz="1400" b="0">
                          <a:latin typeface="Arial" panose="020B0604020202020204" pitchFamily="34" charset="0"/>
                          <a:cs typeface="Arial" panose="020B0604020202020204" pitchFamily="34" charset="0"/>
                        </a:rPr>
                        <a:t>Security audits, app store approvals, go-live planning</a:t>
                      </a:r>
                    </a:p>
                  </a:txBody>
                  <a:tcPr anchor="ctr">
                    <a:lnL>
                      <a:noFill/>
                    </a:lnL>
                    <a:lnR>
                      <a:noFill/>
                    </a:lnR>
                    <a:lnT>
                      <a:noFill/>
                    </a:lnT>
                    <a:lnB>
                      <a:noFill/>
                    </a:lnB>
                    <a:noFill/>
                  </a:tcPr>
                </a:tc>
                <a:extLst>
                  <a:ext uri="{0D108BD9-81ED-4DB2-BD59-A6C34878D82A}">
                    <a16:rowId xmlns:a16="http://schemas.microsoft.com/office/drawing/2014/main" val="3526388654"/>
                  </a:ext>
                </a:extLst>
              </a:tr>
              <a:tr h="148198">
                <a:tc>
                  <a:txBody>
                    <a:bodyPr/>
                    <a:lstStyle/>
                    <a:p>
                      <a:r>
                        <a:rPr lang="en-IN" sz="1400" b="0" dirty="0">
                          <a:latin typeface="Arial" panose="020B0604020202020204" pitchFamily="34" charset="0"/>
                          <a:cs typeface="Arial" panose="020B0604020202020204" pitchFamily="34" charset="0"/>
                        </a:rPr>
                        <a:t>Total Estimated Time</a:t>
                      </a:r>
                    </a:p>
                  </a:txBody>
                  <a:tcPr anchor="ctr">
                    <a:lnL>
                      <a:noFill/>
                    </a:lnL>
                    <a:lnR>
                      <a:noFill/>
                    </a:lnR>
                    <a:lnT>
                      <a:noFill/>
                    </a:lnT>
                    <a:lnB>
                      <a:noFill/>
                    </a:lnB>
                    <a:noFill/>
                  </a:tcPr>
                </a:tc>
                <a:tc>
                  <a:txBody>
                    <a:bodyPr/>
                    <a:lstStyle/>
                    <a:p>
                      <a:r>
                        <a:rPr lang="en-IN" sz="1400" b="0">
                          <a:latin typeface="Arial" panose="020B0604020202020204" pitchFamily="34" charset="0"/>
                          <a:cs typeface="Arial" panose="020B0604020202020204" pitchFamily="34" charset="0"/>
                        </a:rPr>
                        <a:t>12-18 months</a:t>
                      </a:r>
                    </a:p>
                  </a:txBody>
                  <a:tcPr anchor="ctr">
                    <a:lnL>
                      <a:noFill/>
                    </a:lnL>
                    <a:lnR>
                      <a:noFill/>
                    </a:lnR>
                    <a:lnT>
                      <a:noFill/>
                    </a:lnT>
                    <a:lnB>
                      <a:noFill/>
                    </a:lnB>
                    <a:noFill/>
                  </a:tcPr>
                </a:tc>
                <a:tc>
                  <a:txBody>
                    <a:bodyPr/>
                    <a:lstStyle/>
                    <a:p>
                      <a:r>
                        <a:rPr lang="en-IN" sz="1400" b="0" dirty="0">
                          <a:latin typeface="Arial" panose="020B0604020202020204" pitchFamily="34" charset="0"/>
                          <a:cs typeface="Arial" panose="020B0604020202020204" pitchFamily="34" charset="0"/>
                        </a:rPr>
                        <a:t>Full development lifecycle</a:t>
                      </a:r>
                    </a:p>
                  </a:txBody>
                  <a:tcPr anchor="ctr">
                    <a:lnL>
                      <a:noFill/>
                    </a:lnL>
                    <a:lnR>
                      <a:noFill/>
                    </a:lnR>
                    <a:lnT>
                      <a:noFill/>
                    </a:lnT>
                    <a:lnB>
                      <a:noFill/>
                    </a:lnB>
                    <a:noFill/>
                  </a:tcPr>
                </a:tc>
                <a:extLst>
                  <a:ext uri="{0D108BD9-81ED-4DB2-BD59-A6C34878D82A}">
                    <a16:rowId xmlns:a16="http://schemas.microsoft.com/office/drawing/2014/main" val="936208590"/>
                  </a:ext>
                </a:extLst>
              </a:tr>
            </a:tbl>
          </a:graphicData>
        </a:graphic>
      </p:graphicFrame>
      <p:sp>
        <p:nvSpPr>
          <p:cNvPr id="3" name="Rectangle 1">
            <a:extLst>
              <a:ext uri="{FF2B5EF4-FFF2-40B4-BE49-F238E27FC236}">
                <a16:creationId xmlns:a16="http://schemas.microsoft.com/office/drawing/2014/main" id="{A2CF0B3A-1109-3BB2-E8C5-21864C47BB21}"/>
              </a:ext>
            </a:extLst>
          </p:cNvPr>
          <p:cNvSpPr>
            <a:spLocks noChangeArrowheads="1"/>
          </p:cNvSpPr>
          <p:nvPr/>
        </p:nvSpPr>
        <p:spPr bwMode="auto">
          <a:xfrm>
            <a:off x="677944" y="299101"/>
            <a:ext cx="878656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solidFill>
                <a:effectLst/>
                <a:highlight>
                  <a:srgbClr val="FFFF00"/>
                </a:highlight>
                <a:latin typeface="Arial" panose="020B0604020202020204" pitchFamily="34" charset="0"/>
              </a:rPr>
              <a:t>Estimated Timeframe (12-18 Months</a:t>
            </a:r>
            <a:r>
              <a:rPr kumimoji="0" lang="en-US" altLang="en-US" sz="1200" b="1" i="0" u="none" strike="noStrike" cap="none" normalizeH="0" baseline="0" dirty="0">
                <a:ln>
                  <a:noFill/>
                </a:ln>
                <a:solidFill>
                  <a:schemeClr val="tx1"/>
                </a:solidFill>
                <a:effectLst/>
                <a:highlight>
                  <a:srgbClr val="FFFF00"/>
                </a:highligh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TextBox 3">
            <a:extLst>
              <a:ext uri="{FF2B5EF4-FFF2-40B4-BE49-F238E27FC236}">
                <a16:creationId xmlns:a16="http://schemas.microsoft.com/office/drawing/2014/main" id="{2A168F72-6E68-7FD7-5693-681C0386F1B2}"/>
              </a:ext>
            </a:extLst>
          </p:cNvPr>
          <p:cNvSpPr txBox="1"/>
          <p:nvPr/>
        </p:nvSpPr>
        <p:spPr>
          <a:xfrm>
            <a:off x="923827" y="4826523"/>
            <a:ext cx="3667026" cy="369332"/>
          </a:xfrm>
          <a:prstGeom prst="rect">
            <a:avLst/>
          </a:prstGeom>
          <a:noFill/>
        </p:spPr>
        <p:txBody>
          <a:bodyPr wrap="square" rtlCol="0">
            <a:spAutoFit/>
          </a:bodyPr>
          <a:lstStyle/>
          <a:p>
            <a:r>
              <a:rPr lang="en-IN" b="1" dirty="0">
                <a:highlight>
                  <a:srgbClr val="FFFF00"/>
                </a:highlight>
              </a:rPr>
              <a:t>Budget </a:t>
            </a:r>
            <a:r>
              <a:rPr lang="en-IN" b="1" dirty="0"/>
              <a:t>::  Approx 25 crores</a:t>
            </a:r>
          </a:p>
        </p:txBody>
      </p:sp>
      <p:sp>
        <p:nvSpPr>
          <p:cNvPr id="5" name="TextBox 4">
            <a:extLst>
              <a:ext uri="{FF2B5EF4-FFF2-40B4-BE49-F238E27FC236}">
                <a16:creationId xmlns:a16="http://schemas.microsoft.com/office/drawing/2014/main" id="{1D12FB84-0EC9-5A4A-A89D-FEE25F78AF44}"/>
              </a:ext>
            </a:extLst>
          </p:cNvPr>
          <p:cNvSpPr txBox="1"/>
          <p:nvPr/>
        </p:nvSpPr>
        <p:spPr>
          <a:xfrm>
            <a:off x="923827" y="5635542"/>
            <a:ext cx="8239027" cy="369332"/>
          </a:xfrm>
          <a:prstGeom prst="rect">
            <a:avLst/>
          </a:prstGeom>
          <a:noFill/>
        </p:spPr>
        <p:txBody>
          <a:bodyPr wrap="square" rtlCol="0">
            <a:spAutoFit/>
          </a:bodyPr>
          <a:lstStyle/>
          <a:p>
            <a:r>
              <a:rPr lang="en-US" b="1" dirty="0">
                <a:highlight>
                  <a:srgbClr val="FFFF00"/>
                </a:highlight>
              </a:rPr>
              <a:t>Major Cost Drivers:</a:t>
            </a:r>
            <a:r>
              <a:rPr lang="en-US" dirty="0">
                <a:highlight>
                  <a:srgbClr val="FFFF00"/>
                </a:highlight>
              </a:rPr>
              <a:t> </a:t>
            </a:r>
            <a:r>
              <a:rPr lang="en-US" dirty="0"/>
              <a:t>Compliance, security, and third-party integrations</a:t>
            </a:r>
            <a:endParaRPr lang="en-IN" dirty="0"/>
          </a:p>
        </p:txBody>
      </p:sp>
      <p:sp>
        <p:nvSpPr>
          <p:cNvPr id="6" name="Slide Number Placeholder 5">
            <a:extLst>
              <a:ext uri="{FF2B5EF4-FFF2-40B4-BE49-F238E27FC236}">
                <a16:creationId xmlns:a16="http://schemas.microsoft.com/office/drawing/2014/main" id="{1818AE26-895B-2A4B-C928-DAC44A1CA335}"/>
              </a:ext>
            </a:extLst>
          </p:cNvPr>
          <p:cNvSpPr>
            <a:spLocks noGrp="1"/>
          </p:cNvSpPr>
          <p:nvPr>
            <p:ph type="sldNum" sz="quarter" idx="12"/>
          </p:nvPr>
        </p:nvSpPr>
        <p:spPr/>
        <p:txBody>
          <a:bodyPr/>
          <a:lstStyle/>
          <a:p>
            <a:fld id="{15782E55-5556-4425-99B2-F41765D58D1D}" type="slidenum">
              <a:rPr lang="en-IN" smtClean="0"/>
              <a:t>9</a:t>
            </a:fld>
            <a:endParaRPr lang="en-IN"/>
          </a:p>
        </p:txBody>
      </p:sp>
    </p:spTree>
    <p:extLst>
      <p:ext uri="{BB962C8B-B14F-4D97-AF65-F5344CB8AC3E}">
        <p14:creationId xmlns:p14="http://schemas.microsoft.com/office/powerpoint/2010/main" val="156186284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144</TotalTime>
  <Words>2128</Words>
  <Application>Microsoft Office PowerPoint</Application>
  <PresentationFormat>Widescreen</PresentationFormat>
  <Paragraphs>251</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Arial Black</vt:lpstr>
      <vt:lpstr>Calibri</vt:lpstr>
      <vt:lpstr>Trebuchet MS</vt:lpstr>
      <vt:lpstr>Wingdings 3</vt:lpstr>
      <vt:lpstr>Facet</vt:lpstr>
      <vt:lpstr>Live Project-Waterfall Model-Kotak Mobile Application</vt:lpstr>
      <vt:lpstr>PowerPoint Presentation</vt:lpstr>
      <vt:lpstr>Stakeholders for Kotak Mobile Application </vt:lpstr>
      <vt:lpstr>Foundation of this project </vt:lpstr>
      <vt:lpstr>PowerPoint Presentation</vt:lpstr>
      <vt:lpstr>PowerPoint Presentation</vt:lpstr>
      <vt:lpstr>PowerPoint Presentation</vt:lpstr>
      <vt:lpstr>PowerPoint Presentation</vt:lpstr>
      <vt:lpstr>PowerPoint Presentation</vt:lpstr>
      <vt:lpstr> The Waterfall Model follows a structured, sequential approach, making it crucial to identify potential risks and dependencies each phase of development. </vt:lpstr>
      <vt:lpstr>D. Testing Phase Risks  ✅ Late Bug Detection – Waterfall’s late-stage testing can result in finding critical issues too late, leading to costly rework.  ✅ Insufficient Test Coverage – Missing real-world test scenarios (e.g., high-traffic transactions, multi-device compatibility) may lead to poor user experience.  ✅ Regulatory Non-Compliance – Failing compliance checks in security audits could delay the app launch.    E. Deployment &amp; Maintenance Risks  ✅ Production Failures – Bugs discovered post-launch may impact customer transactions, leading to reputational damage.  ✅ Slow Response to Market Changes – Waterfall’s rigid structure makes it difficult to quickly adapt to new RBI regulations, user expectations, or fintech trends.  ✅ Downtime &amp; Outages – If cloud infrastructure is not well-optimized, high traffic volumes may crash the app, leading to financial losses. </vt:lpstr>
      <vt:lpstr>Dependencies in Waterfall Model for Kotak Mobile Application  A. External Dependencies  🔗 Third-Party APIs – UPI, IMPS, NEFT, credit card payment gateways, and stock trading APIs must work seamlessly.  🔗 RBI &amp; Compliance Updates – Any changes in RBI guidelines or banking laws may require major updates.  🔗 Security &amp; Data Privacy Regulations – Compliance with PCI-DSS, ISO 27001, GDPR is mandatory for banking apps.  🔗 Cloud Infrastructure Providers – Reliance on AWS, Google Cloud, or Azure for hosting.   B. Internal Dependencies  🔗 Cross-Team Coordination – Banking teams, cybersecurity, developers, testers, and legal teams must work in sync.  🔗 Backend System Dependencies – Core banking systems, databases, and authentication servers must function properly for smooth transactions.  🔗 Legacy System Integration – Older banking systems must integrate well with modern mobile technologies. </vt:lpstr>
      <vt:lpstr>                                 Completed By Project Manager ::  ABCD</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Aditi Ghangrekar</dc:creator>
  <cp:lastModifiedBy>Aditi Ghangrekar</cp:lastModifiedBy>
  <cp:revision>17</cp:revision>
  <dcterms:created xsi:type="dcterms:W3CDTF">2025-01-21T15:27:49Z</dcterms:created>
  <dcterms:modified xsi:type="dcterms:W3CDTF">2025-03-03T18:18:30Z</dcterms:modified>
</cp:coreProperties>
</file>