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DD80-C648-82CC-B726-A680108618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9344151-E19B-803A-0A77-E2CF256839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A3BCBA9-4F87-E662-FD75-6037D4958A35}"/>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04B63B5A-2D51-AAF9-5421-2B72B827DC4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B3DB98-0551-CAC5-2E8F-8CE1D7FE39B1}"/>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408580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73BD-7BF0-39B6-05BD-C647747FFEC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70D3AFD-63AE-F288-138B-A2FE1563C8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8DE0BD-B996-1878-028A-2CE578942C70}"/>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2588F0D5-C7D4-6FAA-D83A-96328DE1C17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4A20600-655A-66BF-F974-ED6D7702AFC4}"/>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426569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0A77AC-308C-1384-FFB8-3E3A40AE16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D494560-656E-3820-8F89-08AC7B4C4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74E629-4344-D674-A511-E617CE708997}"/>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E6A6FA00-E3D5-07CC-C43E-4254C5CB80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6A4024-474B-3352-33D6-6A0BDD20FEA4}"/>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90351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D6653-B3FA-8402-E0ED-17F1AD8991F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DA921D6-DE45-F4DB-F9F4-9B56EFCD4A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F05D193-D4C4-BFC0-F90A-3CFDEAA35BC1}"/>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8243CE0B-B41D-BDE1-E5DE-688C3621B1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575889-C82C-1602-D101-A216D572CC7E}"/>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282976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4B5DD-342D-F0AC-4980-1B9A6ED81E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75AC191-2969-4E8D-A632-D57B287E19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D514E4-03D6-1735-32FB-8D6E7A454625}"/>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4D4FB845-516E-53DE-E8FE-EA82DABE88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5AC4B1-07ED-F25A-0DF6-4B7CF6724B99}"/>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59853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A4E9F-1243-D840-909D-CFB8273CDF8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606BC82-5C2D-41EF-28EB-FF9E4707A0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99EAD0E-533F-06DB-CF27-DCE2B70CD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8370A60-8E5D-5FA3-18CD-FA8DF8DD4997}"/>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6" name="Footer Placeholder 5">
            <a:extLst>
              <a:ext uri="{FF2B5EF4-FFF2-40B4-BE49-F238E27FC236}">
                <a16:creationId xmlns:a16="http://schemas.microsoft.com/office/drawing/2014/main" id="{439A7854-056E-624A-B964-4F76D4AAE51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4C42D16-51D1-6B0C-1070-451C3C323665}"/>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2506676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E8514-7B4C-E475-1B34-3F17D1F25E6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7541A33-0C48-35EB-8F69-FA45AAEC2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D2C6B9-D016-1AF6-6943-ABDF2D4878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0CFCD2B-7279-78F9-659E-2FA65B947C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786583-6F7D-08A3-B6D1-F0A0FDBD16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7EDCCCE-142A-E097-E838-8F77E00CD488}"/>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8" name="Footer Placeholder 7">
            <a:extLst>
              <a:ext uri="{FF2B5EF4-FFF2-40B4-BE49-F238E27FC236}">
                <a16:creationId xmlns:a16="http://schemas.microsoft.com/office/drawing/2014/main" id="{C3AE12AC-455A-EB80-8F8A-4E1469C192A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3E7B2C8-D64F-DB86-BE89-D4E3436A7E08}"/>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28762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C72F-02B5-44DA-1EA8-C0E7D892FFE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C2C2BE3-4ABD-2333-3FD0-0470387E3BA9}"/>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4" name="Footer Placeholder 3">
            <a:extLst>
              <a:ext uri="{FF2B5EF4-FFF2-40B4-BE49-F238E27FC236}">
                <a16:creationId xmlns:a16="http://schemas.microsoft.com/office/drawing/2014/main" id="{CF9C1222-35A5-2B42-4B8A-4F4101D47BC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7571322-DF9E-6B86-CA05-9A67782D3D4A}"/>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3525898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5789ED-E99E-5F34-864B-F22A7F4BCD40}"/>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3" name="Footer Placeholder 2">
            <a:extLst>
              <a:ext uri="{FF2B5EF4-FFF2-40B4-BE49-F238E27FC236}">
                <a16:creationId xmlns:a16="http://schemas.microsoft.com/office/drawing/2014/main" id="{0C576D3A-4A93-0A11-EA1B-3DC8450CBDA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FF3A42-4C1C-1734-43B2-D7AA56926CE3}"/>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40661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ED490-F475-568A-0930-2517507C07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A93AC8C-8929-BA38-7070-0667942F35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DB47B7A-51D4-20F0-DE58-F776FAB8CC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9FAA85-4B88-1805-B881-F216166CB8C0}"/>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6" name="Footer Placeholder 5">
            <a:extLst>
              <a:ext uri="{FF2B5EF4-FFF2-40B4-BE49-F238E27FC236}">
                <a16:creationId xmlns:a16="http://schemas.microsoft.com/office/drawing/2014/main" id="{CC63077A-1D5C-6A4B-0E29-20F85BC055B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F27C53F-C0A2-308C-4D77-D20D841BF83D}"/>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488733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7BC04-136F-B556-770E-C05FA39CE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110FCF7-89DF-4EC4-8FAC-CD07B9A1BC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DB7BB48-D32D-880B-2707-187773A77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81294D-8C28-0802-8DF7-CF1364DF257B}"/>
              </a:ext>
            </a:extLst>
          </p:cNvPr>
          <p:cNvSpPr>
            <a:spLocks noGrp="1"/>
          </p:cNvSpPr>
          <p:nvPr>
            <p:ph type="dt" sz="half" idx="10"/>
          </p:nvPr>
        </p:nvSpPr>
        <p:spPr/>
        <p:txBody>
          <a:bodyPr/>
          <a:lstStyle/>
          <a:p>
            <a:fld id="{9EB3658C-FD7C-4190-8064-A300C103E06A}" type="datetimeFigureOut">
              <a:rPr lang="en-IN" smtClean="0"/>
              <a:t>05-03-2025</a:t>
            </a:fld>
            <a:endParaRPr lang="en-IN"/>
          </a:p>
        </p:txBody>
      </p:sp>
      <p:sp>
        <p:nvSpPr>
          <p:cNvPr id="6" name="Footer Placeholder 5">
            <a:extLst>
              <a:ext uri="{FF2B5EF4-FFF2-40B4-BE49-F238E27FC236}">
                <a16:creationId xmlns:a16="http://schemas.microsoft.com/office/drawing/2014/main" id="{2DE4CA56-42C2-D2F4-749A-A089E449347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AD6E0BE-FECC-0250-BC48-F22BD27449F2}"/>
              </a:ext>
            </a:extLst>
          </p:cNvPr>
          <p:cNvSpPr>
            <a:spLocks noGrp="1"/>
          </p:cNvSpPr>
          <p:nvPr>
            <p:ph type="sldNum" sz="quarter" idx="12"/>
          </p:nvPr>
        </p:nvSpPr>
        <p:spPr/>
        <p:txBody>
          <a:bodyPr/>
          <a:lstStyle/>
          <a:p>
            <a:fld id="{3C2BA7E6-1DD5-4E81-A146-86CA72F54201}" type="slidenum">
              <a:rPr lang="en-IN" smtClean="0"/>
              <a:t>‹#›</a:t>
            </a:fld>
            <a:endParaRPr lang="en-IN"/>
          </a:p>
        </p:txBody>
      </p:sp>
    </p:spTree>
    <p:extLst>
      <p:ext uri="{BB962C8B-B14F-4D97-AF65-F5344CB8AC3E}">
        <p14:creationId xmlns:p14="http://schemas.microsoft.com/office/powerpoint/2010/main" val="1198555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25B176-9114-93D6-0F70-C4C10A9270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0B0145C-8AD8-FAB7-9420-D566AB324A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6F1DE2D-B8F1-16B9-D04D-AFDE56FDF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B3658C-FD7C-4190-8064-A300C103E06A}" type="datetimeFigureOut">
              <a:rPr lang="en-IN" smtClean="0"/>
              <a:t>05-03-2025</a:t>
            </a:fld>
            <a:endParaRPr lang="en-IN"/>
          </a:p>
        </p:txBody>
      </p:sp>
      <p:sp>
        <p:nvSpPr>
          <p:cNvPr id="5" name="Footer Placeholder 4">
            <a:extLst>
              <a:ext uri="{FF2B5EF4-FFF2-40B4-BE49-F238E27FC236}">
                <a16:creationId xmlns:a16="http://schemas.microsoft.com/office/drawing/2014/main" id="{95A8BA88-B222-2BA1-B2E8-5BDE1BB8D6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4761B3F-BD81-8DDF-E59D-438F665838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BA7E6-1DD5-4E81-A146-86CA72F54201}" type="slidenum">
              <a:rPr lang="en-IN" smtClean="0"/>
              <a:t>‹#›</a:t>
            </a:fld>
            <a:endParaRPr lang="en-IN"/>
          </a:p>
        </p:txBody>
      </p:sp>
    </p:spTree>
    <p:extLst>
      <p:ext uri="{BB962C8B-B14F-4D97-AF65-F5344CB8AC3E}">
        <p14:creationId xmlns:p14="http://schemas.microsoft.com/office/powerpoint/2010/main" val="1129929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973B-213B-DA33-DA72-F112D0D58FDE}"/>
              </a:ext>
            </a:extLst>
          </p:cNvPr>
          <p:cNvSpPr>
            <a:spLocks noGrp="1"/>
          </p:cNvSpPr>
          <p:nvPr>
            <p:ph type="ctrTitle"/>
          </p:nvPr>
        </p:nvSpPr>
        <p:spPr/>
        <p:txBody>
          <a:bodyPr/>
          <a:lstStyle/>
          <a:p>
            <a:r>
              <a:rPr lang="en-IN" dirty="0"/>
              <a:t>COIN AI Project</a:t>
            </a:r>
          </a:p>
        </p:txBody>
      </p:sp>
      <p:sp>
        <p:nvSpPr>
          <p:cNvPr id="3" name="Subtitle 2">
            <a:extLst>
              <a:ext uri="{FF2B5EF4-FFF2-40B4-BE49-F238E27FC236}">
                <a16:creationId xmlns:a16="http://schemas.microsoft.com/office/drawing/2014/main" id="{38395758-0D1A-F8E1-8B90-5CA852A1491D}"/>
              </a:ext>
            </a:extLst>
          </p:cNvPr>
          <p:cNvSpPr>
            <a:spLocks noGrp="1"/>
          </p:cNvSpPr>
          <p:nvPr>
            <p:ph type="subTitle" idx="1"/>
          </p:nvPr>
        </p:nvSpPr>
        <p:spPr/>
        <p:txBody>
          <a:bodyPr/>
          <a:lstStyle/>
          <a:p>
            <a:r>
              <a:rPr lang="en-IN" dirty="0"/>
              <a:t>Prepared By : Manish Talreja </a:t>
            </a:r>
          </a:p>
          <a:p>
            <a:r>
              <a:rPr lang="en-IN" dirty="0"/>
              <a:t>Date: 5</a:t>
            </a:r>
            <a:r>
              <a:rPr lang="en-IN" baseline="30000" dirty="0"/>
              <a:t>th</a:t>
            </a:r>
            <a:r>
              <a:rPr lang="en-IN" dirty="0"/>
              <a:t> Mar 2025</a:t>
            </a:r>
          </a:p>
          <a:p>
            <a:endParaRPr lang="en-IN" dirty="0"/>
          </a:p>
        </p:txBody>
      </p:sp>
    </p:spTree>
    <p:extLst>
      <p:ext uri="{BB962C8B-B14F-4D97-AF65-F5344CB8AC3E}">
        <p14:creationId xmlns:p14="http://schemas.microsoft.com/office/powerpoint/2010/main" val="1715265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4A19A-E579-75DE-5B1C-0BAD4469B314}"/>
              </a:ext>
            </a:extLst>
          </p:cNvPr>
          <p:cNvSpPr>
            <a:spLocks noGrp="1"/>
          </p:cNvSpPr>
          <p:nvPr>
            <p:ph type="title"/>
          </p:nvPr>
        </p:nvSpPr>
        <p:spPr/>
        <p:txBody>
          <a:bodyPr/>
          <a:lstStyle/>
          <a:p>
            <a:r>
              <a:rPr lang="en-IN" dirty="0"/>
              <a:t>Resources</a:t>
            </a:r>
          </a:p>
        </p:txBody>
      </p:sp>
      <p:sp>
        <p:nvSpPr>
          <p:cNvPr id="3" name="Content Placeholder 2">
            <a:extLst>
              <a:ext uri="{FF2B5EF4-FFF2-40B4-BE49-F238E27FC236}">
                <a16:creationId xmlns:a16="http://schemas.microsoft.com/office/drawing/2014/main" id="{07DB027F-0E2C-4B00-3AD3-033366E3F156}"/>
              </a:ext>
            </a:extLst>
          </p:cNvPr>
          <p:cNvSpPr>
            <a:spLocks noGrp="1"/>
          </p:cNvSpPr>
          <p:nvPr>
            <p:ph idx="1"/>
          </p:nvPr>
        </p:nvSpPr>
        <p:spPr/>
        <p:txBody>
          <a:bodyPr/>
          <a:lstStyle/>
          <a:p>
            <a:pPr marL="0" indent="0">
              <a:buNone/>
            </a:pPr>
            <a:r>
              <a:rPr lang="en-US" b="1" dirty="0"/>
              <a:t>People</a:t>
            </a:r>
            <a:r>
              <a:rPr lang="en-US" dirty="0"/>
              <a:t>: Skilled developers, UI/UX designers, and database administrators.</a:t>
            </a:r>
          </a:p>
          <a:p>
            <a:pPr>
              <a:buFont typeface="Arial" panose="020B0604020202020204" pitchFamily="34" charset="0"/>
              <a:buChar char="•"/>
            </a:pPr>
            <a:r>
              <a:rPr lang="en-US" b="1" dirty="0"/>
              <a:t>Time</a:t>
            </a:r>
            <a:r>
              <a:rPr lang="en-US" dirty="0"/>
              <a:t>: The project will be developed in </a:t>
            </a:r>
            <a:r>
              <a:rPr lang="en-US" b="1" dirty="0"/>
              <a:t>multiple sprints</a:t>
            </a:r>
            <a:r>
              <a:rPr lang="en-US" dirty="0"/>
              <a:t> as per Agile methodology.</a:t>
            </a:r>
          </a:p>
          <a:p>
            <a:pPr>
              <a:buFont typeface="Arial" panose="020B0604020202020204" pitchFamily="34" charset="0"/>
              <a:buChar char="•"/>
            </a:pPr>
            <a:r>
              <a:rPr lang="en-US" b="1" dirty="0"/>
              <a:t>Budget</a:t>
            </a:r>
            <a:r>
              <a:rPr lang="en-US" dirty="0"/>
              <a:t>: Estimated costs for platform development, cloud hosting, and security measures.</a:t>
            </a:r>
          </a:p>
          <a:p>
            <a:endParaRPr lang="en-IN" dirty="0"/>
          </a:p>
        </p:txBody>
      </p:sp>
    </p:spTree>
    <p:extLst>
      <p:ext uri="{BB962C8B-B14F-4D97-AF65-F5344CB8AC3E}">
        <p14:creationId xmlns:p14="http://schemas.microsoft.com/office/powerpoint/2010/main" val="3313780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5B623-678E-3876-1700-27DC02E656CF}"/>
              </a:ext>
            </a:extLst>
          </p:cNvPr>
          <p:cNvSpPr>
            <a:spLocks noGrp="1"/>
          </p:cNvSpPr>
          <p:nvPr>
            <p:ph type="title"/>
          </p:nvPr>
        </p:nvSpPr>
        <p:spPr/>
        <p:txBody>
          <a:bodyPr/>
          <a:lstStyle/>
          <a:p>
            <a:r>
              <a:rPr lang="en-IN" dirty="0"/>
              <a:t>Technologies</a:t>
            </a:r>
          </a:p>
        </p:txBody>
      </p:sp>
      <p:sp>
        <p:nvSpPr>
          <p:cNvPr id="3" name="Content Placeholder 2">
            <a:extLst>
              <a:ext uri="{FF2B5EF4-FFF2-40B4-BE49-F238E27FC236}">
                <a16:creationId xmlns:a16="http://schemas.microsoft.com/office/drawing/2014/main" id="{2E163FCC-D5EC-7561-3335-5ACD94FA8DFE}"/>
              </a:ext>
            </a:extLst>
          </p:cNvPr>
          <p:cNvSpPr>
            <a:spLocks noGrp="1"/>
          </p:cNvSpPr>
          <p:nvPr>
            <p:ph idx="1"/>
          </p:nvPr>
        </p:nvSpPr>
        <p:spPr/>
        <p:txBody>
          <a:bodyPr/>
          <a:lstStyle/>
          <a:p>
            <a:pPr>
              <a:buFont typeface="Arial" panose="020B0604020202020204" pitchFamily="34" charset="0"/>
              <a:buChar char="•"/>
            </a:pPr>
            <a:r>
              <a:rPr lang="en-IN" b="1" dirty="0"/>
              <a:t>Frontend</a:t>
            </a:r>
            <a:r>
              <a:rPr lang="en-IN" dirty="0"/>
              <a:t>: React.js / Angular</a:t>
            </a:r>
          </a:p>
          <a:p>
            <a:pPr>
              <a:buFont typeface="Arial" panose="020B0604020202020204" pitchFamily="34" charset="0"/>
              <a:buChar char="•"/>
            </a:pPr>
            <a:r>
              <a:rPr lang="en-IN" b="1" dirty="0"/>
              <a:t>Backend</a:t>
            </a:r>
            <a:r>
              <a:rPr lang="en-IN" dirty="0"/>
              <a:t>: Node.js / Python (Django/Flask)</a:t>
            </a:r>
          </a:p>
          <a:p>
            <a:pPr>
              <a:buFont typeface="Arial" panose="020B0604020202020204" pitchFamily="34" charset="0"/>
              <a:buChar char="•"/>
            </a:pPr>
            <a:r>
              <a:rPr lang="en-IN" b="1" dirty="0"/>
              <a:t>Database</a:t>
            </a:r>
            <a:r>
              <a:rPr lang="en-IN" dirty="0"/>
              <a:t>: PostgreSQL / MongoDB</a:t>
            </a:r>
          </a:p>
          <a:p>
            <a:pPr>
              <a:buFont typeface="Arial" panose="020B0604020202020204" pitchFamily="34" charset="0"/>
              <a:buChar char="•"/>
            </a:pPr>
            <a:r>
              <a:rPr lang="en-IN" b="1" dirty="0"/>
              <a:t>Cloud</a:t>
            </a:r>
            <a:r>
              <a:rPr lang="en-IN" dirty="0"/>
              <a:t>: AWS / Azure / GCP</a:t>
            </a:r>
          </a:p>
          <a:p>
            <a:pPr>
              <a:buFont typeface="Arial" panose="020B0604020202020204" pitchFamily="34" charset="0"/>
              <a:buChar char="•"/>
            </a:pPr>
            <a:r>
              <a:rPr lang="en-IN" b="1" dirty="0"/>
              <a:t>Security</a:t>
            </a:r>
            <a:r>
              <a:rPr lang="en-IN" dirty="0"/>
              <a:t>: Role-based access control (RBAC), encryption, and secure authentication mechanisms.</a:t>
            </a:r>
          </a:p>
          <a:p>
            <a:endParaRPr lang="en-IN" dirty="0"/>
          </a:p>
        </p:txBody>
      </p:sp>
    </p:spTree>
    <p:extLst>
      <p:ext uri="{BB962C8B-B14F-4D97-AF65-F5344CB8AC3E}">
        <p14:creationId xmlns:p14="http://schemas.microsoft.com/office/powerpoint/2010/main" val="2379993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C8BD-1CE6-4BB4-D09E-3550AE14B376}"/>
              </a:ext>
            </a:extLst>
          </p:cNvPr>
          <p:cNvSpPr>
            <a:spLocks noGrp="1"/>
          </p:cNvSpPr>
          <p:nvPr>
            <p:ph type="title"/>
          </p:nvPr>
        </p:nvSpPr>
        <p:spPr/>
        <p:txBody>
          <a:bodyPr/>
          <a:lstStyle/>
          <a:p>
            <a:r>
              <a:rPr lang="en-IN" b="1" dirty="0"/>
              <a:t>Risk &amp; Dependencies</a:t>
            </a:r>
          </a:p>
        </p:txBody>
      </p:sp>
      <p:sp>
        <p:nvSpPr>
          <p:cNvPr id="3" name="Content Placeholder 2">
            <a:extLst>
              <a:ext uri="{FF2B5EF4-FFF2-40B4-BE49-F238E27FC236}">
                <a16:creationId xmlns:a16="http://schemas.microsoft.com/office/drawing/2014/main" id="{7A2AAF75-5BAF-7F05-1811-56CC1A66E8BE}"/>
              </a:ext>
            </a:extLst>
          </p:cNvPr>
          <p:cNvSpPr>
            <a:spLocks noGrp="1"/>
          </p:cNvSpPr>
          <p:nvPr>
            <p:ph idx="1"/>
          </p:nvPr>
        </p:nvSpPr>
        <p:spPr>
          <a:xfrm>
            <a:off x="838200" y="1576011"/>
            <a:ext cx="10515600" cy="4351338"/>
          </a:xfrm>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Data Security</a:t>
            </a:r>
            <a:r>
              <a:rPr kumimoji="0" lang="en-US" altLang="en-US" sz="2800" b="0" i="0" u="none" strike="noStrike" cap="none" normalizeH="0" baseline="0" dirty="0">
                <a:ln>
                  <a:noFill/>
                </a:ln>
                <a:solidFill>
                  <a:schemeClr val="tx1"/>
                </a:solidFill>
                <a:effectLst/>
                <a:latin typeface="Arial" panose="020B0604020202020204" pitchFamily="34" charset="0"/>
              </a:rPr>
              <a:t>: Ensuring compliance with data protection policies.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Adoption by Account Teams</a:t>
            </a:r>
            <a:r>
              <a:rPr kumimoji="0" lang="en-US" altLang="en-US" sz="2800" b="0" i="0" u="none" strike="noStrike" cap="none" normalizeH="0" baseline="0" dirty="0">
                <a:ln>
                  <a:noFill/>
                </a:ln>
                <a:solidFill>
                  <a:schemeClr val="tx1"/>
                </a:solidFill>
                <a:effectLst/>
                <a:latin typeface="Arial" panose="020B0604020202020204" pitchFamily="34" charset="0"/>
              </a:rPr>
              <a:t>: Training may be required to ensure usability.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Integration with Existing Systems</a:t>
            </a:r>
            <a:r>
              <a:rPr kumimoji="0" lang="en-US" altLang="en-US" sz="2800" b="0" i="0" u="none" strike="noStrike" cap="none" normalizeH="0" baseline="0" dirty="0">
                <a:ln>
                  <a:noFill/>
                </a:ln>
                <a:solidFill>
                  <a:schemeClr val="tx1"/>
                </a:solidFill>
                <a:effectLst/>
                <a:latin typeface="Arial" panose="020B0604020202020204" pitchFamily="34" charset="0"/>
              </a:rPr>
              <a:t>: Compatibility with other TCS tools.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b="1" i="0" u="none" strike="noStrike" cap="none" normalizeH="0" baseline="0" dirty="0">
                <a:ln>
                  <a:noFill/>
                </a:ln>
                <a:solidFill>
                  <a:schemeClr val="tx1"/>
                </a:solidFill>
                <a:effectLst/>
                <a:latin typeface="Arial" panose="020B0604020202020204" pitchFamily="34" charset="0"/>
              </a:rPr>
              <a:t>Scalability</a:t>
            </a:r>
            <a:r>
              <a:rPr kumimoji="0" lang="en-US" altLang="en-US" sz="2800" b="0" i="0" u="none" strike="noStrike" cap="none" normalizeH="0" baseline="0" dirty="0">
                <a:ln>
                  <a:noFill/>
                </a:ln>
                <a:solidFill>
                  <a:schemeClr val="tx1"/>
                </a:solidFill>
                <a:effectLst/>
                <a:latin typeface="Arial" panose="020B0604020202020204" pitchFamily="34" charset="0"/>
              </a:rPr>
              <a:t>: Ensuring the system can handle growing datasets efficiently.</a:t>
            </a:r>
          </a:p>
          <a:p>
            <a:endParaRPr lang="en-IN" dirty="0"/>
          </a:p>
        </p:txBody>
      </p:sp>
    </p:spTree>
    <p:extLst>
      <p:ext uri="{BB962C8B-B14F-4D97-AF65-F5344CB8AC3E}">
        <p14:creationId xmlns:p14="http://schemas.microsoft.com/office/powerpoint/2010/main" val="3042994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4517D-8071-E823-A03D-E21B6966B19E}"/>
              </a:ext>
            </a:extLst>
          </p:cNvPr>
          <p:cNvSpPr>
            <a:spLocks noGrp="1"/>
          </p:cNvSpPr>
          <p:nvPr>
            <p:ph type="title"/>
          </p:nvPr>
        </p:nvSpPr>
        <p:spPr/>
        <p:txBody>
          <a:bodyPr/>
          <a:lstStyle/>
          <a:p>
            <a:r>
              <a:rPr lang="en-IN" b="1" dirty="0"/>
              <a:t>Situation:</a:t>
            </a:r>
          </a:p>
        </p:txBody>
      </p:sp>
      <p:sp>
        <p:nvSpPr>
          <p:cNvPr id="3" name="Content Placeholder 2">
            <a:extLst>
              <a:ext uri="{FF2B5EF4-FFF2-40B4-BE49-F238E27FC236}">
                <a16:creationId xmlns:a16="http://schemas.microsoft.com/office/drawing/2014/main" id="{6726A5A1-60D4-A0DC-4F79-98E7A783E6A1}"/>
              </a:ext>
            </a:extLst>
          </p:cNvPr>
          <p:cNvSpPr>
            <a:spLocks noGrp="1"/>
          </p:cNvSpPr>
          <p:nvPr>
            <p:ph idx="1"/>
          </p:nvPr>
        </p:nvSpPr>
        <p:spPr>
          <a:xfrm>
            <a:off x="838200" y="1769064"/>
            <a:ext cx="10515600" cy="4351338"/>
          </a:xfrm>
        </p:spPr>
        <p:txBody>
          <a:bodyPr>
            <a:normAutofit lnSpcReduction="10000"/>
          </a:bodyPr>
          <a:lstStyle/>
          <a:p>
            <a:r>
              <a:rPr lang="en-US" dirty="0"/>
              <a:t>The Project is designed on the philosophy that </a:t>
            </a:r>
            <a:r>
              <a:rPr lang="en-US" b="1" dirty="0"/>
              <a:t>any thing and everything can’t be designed by single organization </a:t>
            </a:r>
            <a:r>
              <a:rPr lang="en-US" dirty="0"/>
              <a:t>and hence we look for </a:t>
            </a:r>
            <a:r>
              <a:rPr lang="en-US" b="1" dirty="0"/>
              <a:t>partners which are doing great </a:t>
            </a:r>
            <a:r>
              <a:rPr lang="en-US" dirty="0"/>
              <a:t>in their </a:t>
            </a:r>
            <a:r>
              <a:rPr lang="en-US" b="1" dirty="0"/>
              <a:t>respective domains</a:t>
            </a:r>
            <a:r>
              <a:rPr lang="en-US" dirty="0"/>
              <a:t> and for various solutions</a:t>
            </a:r>
          </a:p>
          <a:p>
            <a:r>
              <a:rPr lang="en-US" dirty="0"/>
              <a:t>Currently, </a:t>
            </a:r>
            <a:r>
              <a:rPr lang="en-US" b="1" dirty="0"/>
              <a:t>multiple account teams within TCS</a:t>
            </a:r>
            <a:r>
              <a:rPr lang="en-US" dirty="0"/>
              <a:t>, working for various customers, </a:t>
            </a:r>
            <a:r>
              <a:rPr lang="en-US" b="1" dirty="0"/>
              <a:t>request information via email regarding </a:t>
            </a:r>
            <a:r>
              <a:rPr lang="en-US" dirty="0"/>
              <a:t>whether Coin AI has a partner in a particular domain or space that matches a customer's requirement. Additionally, we manage a list of startups using Excel sheets. This process is inefficient and lacks a centralized platform for easy access. By creating an online platform, we can transfer this data into the Coin AI database, enabling account teams to search for partners directly.</a:t>
            </a:r>
          </a:p>
        </p:txBody>
      </p:sp>
    </p:spTree>
    <p:extLst>
      <p:ext uri="{BB962C8B-B14F-4D97-AF65-F5344CB8AC3E}">
        <p14:creationId xmlns:p14="http://schemas.microsoft.com/office/powerpoint/2010/main" val="3893458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F60AB-6693-9B40-048B-81EC2DB17B2E}"/>
              </a:ext>
            </a:extLst>
          </p:cNvPr>
          <p:cNvSpPr>
            <a:spLocks noGrp="1"/>
          </p:cNvSpPr>
          <p:nvPr>
            <p:ph type="title"/>
          </p:nvPr>
        </p:nvSpPr>
        <p:spPr>
          <a:xfrm>
            <a:off x="989028" y="770477"/>
            <a:ext cx="10515600" cy="1325563"/>
          </a:xfrm>
        </p:spPr>
        <p:txBody>
          <a:bodyPr/>
          <a:lstStyle/>
          <a:p>
            <a:r>
              <a:rPr lang="en-US" b="1" dirty="0"/>
              <a:t>Problem Definition</a:t>
            </a:r>
            <a:br>
              <a:rPr lang="en-US" b="1" dirty="0"/>
            </a:br>
            <a:endParaRPr lang="en-IN" dirty="0"/>
          </a:p>
        </p:txBody>
      </p:sp>
      <p:sp>
        <p:nvSpPr>
          <p:cNvPr id="3" name="Content Placeholder 2">
            <a:extLst>
              <a:ext uri="{FF2B5EF4-FFF2-40B4-BE49-F238E27FC236}">
                <a16:creationId xmlns:a16="http://schemas.microsoft.com/office/drawing/2014/main" id="{5E3D952C-F15D-1984-5FD3-65E9A3F499B4}"/>
              </a:ext>
            </a:extLst>
          </p:cNvPr>
          <p:cNvSpPr>
            <a:spLocks noGrp="1"/>
          </p:cNvSpPr>
          <p:nvPr>
            <p:ph idx="1"/>
          </p:nvPr>
        </p:nvSpPr>
        <p:spPr/>
        <p:txBody>
          <a:bodyPr/>
          <a:lstStyle/>
          <a:p>
            <a:pPr>
              <a:buFont typeface="Arial" panose="020B0604020202020204" pitchFamily="34" charset="0"/>
              <a:buChar char="•"/>
            </a:pPr>
            <a:r>
              <a:rPr lang="en-US" b="1" dirty="0"/>
              <a:t>Manual Process</a:t>
            </a:r>
            <a:r>
              <a:rPr lang="en-US" dirty="0"/>
              <a:t>: Requests are handled through emails, leading to delays and inefficiencies.</a:t>
            </a:r>
          </a:p>
          <a:p>
            <a:pPr>
              <a:buFont typeface="Arial" panose="020B0604020202020204" pitchFamily="34" charset="0"/>
              <a:buChar char="•"/>
            </a:pPr>
            <a:r>
              <a:rPr lang="en-US" b="1" dirty="0"/>
              <a:t>Lack of Centralized Database</a:t>
            </a:r>
            <a:r>
              <a:rPr lang="en-US" dirty="0"/>
              <a:t>: The current system relies on Excel sheets, making data retrieval cumbersome.</a:t>
            </a:r>
          </a:p>
          <a:p>
            <a:pPr>
              <a:buFont typeface="Arial" panose="020B0604020202020204" pitchFamily="34" charset="0"/>
              <a:buChar char="•"/>
            </a:pPr>
            <a:r>
              <a:rPr lang="en-US" b="1" dirty="0"/>
              <a:t>Limited Visibility</a:t>
            </a:r>
            <a:r>
              <a:rPr lang="en-US" dirty="0"/>
              <a:t>: Teams have no easy way to search for relevant Coin AI partners.</a:t>
            </a:r>
          </a:p>
          <a:p>
            <a:pPr>
              <a:buFont typeface="Arial" panose="020B0604020202020204" pitchFamily="34" charset="0"/>
              <a:buChar char="•"/>
            </a:pPr>
            <a:r>
              <a:rPr lang="en-US" b="1" dirty="0"/>
              <a:t>Scalability Issues</a:t>
            </a:r>
            <a:r>
              <a:rPr lang="en-US" dirty="0"/>
              <a:t>: Managing startup data manually becomes increasingly difficult as the ecosystem grows.</a:t>
            </a:r>
          </a:p>
          <a:p>
            <a:endParaRPr lang="en-IN" dirty="0"/>
          </a:p>
        </p:txBody>
      </p:sp>
    </p:spTree>
    <p:extLst>
      <p:ext uri="{BB962C8B-B14F-4D97-AF65-F5344CB8AC3E}">
        <p14:creationId xmlns:p14="http://schemas.microsoft.com/office/powerpoint/2010/main" val="1356188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CDFF-3138-9F07-15AF-2E13D3ABBB55}"/>
              </a:ext>
            </a:extLst>
          </p:cNvPr>
          <p:cNvSpPr>
            <a:spLocks noGrp="1"/>
          </p:cNvSpPr>
          <p:nvPr>
            <p:ph type="title"/>
          </p:nvPr>
        </p:nvSpPr>
        <p:spPr/>
        <p:txBody>
          <a:bodyPr/>
          <a:lstStyle/>
          <a:p>
            <a:r>
              <a:rPr lang="en-IN" dirty="0"/>
              <a:t>Opportunity</a:t>
            </a:r>
          </a:p>
        </p:txBody>
      </p:sp>
      <p:sp>
        <p:nvSpPr>
          <p:cNvPr id="3" name="Content Placeholder 2">
            <a:extLst>
              <a:ext uri="{FF2B5EF4-FFF2-40B4-BE49-F238E27FC236}">
                <a16:creationId xmlns:a16="http://schemas.microsoft.com/office/drawing/2014/main" id="{6B446C68-EBE4-9B80-913C-7335767D6250}"/>
              </a:ext>
            </a:extLst>
          </p:cNvPr>
          <p:cNvSpPr>
            <a:spLocks noGrp="1"/>
          </p:cNvSpPr>
          <p:nvPr>
            <p:ph idx="1"/>
          </p:nvPr>
        </p:nvSpPr>
        <p:spPr/>
        <p:txBody>
          <a:bodyPr/>
          <a:lstStyle/>
          <a:p>
            <a:pPr>
              <a:buFont typeface="Arial" panose="020B0604020202020204" pitchFamily="34" charset="0"/>
              <a:buChar char="•"/>
            </a:pPr>
            <a:r>
              <a:rPr lang="en-US" dirty="0"/>
              <a:t>Creating a centralized </a:t>
            </a:r>
            <a:r>
              <a:rPr lang="en-US" b="1" dirty="0"/>
              <a:t>Coin AI online platform</a:t>
            </a:r>
            <a:r>
              <a:rPr lang="en-US" dirty="0"/>
              <a:t> will streamline partner searches and improve efficiency.</a:t>
            </a:r>
          </a:p>
          <a:p>
            <a:pPr>
              <a:buFont typeface="Arial" panose="020B0604020202020204" pitchFamily="34" charset="0"/>
              <a:buChar char="•"/>
            </a:pPr>
            <a:r>
              <a:rPr lang="en-US" dirty="0"/>
              <a:t>Account teams can </a:t>
            </a:r>
            <a:r>
              <a:rPr lang="en-US" b="1" dirty="0"/>
              <a:t>self-serve</a:t>
            </a:r>
            <a:r>
              <a:rPr lang="en-US" dirty="0"/>
              <a:t> by accessing an up-to-date database instead of relying on manual email requests.</a:t>
            </a:r>
          </a:p>
          <a:p>
            <a:pPr>
              <a:buFont typeface="Arial" panose="020B0604020202020204" pitchFamily="34" charset="0"/>
              <a:buChar char="•"/>
            </a:pPr>
            <a:r>
              <a:rPr lang="en-US" b="1" dirty="0"/>
              <a:t>Faster response times</a:t>
            </a:r>
            <a:r>
              <a:rPr lang="en-US" dirty="0"/>
              <a:t> for customers, leading to better engagement and satisfaction.</a:t>
            </a:r>
          </a:p>
          <a:p>
            <a:pPr>
              <a:buFont typeface="Arial" panose="020B0604020202020204" pitchFamily="34" charset="0"/>
              <a:buChar char="•"/>
            </a:pPr>
            <a:r>
              <a:rPr lang="en-US" b="1" dirty="0"/>
              <a:t>Scalability</a:t>
            </a:r>
            <a:r>
              <a:rPr lang="en-US" dirty="0"/>
              <a:t>: The platform can evolve to accommodate a growing number of partners and customers.</a:t>
            </a:r>
          </a:p>
          <a:p>
            <a:endParaRPr lang="en-IN" dirty="0"/>
          </a:p>
        </p:txBody>
      </p:sp>
    </p:spTree>
    <p:extLst>
      <p:ext uri="{BB962C8B-B14F-4D97-AF65-F5344CB8AC3E}">
        <p14:creationId xmlns:p14="http://schemas.microsoft.com/office/powerpoint/2010/main" val="143388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B867D-5505-4F7D-316F-2E97AA044887}"/>
              </a:ext>
            </a:extLst>
          </p:cNvPr>
          <p:cNvSpPr>
            <a:spLocks noGrp="1"/>
          </p:cNvSpPr>
          <p:nvPr>
            <p:ph type="title"/>
          </p:nvPr>
        </p:nvSpPr>
        <p:spPr/>
        <p:txBody>
          <a:bodyPr/>
          <a:lstStyle/>
          <a:p>
            <a:r>
              <a:rPr lang="en-IN" dirty="0"/>
              <a:t>Purpose Statement</a:t>
            </a:r>
          </a:p>
        </p:txBody>
      </p:sp>
      <p:sp>
        <p:nvSpPr>
          <p:cNvPr id="3" name="Content Placeholder 2">
            <a:extLst>
              <a:ext uri="{FF2B5EF4-FFF2-40B4-BE49-F238E27FC236}">
                <a16:creationId xmlns:a16="http://schemas.microsoft.com/office/drawing/2014/main" id="{F0F8625D-40B8-AF74-92A7-50E28D6A9DB5}"/>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Develop an online platform where TCS account teams can easily search for Coin AI partners in specific domains.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Eliminate dependency on Excel sheets and manual email-based queries.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800" i="0" u="none" strike="noStrike" cap="none" normalizeH="0" baseline="0" dirty="0">
                <a:ln>
                  <a:noFill/>
                </a:ln>
                <a:solidFill>
                  <a:schemeClr val="tx1"/>
                </a:solidFill>
                <a:effectLst/>
                <a:latin typeface="Arial" panose="020B0604020202020204" pitchFamily="34" charset="0"/>
              </a:rPr>
              <a:t>Improve accessibility, transparency, and speed of partner selection.</a:t>
            </a:r>
          </a:p>
          <a:p>
            <a:endParaRPr lang="en-IN" dirty="0"/>
          </a:p>
        </p:txBody>
      </p:sp>
      <p:sp>
        <p:nvSpPr>
          <p:cNvPr id="8" name="Rectangle 5">
            <a:extLst>
              <a:ext uri="{FF2B5EF4-FFF2-40B4-BE49-F238E27FC236}">
                <a16:creationId xmlns:a16="http://schemas.microsoft.com/office/drawing/2014/main" id="{61CF068D-F651-E194-3AE9-8318F59815FB}"/>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Rectangle 6">
            <a:extLst>
              <a:ext uri="{FF2B5EF4-FFF2-40B4-BE49-F238E27FC236}">
                <a16:creationId xmlns:a16="http://schemas.microsoft.com/office/drawing/2014/main" id="{359FF54B-9BE3-4166-BDF1-FF62B59AEC35}"/>
              </a:ext>
            </a:extLst>
          </p:cNvPr>
          <p:cNvSpPr>
            <a:spLocks noChangeArrowheads="1"/>
          </p:cNvSpPr>
          <p:nvPr/>
        </p:nvSpPr>
        <p:spPr bwMode="auto">
          <a:xfrm>
            <a:off x="0" y="158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704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5013E-526F-8572-8EEB-E8E39F642E83}"/>
              </a:ext>
            </a:extLst>
          </p:cNvPr>
          <p:cNvSpPr>
            <a:spLocks noGrp="1"/>
          </p:cNvSpPr>
          <p:nvPr>
            <p:ph type="title"/>
          </p:nvPr>
        </p:nvSpPr>
        <p:spPr/>
        <p:txBody>
          <a:bodyPr/>
          <a:lstStyle/>
          <a:p>
            <a:r>
              <a:rPr lang="en-IN" dirty="0"/>
              <a:t>Project Objective</a:t>
            </a:r>
          </a:p>
        </p:txBody>
      </p:sp>
      <p:sp>
        <p:nvSpPr>
          <p:cNvPr id="3" name="Content Placeholder 2">
            <a:extLst>
              <a:ext uri="{FF2B5EF4-FFF2-40B4-BE49-F238E27FC236}">
                <a16:creationId xmlns:a16="http://schemas.microsoft.com/office/drawing/2014/main" id="{6145E4A9-9B27-5BBE-45B5-3A7FAEF837B7}"/>
              </a:ext>
            </a:extLst>
          </p:cNvPr>
          <p:cNvSpPr>
            <a:spLocks noGrp="1"/>
          </p:cNvSpPr>
          <p:nvPr>
            <p:ph idx="1"/>
          </p:nvPr>
        </p:nvSpPr>
        <p:spPr/>
        <p:txBody>
          <a:bodyPr/>
          <a:lstStyle/>
          <a:p>
            <a:pPr>
              <a:buFont typeface="Arial" panose="020B0604020202020204" pitchFamily="34" charset="0"/>
              <a:buChar char="•"/>
            </a:pPr>
            <a:r>
              <a:rPr lang="en-US" dirty="0"/>
              <a:t>Design and develop a </a:t>
            </a:r>
            <a:r>
              <a:rPr lang="en-US" b="1" dirty="0"/>
              <a:t>centralized Coin AI database</a:t>
            </a:r>
            <a:r>
              <a:rPr lang="en-US" dirty="0"/>
              <a:t> accessible to account teams.</a:t>
            </a:r>
          </a:p>
          <a:p>
            <a:pPr>
              <a:buFont typeface="Arial" panose="020B0604020202020204" pitchFamily="34" charset="0"/>
              <a:buChar char="•"/>
            </a:pPr>
            <a:r>
              <a:rPr lang="en-US" dirty="0"/>
              <a:t>Implement </a:t>
            </a:r>
            <a:r>
              <a:rPr lang="en-US" b="1" dirty="0"/>
              <a:t>search functionality</a:t>
            </a:r>
            <a:r>
              <a:rPr lang="en-US" dirty="0"/>
              <a:t> for easy retrieval of partners based on customer needs.</a:t>
            </a:r>
          </a:p>
          <a:p>
            <a:pPr>
              <a:buFont typeface="Arial" panose="020B0604020202020204" pitchFamily="34" charset="0"/>
              <a:buChar char="•"/>
            </a:pPr>
            <a:r>
              <a:rPr lang="en-US" dirty="0"/>
              <a:t>Ensure </a:t>
            </a:r>
            <a:r>
              <a:rPr lang="en-US" b="1" dirty="0"/>
              <a:t>data accuracy and real-time updates</a:t>
            </a:r>
            <a:r>
              <a:rPr lang="en-US" dirty="0"/>
              <a:t> of partner information.</a:t>
            </a:r>
          </a:p>
          <a:p>
            <a:pPr>
              <a:buFont typeface="Arial" panose="020B0604020202020204" pitchFamily="34" charset="0"/>
              <a:buChar char="•"/>
            </a:pPr>
            <a:r>
              <a:rPr lang="en-US" dirty="0"/>
              <a:t>Create an </a:t>
            </a:r>
            <a:r>
              <a:rPr lang="en-US" b="1" dirty="0"/>
              <a:t>intuitive user interface</a:t>
            </a:r>
            <a:r>
              <a:rPr lang="en-US" dirty="0"/>
              <a:t> for seamless navigation.</a:t>
            </a:r>
          </a:p>
          <a:p>
            <a:pPr>
              <a:buFont typeface="Arial" panose="020B0604020202020204" pitchFamily="34" charset="0"/>
              <a:buChar char="•"/>
            </a:pPr>
            <a:r>
              <a:rPr lang="en-US" dirty="0"/>
              <a:t>Ensure security and compliance with data protection standards.</a:t>
            </a:r>
          </a:p>
          <a:p>
            <a:endParaRPr lang="en-IN" dirty="0"/>
          </a:p>
        </p:txBody>
      </p:sp>
      <p:sp>
        <p:nvSpPr>
          <p:cNvPr id="8" name="Rectangle 5">
            <a:extLst>
              <a:ext uri="{FF2B5EF4-FFF2-40B4-BE49-F238E27FC236}">
                <a16:creationId xmlns:a16="http://schemas.microsoft.com/office/drawing/2014/main" id="{DCCB24E4-F2CC-0C24-268F-00DFCA702CC0}"/>
              </a:ext>
            </a:extLst>
          </p:cNvPr>
          <p:cNvSpPr>
            <a:spLocks noChangeArrowheads="1"/>
          </p:cNvSpPr>
          <p:nvPr/>
        </p:nvSpPr>
        <p:spPr bwMode="auto">
          <a:xfrm>
            <a:off x="0" y="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
        <p:nvSpPr>
          <p:cNvPr id="9" name="Rectangle 6">
            <a:extLst>
              <a:ext uri="{FF2B5EF4-FFF2-40B4-BE49-F238E27FC236}">
                <a16:creationId xmlns:a16="http://schemas.microsoft.com/office/drawing/2014/main" id="{E252ADC1-2A11-D612-E3C4-7E0615F328F3}"/>
              </a:ext>
            </a:extLst>
          </p:cNvPr>
          <p:cNvSpPr>
            <a:spLocks noChangeArrowheads="1"/>
          </p:cNvSpPr>
          <p:nvPr/>
        </p:nvSpPr>
        <p:spPr bwMode="auto">
          <a:xfrm>
            <a:off x="0" y="158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362815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93E7-FB0B-BE58-86AE-60D0EF8961A1}"/>
              </a:ext>
            </a:extLst>
          </p:cNvPr>
          <p:cNvSpPr>
            <a:spLocks noGrp="1"/>
          </p:cNvSpPr>
          <p:nvPr>
            <p:ph type="title"/>
          </p:nvPr>
        </p:nvSpPr>
        <p:spPr/>
        <p:txBody>
          <a:bodyPr/>
          <a:lstStyle/>
          <a:p>
            <a:r>
              <a:rPr lang="en-IN" dirty="0"/>
              <a:t>Success Criteria</a:t>
            </a:r>
          </a:p>
        </p:txBody>
      </p:sp>
      <p:sp>
        <p:nvSpPr>
          <p:cNvPr id="3" name="Content Placeholder 2">
            <a:extLst>
              <a:ext uri="{FF2B5EF4-FFF2-40B4-BE49-F238E27FC236}">
                <a16:creationId xmlns:a16="http://schemas.microsoft.com/office/drawing/2014/main" id="{DFDC2C9E-7CCD-AFF7-3E93-FAE9F90A73A4}"/>
              </a:ext>
            </a:extLst>
          </p:cNvPr>
          <p:cNvSpPr>
            <a:spLocks noGrp="1"/>
          </p:cNvSpPr>
          <p:nvPr>
            <p:ph idx="1"/>
          </p:nvPr>
        </p:nvSpPr>
        <p:spPr/>
        <p:txBody>
          <a:bodyPr/>
          <a:lstStyle/>
          <a:p>
            <a:pPr>
              <a:buFont typeface="Arial" panose="020B0604020202020204" pitchFamily="34" charset="0"/>
              <a:buChar char="•"/>
            </a:pPr>
            <a:r>
              <a:rPr lang="en-US" dirty="0"/>
              <a:t>The platform successfully </a:t>
            </a:r>
            <a:r>
              <a:rPr lang="en-US" b="1" dirty="0"/>
              <a:t>replaces manual email-based partner search</a:t>
            </a:r>
            <a:r>
              <a:rPr lang="en-US" dirty="0"/>
              <a:t>.</a:t>
            </a:r>
          </a:p>
          <a:p>
            <a:pPr>
              <a:buFont typeface="Arial" panose="020B0604020202020204" pitchFamily="34" charset="0"/>
              <a:buChar char="•"/>
            </a:pPr>
            <a:r>
              <a:rPr lang="en-US" dirty="0"/>
              <a:t>Users can search and retrieve partner information within </a:t>
            </a:r>
            <a:r>
              <a:rPr lang="en-US" b="1" dirty="0"/>
              <a:t>seconds</a:t>
            </a:r>
            <a:r>
              <a:rPr lang="en-US" dirty="0"/>
              <a:t>.</a:t>
            </a:r>
          </a:p>
          <a:p>
            <a:pPr>
              <a:buFont typeface="Arial" panose="020B0604020202020204" pitchFamily="34" charset="0"/>
              <a:buChar char="•"/>
            </a:pPr>
            <a:r>
              <a:rPr lang="en-US" dirty="0"/>
              <a:t>The system is </a:t>
            </a:r>
            <a:r>
              <a:rPr lang="en-US" b="1" dirty="0"/>
              <a:t>adopted by account teams</a:t>
            </a:r>
            <a:r>
              <a:rPr lang="en-US" dirty="0"/>
              <a:t> and reduces dependency on Excel sheets.</a:t>
            </a:r>
          </a:p>
          <a:p>
            <a:pPr>
              <a:buFont typeface="Arial" panose="020B0604020202020204" pitchFamily="34" charset="0"/>
              <a:buChar char="•"/>
            </a:pPr>
            <a:r>
              <a:rPr lang="en-US" dirty="0"/>
              <a:t>The platform provides </a:t>
            </a:r>
            <a:r>
              <a:rPr lang="en-US" b="1" dirty="0"/>
              <a:t>real-time and accurate</a:t>
            </a:r>
            <a:r>
              <a:rPr lang="en-US" dirty="0"/>
              <a:t> partner data.</a:t>
            </a:r>
          </a:p>
          <a:p>
            <a:pPr>
              <a:buFont typeface="Arial" panose="020B0604020202020204" pitchFamily="34" charset="0"/>
              <a:buChar char="•"/>
            </a:pPr>
            <a:r>
              <a:rPr lang="en-US" dirty="0"/>
              <a:t>High </a:t>
            </a:r>
            <a:r>
              <a:rPr lang="en-US" b="1" dirty="0"/>
              <a:t>user satisfaction and engagement</a:t>
            </a:r>
            <a:r>
              <a:rPr lang="en-US" dirty="0"/>
              <a:t> levels.</a:t>
            </a:r>
          </a:p>
          <a:p>
            <a:endParaRPr lang="en-IN" dirty="0"/>
          </a:p>
        </p:txBody>
      </p:sp>
    </p:spTree>
    <p:extLst>
      <p:ext uri="{BB962C8B-B14F-4D97-AF65-F5344CB8AC3E}">
        <p14:creationId xmlns:p14="http://schemas.microsoft.com/office/powerpoint/2010/main" val="4148013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316C1-2152-3B36-BF8D-2B58AB21D351}"/>
              </a:ext>
            </a:extLst>
          </p:cNvPr>
          <p:cNvSpPr>
            <a:spLocks noGrp="1"/>
          </p:cNvSpPr>
          <p:nvPr>
            <p:ph type="title"/>
          </p:nvPr>
        </p:nvSpPr>
        <p:spPr/>
        <p:txBody>
          <a:bodyPr/>
          <a:lstStyle/>
          <a:p>
            <a:r>
              <a:rPr lang="en-IN" dirty="0"/>
              <a:t>Methods &amp; Approaches</a:t>
            </a:r>
          </a:p>
        </p:txBody>
      </p:sp>
      <p:sp>
        <p:nvSpPr>
          <p:cNvPr id="3" name="Content Placeholder 2">
            <a:extLst>
              <a:ext uri="{FF2B5EF4-FFF2-40B4-BE49-F238E27FC236}">
                <a16:creationId xmlns:a16="http://schemas.microsoft.com/office/drawing/2014/main" id="{3A2A7541-445F-9B69-0F91-F6A5FA7C3963}"/>
              </a:ext>
            </a:extLst>
          </p:cNvPr>
          <p:cNvSpPr>
            <a:spLocks noGrp="1"/>
          </p:cNvSpPr>
          <p:nvPr>
            <p:ph idx="1"/>
          </p:nvPr>
        </p:nvSpPr>
        <p:spPr>
          <a:xfrm>
            <a:off x="611957" y="1690688"/>
            <a:ext cx="10515600" cy="4351338"/>
          </a:xfrm>
        </p:spPr>
        <p:txBody>
          <a:bodyPr>
            <a:normAutofit fontScale="77500" lnSpcReduction="20000"/>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Agile Methodology</a:t>
            </a:r>
            <a:r>
              <a:rPr kumimoji="0" lang="en-US" altLang="en-US" b="0" i="0" u="none" strike="noStrike" cap="none" normalizeH="0" baseline="0" dirty="0">
                <a:ln>
                  <a:noFill/>
                </a:ln>
                <a:solidFill>
                  <a:schemeClr val="tx1"/>
                </a:solidFill>
                <a:effectLst/>
                <a:latin typeface="Arial" panose="020B0604020202020204" pitchFamily="34" charset="0"/>
              </a:rPr>
              <a:t> is used to develop this application. Agile is the iterative development which has the frequent collaboration with stakeholders and allowing for flexibility and responsiveness to changing requirements.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Scrum team </a:t>
            </a:r>
            <a:r>
              <a:rPr kumimoji="0" lang="en-US" altLang="en-US" i="0" u="none" strike="noStrike" cap="none" normalizeH="0" baseline="0" dirty="0">
                <a:ln>
                  <a:noFill/>
                </a:ln>
                <a:solidFill>
                  <a:schemeClr val="tx1"/>
                </a:solidFill>
                <a:effectLst/>
                <a:latin typeface="Arial" panose="020B0604020202020204" pitchFamily="34" charset="0"/>
              </a:rPr>
              <a:t>has aligned to work for this project which has 9-10 members which also includes </a:t>
            </a:r>
            <a:r>
              <a:rPr kumimoji="0" lang="en-US" altLang="en-US" b="1" i="0" u="none" strike="noStrike" cap="none" normalizeH="0" baseline="0" dirty="0">
                <a:ln>
                  <a:noFill/>
                </a:ln>
                <a:solidFill>
                  <a:schemeClr val="tx1"/>
                </a:solidFill>
                <a:effectLst/>
                <a:latin typeface="Arial" panose="020B0604020202020204" pitchFamily="34" charset="0"/>
              </a:rPr>
              <a:t>Scrum developers, scrum master and product owner</a:t>
            </a:r>
            <a:r>
              <a:rPr kumimoji="0" lang="en-US" altLang="en-US"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Requirement gathering where the elicitation techniques have been applied like </a:t>
            </a:r>
            <a:r>
              <a:rPr kumimoji="0" lang="en-US" altLang="en-US" b="1" i="0" u="none" strike="noStrike" cap="none" normalizeH="0" baseline="0" dirty="0">
                <a:ln>
                  <a:noFill/>
                </a:ln>
                <a:solidFill>
                  <a:schemeClr val="tx1"/>
                </a:solidFill>
                <a:effectLst/>
                <a:latin typeface="Arial" panose="020B0604020202020204" pitchFamily="34" charset="0"/>
              </a:rPr>
              <a:t>brainstorming</a:t>
            </a:r>
            <a:r>
              <a:rPr kumimoji="0" lang="en-US" altLang="en-US" i="0" u="none" strike="noStrike" cap="none" normalizeH="0" baseline="0" dirty="0">
                <a:ln>
                  <a:noFill/>
                </a:ln>
                <a:solidFill>
                  <a:schemeClr val="tx1"/>
                </a:solidFill>
                <a:effectLst/>
                <a:latin typeface="Arial" panose="020B0604020202020204" pitchFamily="34" charset="0"/>
              </a:rPr>
              <a:t>, </a:t>
            </a:r>
            <a:r>
              <a:rPr kumimoji="0" lang="en-US" altLang="en-US" b="1" i="0" u="none" strike="noStrike" cap="none" normalizeH="0" baseline="0" dirty="0">
                <a:ln>
                  <a:noFill/>
                </a:ln>
                <a:solidFill>
                  <a:schemeClr val="tx1"/>
                </a:solidFill>
                <a:effectLst/>
                <a:latin typeface="Arial" panose="020B0604020202020204" pitchFamily="34" charset="0"/>
              </a:rPr>
              <a:t>use case specification</a:t>
            </a:r>
            <a:r>
              <a:rPr kumimoji="0" lang="en-US" altLang="en-US" i="0" u="none" strike="noStrike" cap="none" normalizeH="0" baseline="0" dirty="0">
                <a:ln>
                  <a:noFill/>
                </a:ln>
                <a:solidFill>
                  <a:schemeClr val="tx1"/>
                </a:solidFill>
                <a:effectLst/>
                <a:latin typeface="Arial" panose="020B0604020202020204" pitchFamily="34" charset="0"/>
              </a:rPr>
              <a:t>, </a:t>
            </a:r>
            <a:r>
              <a:rPr kumimoji="0" lang="en-US" altLang="en-US" b="1" i="0" u="none" strike="noStrike" cap="none" normalizeH="0" baseline="0" dirty="0">
                <a:ln>
                  <a:noFill/>
                </a:ln>
                <a:solidFill>
                  <a:schemeClr val="tx1"/>
                </a:solidFill>
                <a:effectLst/>
                <a:latin typeface="Arial" panose="020B0604020202020204" pitchFamily="34" charset="0"/>
              </a:rPr>
              <a:t>JAD sessions </a:t>
            </a:r>
            <a:r>
              <a:rPr kumimoji="0" lang="en-US" altLang="en-US" i="0" u="none" strike="noStrike" cap="none" normalizeH="0" baseline="0" dirty="0">
                <a:ln>
                  <a:noFill/>
                </a:ln>
                <a:solidFill>
                  <a:schemeClr val="tx1"/>
                </a:solidFill>
                <a:effectLst/>
                <a:latin typeface="Arial" panose="020B0604020202020204" pitchFamily="34" charset="0"/>
              </a:rPr>
              <a:t>and needed elicitation techniques to gather the requirements.</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b="1" dirty="0">
                <a:latin typeface="Arial" panose="020B0604020202020204" pitchFamily="34" charset="0"/>
              </a:rPr>
              <a:t>Product Backlog </a:t>
            </a:r>
            <a:r>
              <a:rPr lang="en-US" altLang="en-US" dirty="0">
                <a:latin typeface="Arial" panose="020B0604020202020204" pitchFamily="34" charset="0"/>
              </a:rPr>
              <a:t>has been created in the form of </a:t>
            </a:r>
            <a:r>
              <a:rPr lang="en-US" altLang="en-US" b="1" dirty="0">
                <a:latin typeface="Arial" panose="020B0604020202020204" pitchFamily="34" charset="0"/>
              </a:rPr>
              <a:t>user story</a:t>
            </a:r>
            <a:r>
              <a:rPr lang="en-US" altLang="en-US" dirty="0">
                <a:latin typeface="Arial" panose="020B0604020202020204" pitchFamily="34" charset="0"/>
              </a:rPr>
              <a:t>. User story is nothing but the </a:t>
            </a:r>
            <a:r>
              <a:rPr lang="en-US" altLang="en-US" b="1" dirty="0">
                <a:latin typeface="Arial" panose="020B0604020202020204" pitchFamily="34" charset="0"/>
              </a:rPr>
              <a:t>requirements which we have collected </a:t>
            </a:r>
            <a:r>
              <a:rPr lang="en-US" altLang="en-US" dirty="0">
                <a:latin typeface="Arial" panose="020B0604020202020204" pitchFamily="34" charset="0"/>
              </a:rPr>
              <a:t>from the stakeholders. Which has the whole requirements of the stakeholders. This will be done through </a:t>
            </a:r>
            <a:r>
              <a:rPr lang="en-US" altLang="en-US" b="1" dirty="0">
                <a:latin typeface="Arial" panose="020B0604020202020204" pitchFamily="34" charset="0"/>
              </a:rPr>
              <a:t>user story workshop</a:t>
            </a:r>
            <a:r>
              <a:rPr lang="en-US" altLang="en-US" dirty="0">
                <a:latin typeface="Arial" panose="020B0604020202020204" pitchFamily="34" charset="0"/>
              </a:rPr>
              <a:t>. Which will be allocated in the product vision board.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In the user story workshop, the </a:t>
            </a:r>
            <a:r>
              <a:rPr kumimoji="0" lang="en-US" altLang="en-US" b="1" i="0" u="none" strike="noStrike" cap="none" normalizeH="0" baseline="0" dirty="0">
                <a:ln>
                  <a:noFill/>
                </a:ln>
                <a:solidFill>
                  <a:schemeClr val="tx1"/>
                </a:solidFill>
                <a:effectLst/>
                <a:latin typeface="Arial" panose="020B0604020202020204" pitchFamily="34" charset="0"/>
              </a:rPr>
              <a:t>BV(Business Value points</a:t>
            </a:r>
            <a:r>
              <a:rPr kumimoji="0" lang="en-US" altLang="en-US" i="0" u="none" strike="noStrike" cap="none" normalizeH="0" baseline="0" dirty="0">
                <a:ln>
                  <a:noFill/>
                </a:ln>
                <a:solidFill>
                  <a:schemeClr val="tx1"/>
                </a:solidFill>
                <a:effectLst/>
                <a:latin typeface="Arial" panose="020B0604020202020204" pitchFamily="34" charset="0"/>
              </a:rPr>
              <a:t>), </a:t>
            </a:r>
            <a:r>
              <a:rPr kumimoji="0" lang="en-US" altLang="en-US" b="1" i="0" u="none" strike="noStrike" cap="none" normalizeH="0" baseline="0" dirty="0">
                <a:ln>
                  <a:noFill/>
                </a:ln>
                <a:solidFill>
                  <a:schemeClr val="tx1"/>
                </a:solidFill>
                <a:effectLst/>
                <a:latin typeface="Arial" panose="020B0604020202020204" pitchFamily="34" charset="0"/>
              </a:rPr>
              <a:t>CP(Complexity points)</a:t>
            </a:r>
            <a:r>
              <a:rPr kumimoji="0" lang="en-US" altLang="en-US" i="0" u="none" strike="noStrike" cap="none" normalizeH="0" baseline="0" dirty="0">
                <a:ln>
                  <a:noFill/>
                </a:ln>
                <a:solidFill>
                  <a:schemeClr val="tx1"/>
                </a:solidFill>
                <a:effectLst/>
                <a:latin typeface="Arial" panose="020B0604020202020204" pitchFamily="34" charset="0"/>
              </a:rPr>
              <a:t> and </a:t>
            </a:r>
            <a:r>
              <a:rPr kumimoji="0" lang="en-US" altLang="en-US" b="1" i="0" u="none" strike="noStrike" cap="none" normalizeH="0" baseline="0" dirty="0">
                <a:ln>
                  <a:noFill/>
                </a:ln>
                <a:solidFill>
                  <a:schemeClr val="tx1"/>
                </a:solidFill>
                <a:effectLst/>
                <a:latin typeface="Arial" panose="020B0604020202020204" pitchFamily="34" charset="0"/>
              </a:rPr>
              <a:t>acceptance criteria </a:t>
            </a:r>
            <a:r>
              <a:rPr kumimoji="0" lang="en-US" altLang="en-US" i="0" u="none" strike="noStrike" cap="none" normalizeH="0" baseline="0" dirty="0">
                <a:ln>
                  <a:noFill/>
                </a:ln>
                <a:solidFill>
                  <a:schemeClr val="tx1"/>
                </a:solidFill>
                <a:effectLst/>
                <a:latin typeface="Arial" panose="020B0604020202020204" pitchFamily="34" charset="0"/>
              </a:rPr>
              <a:t>will be created. BV will be valued by the developers giving the scrum currencies to them and rate them accordingly. </a:t>
            </a:r>
          </a:p>
          <a:p>
            <a:endParaRPr lang="en-IN" sz="1600" dirty="0"/>
          </a:p>
        </p:txBody>
      </p:sp>
      <p:sp>
        <p:nvSpPr>
          <p:cNvPr id="9" name="Rectangle 6">
            <a:extLst>
              <a:ext uri="{FF2B5EF4-FFF2-40B4-BE49-F238E27FC236}">
                <a16:creationId xmlns:a16="http://schemas.microsoft.com/office/drawing/2014/main" id="{D10C60B3-26BA-D1EC-1C8D-8365E5EA0EB2}"/>
              </a:ext>
            </a:extLst>
          </p:cNvPr>
          <p:cNvSpPr>
            <a:spLocks noChangeArrowheads="1"/>
          </p:cNvSpPr>
          <p:nvPr/>
        </p:nvSpPr>
        <p:spPr bwMode="auto">
          <a:xfrm>
            <a:off x="0" y="18823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254535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198217A9-F596-E394-E9B2-FFABDFA2E0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B021C1-39FF-E07A-8A1B-35A36EDF7573}"/>
              </a:ext>
            </a:extLst>
          </p:cNvPr>
          <p:cNvSpPr>
            <a:spLocks noGrp="1"/>
          </p:cNvSpPr>
          <p:nvPr>
            <p:ph type="title"/>
          </p:nvPr>
        </p:nvSpPr>
        <p:spPr/>
        <p:txBody>
          <a:bodyPr/>
          <a:lstStyle/>
          <a:p>
            <a:r>
              <a:rPr lang="en-IN" dirty="0"/>
              <a:t>Methods &amp; Approaches</a:t>
            </a:r>
          </a:p>
        </p:txBody>
      </p:sp>
      <p:sp>
        <p:nvSpPr>
          <p:cNvPr id="3" name="Content Placeholder 2">
            <a:extLst>
              <a:ext uri="{FF2B5EF4-FFF2-40B4-BE49-F238E27FC236}">
                <a16:creationId xmlns:a16="http://schemas.microsoft.com/office/drawing/2014/main" id="{3B07E55A-7FDC-CF88-123F-BC54AA42721B}"/>
              </a:ext>
            </a:extLst>
          </p:cNvPr>
          <p:cNvSpPr>
            <a:spLocks noGrp="1"/>
          </p:cNvSpPr>
          <p:nvPr>
            <p:ph idx="1"/>
          </p:nvPr>
        </p:nvSpPr>
        <p:spPr>
          <a:xfrm>
            <a:off x="611957" y="1690688"/>
            <a:ext cx="10515600" cy="4351338"/>
          </a:xfrm>
        </p:spPr>
        <p:txBody>
          <a:bodyPr>
            <a:normAutofit fontScale="62500" lnSpcReduction="20000"/>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dirty="0">
                <a:latin typeface="Arial" panose="020B0604020202020204" pitchFamily="34" charset="0"/>
              </a:rPr>
              <a:t>All the user stories are prioritized by the </a:t>
            </a:r>
            <a:r>
              <a:rPr lang="en-US" altLang="en-US" b="1" dirty="0">
                <a:latin typeface="Arial" panose="020B0604020202020204" pitchFamily="34" charset="0"/>
              </a:rPr>
              <a:t>MOSCOW</a:t>
            </a:r>
            <a:r>
              <a:rPr lang="en-US" altLang="en-US" dirty="0">
                <a:latin typeface="Arial" panose="020B0604020202020204" pitchFamily="34" charset="0"/>
              </a:rPr>
              <a:t> and </a:t>
            </a:r>
            <a:r>
              <a:rPr lang="en-US" altLang="en-US" b="1" dirty="0">
                <a:latin typeface="Arial" panose="020B0604020202020204" pitchFamily="34" charset="0"/>
              </a:rPr>
              <a:t>MVP</a:t>
            </a:r>
            <a:r>
              <a:rPr lang="en-US" altLang="en-US" dirty="0">
                <a:latin typeface="Arial" panose="020B0604020202020204" pitchFamily="34" charset="0"/>
              </a:rPr>
              <a:t> techniques to and also by calculating the </a:t>
            </a:r>
            <a:r>
              <a:rPr lang="en-US" altLang="en-US" b="1" dirty="0">
                <a:latin typeface="Arial" panose="020B0604020202020204" pitchFamily="34" charset="0"/>
              </a:rPr>
              <a:t>BV and CP </a:t>
            </a:r>
            <a:r>
              <a:rPr lang="en-US" altLang="en-US" dirty="0">
                <a:latin typeface="Arial" panose="020B0604020202020204" pitchFamily="34" charset="0"/>
              </a:rPr>
              <a:t>points.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And then the </a:t>
            </a:r>
            <a:r>
              <a:rPr kumimoji="0" lang="en-US" altLang="en-US" b="1" i="0" u="none" strike="noStrike" cap="none" normalizeH="0" baseline="0" dirty="0">
                <a:ln>
                  <a:noFill/>
                </a:ln>
                <a:solidFill>
                  <a:schemeClr val="tx1"/>
                </a:solidFill>
                <a:effectLst/>
                <a:latin typeface="Arial" panose="020B0604020202020204" pitchFamily="34" charset="0"/>
              </a:rPr>
              <a:t>sprints starts </a:t>
            </a:r>
            <a:r>
              <a:rPr kumimoji="0" lang="en-US" altLang="en-US" i="0" u="none" strike="noStrike" cap="none" normalizeH="0" baseline="0" dirty="0">
                <a:ln>
                  <a:noFill/>
                </a:ln>
                <a:solidFill>
                  <a:schemeClr val="tx1"/>
                </a:solidFill>
                <a:effectLst/>
                <a:latin typeface="Arial" panose="020B0604020202020204" pitchFamily="34" charset="0"/>
              </a:rPr>
              <a:t>there will be a delivery of software in two weeks. Might get longer only if there is the </a:t>
            </a:r>
            <a:r>
              <a:rPr kumimoji="0" lang="en-US" altLang="en-US" b="1" i="0" u="none" strike="noStrike" cap="none" normalizeH="0" baseline="0" dirty="0">
                <a:ln>
                  <a:noFill/>
                </a:ln>
                <a:solidFill>
                  <a:schemeClr val="tx1"/>
                </a:solidFill>
                <a:effectLst/>
                <a:latin typeface="Arial" panose="020B0604020202020204" pitchFamily="34" charset="0"/>
              </a:rPr>
              <a:t>change request </a:t>
            </a:r>
            <a:r>
              <a:rPr kumimoji="0" lang="en-US" altLang="en-US" i="0" u="none" strike="noStrike" cap="none" normalizeH="0" baseline="0" dirty="0">
                <a:ln>
                  <a:noFill/>
                </a:ln>
                <a:solidFill>
                  <a:schemeClr val="tx1"/>
                </a:solidFill>
                <a:effectLst/>
                <a:latin typeface="Arial" panose="020B0604020202020204" pitchFamily="34" charset="0"/>
              </a:rPr>
              <a:t>and work accordingly.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Sprint Meetings will be like </a:t>
            </a:r>
            <a:r>
              <a:rPr kumimoji="0" lang="en-US" altLang="en-US" b="1" i="0" u="none" strike="noStrike" cap="none" normalizeH="0" baseline="0" dirty="0">
                <a:ln>
                  <a:noFill/>
                </a:ln>
                <a:solidFill>
                  <a:schemeClr val="tx1"/>
                </a:solidFill>
                <a:effectLst/>
                <a:latin typeface="Arial" panose="020B0604020202020204" pitchFamily="34" charset="0"/>
              </a:rPr>
              <a:t>daily scrum meeting, sprint review meeting, and sprint retrospective meeting </a:t>
            </a:r>
            <a:r>
              <a:rPr kumimoji="0" lang="en-US" altLang="en-US" i="0" u="none" strike="noStrike" cap="none" normalizeH="0" baseline="0" dirty="0">
                <a:ln>
                  <a:noFill/>
                </a:ln>
                <a:solidFill>
                  <a:schemeClr val="tx1"/>
                </a:solidFill>
                <a:effectLst/>
                <a:latin typeface="Arial" panose="020B0604020202020204" pitchFamily="34" charset="0"/>
              </a:rPr>
              <a:t>will be conducted side by side to update the process and clarify doubts.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Once the user story has been done the </a:t>
            </a:r>
            <a:r>
              <a:rPr kumimoji="0" lang="en-US" altLang="en-US" b="1" i="0" u="none" strike="noStrike" cap="none" normalizeH="0" baseline="0" dirty="0">
                <a:ln>
                  <a:noFill/>
                </a:ln>
                <a:solidFill>
                  <a:schemeClr val="tx1"/>
                </a:solidFill>
                <a:effectLst/>
                <a:latin typeface="Arial" panose="020B0604020202020204" pitchFamily="34" charset="0"/>
              </a:rPr>
              <a:t>user story will be change to the done stage </a:t>
            </a:r>
            <a:r>
              <a:rPr kumimoji="0" lang="en-US" altLang="en-US" i="0" u="none" strike="noStrike" cap="none" normalizeH="0" baseline="0" dirty="0">
                <a:ln>
                  <a:noFill/>
                </a:ln>
                <a:solidFill>
                  <a:schemeClr val="tx1"/>
                </a:solidFill>
                <a:effectLst/>
                <a:latin typeface="Arial" panose="020B0604020202020204" pitchFamily="34" charset="0"/>
              </a:rPr>
              <a:t>only if the user story is completed. If its </a:t>
            </a:r>
            <a:r>
              <a:rPr kumimoji="0" lang="en-US" altLang="en-US" b="1" i="0" u="none" strike="noStrike" cap="none" normalizeH="0" baseline="0" dirty="0">
                <a:ln>
                  <a:noFill/>
                </a:ln>
                <a:solidFill>
                  <a:schemeClr val="tx1"/>
                </a:solidFill>
                <a:effectLst/>
                <a:latin typeface="Arial" panose="020B0604020202020204" pitchFamily="34" charset="0"/>
              </a:rPr>
              <a:t>on process it will be in a pending table </a:t>
            </a:r>
            <a:r>
              <a:rPr kumimoji="0" lang="en-US" altLang="en-US" i="0" u="none" strike="noStrike" cap="none" normalizeH="0" baseline="0" dirty="0">
                <a:ln>
                  <a:noFill/>
                </a:ln>
                <a:solidFill>
                  <a:schemeClr val="tx1"/>
                </a:solidFill>
                <a:effectLst/>
                <a:latin typeface="Arial" panose="020B0604020202020204" pitchFamily="34" charset="0"/>
              </a:rPr>
              <a:t>yet to be completed.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The product Burndown Chart will be prepared by the product owner in order to update on the work done process. This chart is very useful for the notification of work yet to be done and was done.</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dirty="0">
                <a:latin typeface="Arial" panose="020B0604020202020204" pitchFamily="34" charset="0"/>
              </a:rPr>
              <a:t>Tools like </a:t>
            </a:r>
            <a:r>
              <a:rPr lang="en-US" altLang="en-US" b="1" dirty="0">
                <a:latin typeface="Arial" panose="020B0604020202020204" pitchFamily="34" charset="0"/>
              </a:rPr>
              <a:t>Jira</a:t>
            </a:r>
            <a:r>
              <a:rPr lang="en-US" altLang="en-US" dirty="0">
                <a:latin typeface="Arial" panose="020B0604020202020204" pitchFamily="34" charset="0"/>
              </a:rPr>
              <a:t> is mainly used to run the </a:t>
            </a:r>
            <a:r>
              <a:rPr lang="en-US" altLang="en-US" b="1" dirty="0">
                <a:latin typeface="Arial" panose="020B0604020202020204" pitchFamily="34" charset="0"/>
              </a:rPr>
              <a:t>sprint</a:t>
            </a:r>
            <a:r>
              <a:rPr lang="en-US" altLang="en-US" dirty="0">
                <a:latin typeface="Arial" panose="020B0604020202020204" pitchFamily="34" charset="0"/>
              </a:rPr>
              <a:t> and </a:t>
            </a:r>
            <a:r>
              <a:rPr lang="en-US" altLang="en-US" b="1" dirty="0">
                <a:latin typeface="Arial" panose="020B0604020202020204" pitchFamily="34" charset="0"/>
              </a:rPr>
              <a:t>create product burndown chart </a:t>
            </a:r>
            <a:r>
              <a:rPr lang="en-US" altLang="en-US" dirty="0">
                <a:latin typeface="Arial" panose="020B0604020202020204" pitchFamily="34" charset="0"/>
              </a:rPr>
              <a:t>and to generate documents </a:t>
            </a:r>
            <a:r>
              <a:rPr lang="en-US" altLang="en-US" b="1" dirty="0">
                <a:latin typeface="Arial" panose="020B0604020202020204" pitchFamily="34" charset="0"/>
              </a:rPr>
              <a:t>Power Bi </a:t>
            </a:r>
            <a:r>
              <a:rPr lang="en-US" altLang="en-US" dirty="0">
                <a:latin typeface="Arial" panose="020B0604020202020204" pitchFamily="34" charset="0"/>
              </a:rPr>
              <a:t>and </a:t>
            </a:r>
            <a:r>
              <a:rPr lang="en-US" altLang="en-US" b="1" dirty="0">
                <a:latin typeface="Arial" panose="020B0604020202020204" pitchFamily="34" charset="0"/>
              </a:rPr>
              <a:t>Tableau</a:t>
            </a:r>
            <a:r>
              <a:rPr lang="en-US" altLang="en-US" dirty="0">
                <a:latin typeface="Arial" panose="020B0604020202020204" pitchFamily="34" charset="0"/>
              </a:rPr>
              <a:t> is used.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i="0" u="none" strike="noStrike" cap="none" normalizeH="0" baseline="0" dirty="0">
                <a:ln>
                  <a:noFill/>
                </a:ln>
                <a:solidFill>
                  <a:schemeClr val="tx1"/>
                </a:solidFill>
                <a:effectLst/>
                <a:latin typeface="Arial" panose="020B0604020202020204" pitchFamily="34" charset="0"/>
              </a:rPr>
              <a:t>If there is any </a:t>
            </a:r>
            <a:r>
              <a:rPr kumimoji="0" lang="en-US" altLang="en-US" b="1" i="0" u="none" strike="noStrike" cap="none" normalizeH="0" baseline="0" dirty="0">
                <a:ln>
                  <a:noFill/>
                </a:ln>
                <a:solidFill>
                  <a:schemeClr val="tx1"/>
                </a:solidFill>
                <a:effectLst/>
                <a:latin typeface="Arial" panose="020B0604020202020204" pitchFamily="34" charset="0"/>
              </a:rPr>
              <a:t>Change request happened </a:t>
            </a:r>
            <a:r>
              <a:rPr kumimoji="0" lang="en-US" altLang="en-US" i="0" u="none" strike="noStrike" cap="none" normalizeH="0" baseline="0" dirty="0">
                <a:ln>
                  <a:noFill/>
                </a:ln>
                <a:solidFill>
                  <a:schemeClr val="tx1"/>
                </a:solidFill>
                <a:effectLst/>
                <a:latin typeface="Arial" panose="020B0604020202020204" pitchFamily="34" charset="0"/>
              </a:rPr>
              <a:t>at the middle the development it </a:t>
            </a:r>
            <a:r>
              <a:rPr kumimoji="0" lang="en-US" altLang="en-US" b="1" i="0" u="none" strike="noStrike" cap="none" normalizeH="0" baseline="0" dirty="0">
                <a:ln>
                  <a:noFill/>
                </a:ln>
                <a:solidFill>
                  <a:schemeClr val="tx1"/>
                </a:solidFill>
                <a:effectLst/>
                <a:latin typeface="Arial" panose="020B0604020202020204" pitchFamily="34" charset="0"/>
              </a:rPr>
              <a:t>welcomed</a:t>
            </a:r>
            <a:r>
              <a:rPr kumimoji="0" lang="en-US" altLang="en-US" i="0" u="none" strike="noStrike" cap="none" normalizeH="0" baseline="0" dirty="0">
                <a:ln>
                  <a:noFill/>
                </a:ln>
                <a:solidFill>
                  <a:schemeClr val="tx1"/>
                </a:solidFill>
                <a:effectLst/>
                <a:latin typeface="Arial" panose="020B0604020202020204" pitchFamily="34" charset="0"/>
              </a:rPr>
              <a:t> and worked on it accordingly.</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dirty="0">
                <a:latin typeface="Arial" panose="020B0604020202020204" pitchFamily="34" charset="0"/>
              </a:rPr>
              <a:t>Finally, the </a:t>
            </a:r>
            <a:r>
              <a:rPr lang="en-US" altLang="en-US" b="1" dirty="0">
                <a:latin typeface="Arial" panose="020B0604020202020204" pitchFamily="34" charset="0"/>
              </a:rPr>
              <a:t>sprint retrospective meeting </a:t>
            </a:r>
            <a:r>
              <a:rPr lang="en-US" altLang="en-US" dirty="0">
                <a:latin typeface="Arial" panose="020B0604020202020204" pitchFamily="34" charset="0"/>
              </a:rPr>
              <a:t>is being help to discuss the what did go well in the sprint and what did not go well and what was the complication occurred during the development in order to development of project.</a:t>
            </a:r>
            <a:endParaRPr kumimoji="0" lang="en-US" altLang="en-US"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b="1" dirty="0">
              <a:latin typeface="Arial" panose="020B0604020202020204" pitchFamily="34" charset="0"/>
            </a:endParaRPr>
          </a:p>
          <a:p>
            <a:endParaRPr lang="en-IN" sz="1600" dirty="0"/>
          </a:p>
        </p:txBody>
      </p:sp>
      <p:sp>
        <p:nvSpPr>
          <p:cNvPr id="9" name="Rectangle 6">
            <a:extLst>
              <a:ext uri="{FF2B5EF4-FFF2-40B4-BE49-F238E27FC236}">
                <a16:creationId xmlns:a16="http://schemas.microsoft.com/office/drawing/2014/main" id="{93EABEF7-A29B-73D2-CCE1-A9B77F721046}"/>
              </a:ext>
            </a:extLst>
          </p:cNvPr>
          <p:cNvSpPr>
            <a:spLocks noChangeArrowheads="1"/>
          </p:cNvSpPr>
          <p:nvPr/>
        </p:nvSpPr>
        <p:spPr bwMode="auto">
          <a:xfrm>
            <a:off x="0" y="18823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1"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078814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2611</TotalTime>
  <Words>994</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COIN AI Project</vt:lpstr>
      <vt:lpstr>Situation:</vt:lpstr>
      <vt:lpstr>Problem Definition </vt:lpstr>
      <vt:lpstr>Opportunity</vt:lpstr>
      <vt:lpstr>Purpose Statement</vt:lpstr>
      <vt:lpstr>Project Objective</vt:lpstr>
      <vt:lpstr>Success Criteria</vt:lpstr>
      <vt:lpstr>Methods &amp; Approaches</vt:lpstr>
      <vt:lpstr>Methods &amp; Approaches</vt:lpstr>
      <vt:lpstr>Resources</vt:lpstr>
      <vt:lpstr>Technologies</vt:lpstr>
      <vt:lpstr>Risk &amp; Dependencies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Manish</dc:creator>
  <cp:lastModifiedBy>Manish</cp:lastModifiedBy>
  <cp:revision>3</cp:revision>
  <dcterms:created xsi:type="dcterms:W3CDTF">2025-03-05T14:24:19Z</dcterms:created>
  <dcterms:modified xsi:type="dcterms:W3CDTF">2025-03-07T09:55:27Z</dcterms:modified>
</cp:coreProperties>
</file>