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433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490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051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997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9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741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920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661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077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34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5095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A227638-E858-4809-9118-B80AA3059AF5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7DF31C8-5B1D-42D6-AAA2-25B40629B6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373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76CADE0-D3FA-F3F8-4146-1BE45AC9D344}"/>
              </a:ext>
            </a:extLst>
          </p:cNvPr>
          <p:cNvSpPr txBox="1"/>
          <p:nvPr/>
        </p:nvSpPr>
        <p:spPr>
          <a:xfrm>
            <a:off x="2821858" y="2389239"/>
            <a:ext cx="65482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Title: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Conversational AI Chatbot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By: Vedant Vivek Mulay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12/03/2025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411681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940B42F9-AC68-909D-D393-94680D01F5DD}"/>
              </a:ext>
            </a:extLst>
          </p:cNvPr>
          <p:cNvSpPr txBox="1">
            <a:spLocks/>
          </p:cNvSpPr>
          <p:nvPr/>
        </p:nvSpPr>
        <p:spPr>
          <a:xfrm>
            <a:off x="2419668" y="-1"/>
            <a:ext cx="6801612" cy="5311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Risks and Dependencies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B3FC24-7EF2-B6E9-3C98-67770728A323}"/>
              </a:ext>
            </a:extLst>
          </p:cNvPr>
          <p:cNvSpPr txBox="1"/>
          <p:nvPr/>
        </p:nvSpPr>
        <p:spPr>
          <a:xfrm>
            <a:off x="285136" y="265590"/>
            <a:ext cx="13843819" cy="7112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b="1" u="sng" dirty="0">
                <a:latin typeface="Inter"/>
              </a:rPr>
              <a:t>Risks: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Technical Risks: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Inter"/>
              </a:rPr>
              <a:t>Inaccurate NLP Model &amp; Misinterpretation of Queries</a:t>
            </a:r>
            <a:r>
              <a:rPr lang="en-IN" b="1" dirty="0">
                <a:latin typeface="Inter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Integration Challenges with Existing Systems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Chatbot must seamlessly connect with CRM, ERP, databases, and other platforms.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Mitigation Strategy: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Inter"/>
              </a:rPr>
              <a:t>Implement continuous training and fine-tuning of AI models.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Inter"/>
              </a:rPr>
              <a:t>Conduct API feasibility tests before full integration.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Budget Overruns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AI chatbot projects often exceed budgets due to unexpected development, training, and infrastructure costs.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Mitigation Strategy: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Inter"/>
              </a:rPr>
              <a:t>Define a realistic budget with contingency funds (15-20% buffer). Use cost-efficient cloud services 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Compliance &amp; Legal Risks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Non-Compliance with Data Privacy Regulations. AI chatbots handle sensitive customer data</a:t>
            </a:r>
            <a:endParaRPr lang="en-IN" b="1" dirty="0">
              <a:latin typeface="Inter"/>
            </a:endParaRP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Mitigation Strategy:</a:t>
            </a:r>
            <a:endParaRPr lang="en-IN" dirty="0">
              <a:latin typeface="Inter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dirty="0">
                <a:latin typeface="Inter"/>
              </a:rPr>
              <a:t>Implement data anonymization &amp; encryption. Obtain user consent before collecting personal data.</a:t>
            </a:r>
          </a:p>
          <a:p>
            <a:pPr>
              <a:lnSpc>
                <a:spcPct val="150000"/>
              </a:lnSpc>
            </a:pPr>
            <a:endParaRPr lang="en-US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188513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C4DDF88-4E55-4E37-FBF7-FCDE2B633DA3}"/>
              </a:ext>
            </a:extLst>
          </p:cNvPr>
          <p:cNvSpPr txBox="1"/>
          <p:nvPr/>
        </p:nvSpPr>
        <p:spPr>
          <a:xfrm>
            <a:off x="294967" y="0"/>
            <a:ext cx="6096000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Dependencies: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A8BAB5-3FF2-DF47-625F-BC6018A5A45F}"/>
              </a:ext>
            </a:extLst>
          </p:cNvPr>
          <p:cNvSpPr txBox="1"/>
          <p:nvPr/>
        </p:nvSpPr>
        <p:spPr>
          <a:xfrm>
            <a:off x="294967" y="383458"/>
            <a:ext cx="10894142" cy="6697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Inter"/>
              </a:rPr>
              <a:t>Dependencies in a Conversational AI Chatbot project refer to external factors, technologies, teams, and third-party services that impact the chatbot’s functionality, deployment, and performance.</a:t>
            </a:r>
          </a:p>
          <a:p>
            <a:pPr>
              <a:lnSpc>
                <a:spcPct val="150000"/>
              </a:lnSpc>
              <a:buNone/>
            </a:pPr>
            <a:r>
              <a:rPr lang="en-IN" b="1" dirty="0">
                <a:latin typeface="Inter"/>
              </a:rPr>
              <a:t>AI/NLP Frameworks &amp; APIs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The chatbot depends on Natural Language Processing (NLP) models to understand user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Common AI frameworks include Google </a:t>
            </a:r>
            <a:r>
              <a:rPr lang="en-IN" dirty="0" err="1">
                <a:latin typeface="Inter"/>
              </a:rPr>
              <a:t>Dialogflow</a:t>
            </a:r>
            <a:r>
              <a:rPr lang="en-IN" dirty="0">
                <a:latin typeface="Inter"/>
              </a:rPr>
              <a:t>, OpenAI GPT, IBM Watson, Microsoft LUIS, Rasa, and </a:t>
            </a:r>
            <a:r>
              <a:rPr lang="en-IN" dirty="0" err="1">
                <a:latin typeface="Inter"/>
              </a:rPr>
              <a:t>spaCy</a:t>
            </a:r>
            <a:r>
              <a:rPr lang="en-IN" dirty="0">
                <a:latin typeface="Inter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Cloud Infrastructure &amp; Hosting Services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requires cloud storage, computing power, and APIs to operate efficiently.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Common cloud platforms: AWS, Google Cloud, Azure.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Integration with Business Systems &amp; Databases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must retrieve and update data from CRM, ERP, ticketing systems, knowledge bases, and customer databases.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Use standardized API protocols (REST, </a:t>
            </a:r>
            <a:r>
              <a:rPr lang="en-US" dirty="0" err="1">
                <a:latin typeface="Inter"/>
              </a:rPr>
              <a:t>GraphQL</a:t>
            </a:r>
            <a:r>
              <a:rPr lang="en-US" dirty="0">
                <a:latin typeface="Inter"/>
              </a:rPr>
              <a:t>, Webhooks) for seamless integration.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Speech Recognition &amp; Voice Assistant Compatibility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If the chatbot supports voice interactions, it depends on speech-to-text (STT) and text-to-speech (TTS) engines like Google Speech API, Amazon Polly, or IBM Watson Speech-to-Text.</a:t>
            </a:r>
          </a:p>
          <a:p>
            <a:pPr>
              <a:lnSpc>
                <a:spcPct val="150000"/>
              </a:lnSpc>
            </a:pPr>
            <a:endParaRPr lang="en-IN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72358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9EE694-1C35-B294-5518-0D2C5DB102CF}"/>
              </a:ext>
            </a:extLst>
          </p:cNvPr>
          <p:cNvSpPr txBox="1"/>
          <p:nvPr/>
        </p:nvSpPr>
        <p:spPr>
          <a:xfrm>
            <a:off x="909484" y="206477"/>
            <a:ext cx="10373032" cy="665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000" b="1" i="0" dirty="0">
                <a:effectLst/>
                <a:latin typeface="Inter"/>
              </a:rPr>
              <a:t> </a:t>
            </a:r>
            <a:r>
              <a:rPr lang="en-IN" sz="2400" b="1" i="0" u="sng" dirty="0">
                <a:effectLst/>
                <a:latin typeface="Inter"/>
              </a:rPr>
              <a:t>Project Background</a:t>
            </a:r>
          </a:p>
          <a:p>
            <a:pPr>
              <a:lnSpc>
                <a:spcPct val="150000"/>
              </a:lnSpc>
            </a:pPr>
            <a:r>
              <a:rPr lang="en-IN" b="1" i="0" dirty="0">
                <a:effectLst/>
                <a:latin typeface="Inter"/>
              </a:rPr>
              <a:t>Situation: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dirty="0">
                <a:effectLst/>
                <a:latin typeface="Inter"/>
              </a:rPr>
              <a:t>Businesses and organizations rely on chatbots to handle customer inquiries, but traditional rule-based chatbots have limitations.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dirty="0">
                <a:effectLst/>
                <a:latin typeface="Inter"/>
              </a:rPr>
              <a:t>These chatbots operate based on predefined responses and lack contextual understanding.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i="0" dirty="0">
                <a:effectLst/>
                <a:latin typeface="Inter"/>
              </a:rPr>
              <a:t>As customer expectations rise, companies need a smarter, more interactive, and efficient way to engage users.</a:t>
            </a:r>
          </a:p>
          <a:p>
            <a:pPr>
              <a:lnSpc>
                <a:spcPct val="150000"/>
              </a:lnSpc>
            </a:pPr>
            <a:r>
              <a:rPr lang="en-IN" b="1" i="0" dirty="0">
                <a:effectLst/>
                <a:latin typeface="Inter"/>
              </a:rPr>
              <a:t>Problem 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Limited Understanding: </a:t>
            </a:r>
            <a:r>
              <a:rPr lang="en-US" sz="1600" i="0" dirty="0">
                <a:effectLst/>
                <a:latin typeface="Inter"/>
              </a:rPr>
              <a:t>Traditional chatbots fail to recognize context and intent, leading to frustrating user experiences.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Predefined Responses Only</a:t>
            </a:r>
            <a:r>
              <a:rPr lang="en-US" sz="1600" i="0" dirty="0">
                <a:effectLst/>
                <a:latin typeface="Inter"/>
              </a:rPr>
              <a:t>: They can only provide scripted, rule-based answers, making them ineffective for complex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Poor Customer Experience: </a:t>
            </a:r>
            <a:r>
              <a:rPr lang="en-US" sz="1600" i="0" dirty="0">
                <a:effectLst/>
                <a:latin typeface="Inter"/>
              </a:rPr>
              <a:t>Users often feel like they’re talking to a machine rather than having a natural conversation.</a:t>
            </a:r>
          </a:p>
          <a:p>
            <a:pPr>
              <a:lnSpc>
                <a:spcPct val="150000"/>
              </a:lnSpc>
            </a:pPr>
            <a:r>
              <a:rPr lang="en-US" b="1" i="0" dirty="0">
                <a:effectLst/>
                <a:latin typeface="Inter"/>
              </a:rPr>
              <a:t>Opportunity: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Personalized User Experience:</a:t>
            </a:r>
            <a:r>
              <a:rPr lang="en-US" sz="1600" i="0" dirty="0">
                <a:effectLst/>
                <a:latin typeface="Inter"/>
              </a:rPr>
              <a:t> AI chatbots learn and adapt based on previous interactions, ensuring more relevant responses over time.</a:t>
            </a:r>
            <a:endParaRPr lang="en-US" sz="1600" b="1" i="0" dirty="0">
              <a:effectLst/>
              <a:latin typeface="Inter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Inter"/>
              </a:rPr>
              <a:t>AI-Driven Conversations: </a:t>
            </a:r>
            <a:r>
              <a:rPr lang="en-US" sz="1600" i="0" dirty="0">
                <a:effectLst/>
                <a:latin typeface="Inter"/>
              </a:rPr>
              <a:t>CAI understands context, sentiment, and intent, making interactions feel more human-like.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latin typeface="Inter"/>
              </a:rPr>
              <a:t>Automation of Complex Queries: </a:t>
            </a:r>
            <a:r>
              <a:rPr lang="en-US" sz="1600" dirty="0">
                <a:latin typeface="Inter"/>
              </a:rPr>
              <a:t>Unlike rule-based bots, CAI can handle dynamic and multi-turn conversations with users.</a:t>
            </a:r>
            <a:endParaRPr lang="en-IN" sz="1600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73817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C9CC743-0C9D-057B-70F9-7F737BF20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7826" y="179379"/>
            <a:ext cx="6803726" cy="6462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D8F652-1D31-CB8D-4508-E7E966344938}"/>
              </a:ext>
            </a:extLst>
          </p:cNvPr>
          <p:cNvSpPr txBox="1"/>
          <p:nvPr/>
        </p:nvSpPr>
        <p:spPr>
          <a:xfrm>
            <a:off x="1111045" y="1072906"/>
            <a:ext cx="10205884" cy="4712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Inter"/>
              </a:rPr>
              <a:t>Facilitate Natural and Engaging Interactions: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Chatbots aim to mimic human conversation, understanding user intent and responding in a way that feels natural and intuitive and automates support services.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should understand natural language, provide relevant responses, and continuously improve through machine learning.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Inter"/>
              </a:rPr>
              <a:t>Provide a Positive User Experience: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The chatbot should be easy to use, helpful, and efficient, leading to a positive user experience.</a:t>
            </a:r>
            <a:endParaRPr lang="en-IN" dirty="0">
              <a:latin typeface="Inter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Develop and deploy a Conversational AI Chatbot that enhances customer satisfaction and engagement.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Enable human-like interaction with real-time context understanding.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Reduce dependency on human agents by automating intelligent responses.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Seamlessly integrate with multiple platforms (Website, Mobile App, WhatsApp, Social Media).</a:t>
            </a:r>
          </a:p>
        </p:txBody>
      </p:sp>
    </p:spTree>
    <p:extLst>
      <p:ext uri="{BB962C8B-B14F-4D97-AF65-F5344CB8AC3E}">
        <p14:creationId xmlns:p14="http://schemas.microsoft.com/office/powerpoint/2010/main" val="114265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DB3A58A5-26D1-250F-A8DC-8388F4705808}"/>
              </a:ext>
            </a:extLst>
          </p:cNvPr>
          <p:cNvSpPr txBox="1">
            <a:spLocks/>
          </p:cNvSpPr>
          <p:nvPr/>
        </p:nvSpPr>
        <p:spPr>
          <a:xfrm>
            <a:off x="2508381" y="-58677"/>
            <a:ext cx="6801612" cy="6039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 Project Objectives: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975A82-3208-F956-0E39-D0ECD1F62540}"/>
              </a:ext>
            </a:extLst>
          </p:cNvPr>
          <p:cNvSpPr txBox="1"/>
          <p:nvPr/>
        </p:nvSpPr>
        <p:spPr>
          <a:xfrm>
            <a:off x="540773" y="371102"/>
            <a:ext cx="13932310" cy="7343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Develop an AI-driven Chatbot with Advanced NLP Capabilities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Build a chatbot that can understand and process natural language using Natural Language Processing (NLP) and Machine Learning (ML).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Enable multi-turn conversations, allowing the chatbot to remember context within a chat session.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Improve Human-Like Interaction &amp; Engagement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Integrate sentiment analysis to detect user emotions and respond accordingly.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Implement context-aware conversations, ensuring continuity in long discussions.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Use Generative AI models (like GPT) to generate dynamic, human-like responses rather than static predefined answers.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Automate Customer Support &amp; Reduce Human Agent Dependency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Enable self-service options for FAQs, troubleshooting, and general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Automate ticket creation and escalation when the chatbot cannot resolve an issue.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Reduce dependency on human agents by automating 70–80% of customer interactions.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>
                <a:latin typeface="Inter"/>
              </a:rPr>
              <a:t>Improve Customer Satisfaction &amp; Reduce Response Time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Target a response time of under 2 seconds for most queries.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Improve first-contact resolution rates by providing relevant answers in one interaction.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Inter"/>
              </a:rPr>
              <a:t>Increase customer satisfaction scores (CSAT) by at least 20% through personalized, accurate, and engaging responses.</a:t>
            </a:r>
          </a:p>
          <a:p>
            <a:pPr>
              <a:lnSpc>
                <a:spcPct val="150000"/>
              </a:lnSpc>
              <a:buNone/>
            </a:pPr>
            <a:r>
              <a:rPr lang="en-IN" b="1" dirty="0">
                <a:latin typeface="Inter"/>
              </a:rPr>
              <a:t>Enable Multi-Channel Support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1600" dirty="0">
                <a:latin typeface="Inter"/>
              </a:rPr>
              <a:t>Deploy the chatbot on multiple platforms: </a:t>
            </a:r>
            <a:r>
              <a:rPr lang="en-IN" sz="1600" b="1" dirty="0">
                <a:latin typeface="Inter"/>
              </a:rPr>
              <a:t>Website</a:t>
            </a:r>
            <a:r>
              <a:rPr lang="en-IN" sz="1600" dirty="0">
                <a:latin typeface="Inter"/>
              </a:rPr>
              <a:t> (Live Chat) </a:t>
            </a:r>
            <a:r>
              <a:rPr lang="en-IN" sz="1600" b="1" dirty="0">
                <a:latin typeface="Inter"/>
              </a:rPr>
              <a:t>Mobile Apps</a:t>
            </a:r>
            <a:r>
              <a:rPr lang="en-IN" sz="1600" dirty="0">
                <a:latin typeface="Inter"/>
              </a:rPr>
              <a:t> (iOS, Android)</a:t>
            </a:r>
            <a:br>
              <a:rPr lang="en-IN" sz="1600" dirty="0">
                <a:latin typeface="Inter"/>
              </a:rPr>
            </a:br>
            <a:endParaRPr lang="en-US" dirty="0">
              <a:latin typeface="Inter"/>
            </a:endParaRPr>
          </a:p>
          <a:p>
            <a:pPr>
              <a:lnSpc>
                <a:spcPct val="150000"/>
              </a:lnSpc>
            </a:pPr>
            <a:endParaRPr lang="en-IN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24663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774D4EB-3DEA-7B71-AB18-89E01A36BE4B}"/>
              </a:ext>
            </a:extLst>
          </p:cNvPr>
          <p:cNvSpPr txBox="1"/>
          <p:nvPr/>
        </p:nvSpPr>
        <p:spPr>
          <a:xfrm>
            <a:off x="806245" y="892087"/>
            <a:ext cx="10913807" cy="4658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SMART Objectives: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Specific: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Build a Conversational AI chatbot that understands natural language, context, and user intent.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Measurable:</a:t>
            </a:r>
            <a:r>
              <a:rPr lang="en-IN" dirty="0">
                <a:latin typeface="Inter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Achieve 90%+ accuracy in recognizing and responding to user queries.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Achievable:</a:t>
            </a:r>
            <a:r>
              <a:rPr lang="en-IN" dirty="0">
                <a:latin typeface="Inter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Use state-of-the-art NLP models (OpenAI GPT, Google </a:t>
            </a:r>
            <a:r>
              <a:rPr lang="en-IN" dirty="0" err="1">
                <a:latin typeface="Inter"/>
              </a:rPr>
              <a:t>Dialogflow</a:t>
            </a:r>
            <a:r>
              <a:rPr lang="en-IN" dirty="0">
                <a:latin typeface="Inter"/>
              </a:rPr>
              <a:t>) to ensure accuracy.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Relevant: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This will replace traditional chatbots, reducing manual intervention and response time.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Time-bound: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Inter"/>
              </a:rPr>
              <a:t>Complete chatbot development within 4 months.</a:t>
            </a:r>
          </a:p>
        </p:txBody>
      </p:sp>
    </p:spTree>
    <p:extLst>
      <p:ext uri="{BB962C8B-B14F-4D97-AF65-F5344CB8AC3E}">
        <p14:creationId xmlns:p14="http://schemas.microsoft.com/office/powerpoint/2010/main" val="2811751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445F983C-5149-8F73-E784-6C1A6D083AAE}"/>
              </a:ext>
            </a:extLst>
          </p:cNvPr>
          <p:cNvSpPr txBox="1">
            <a:spLocks/>
          </p:cNvSpPr>
          <p:nvPr/>
        </p:nvSpPr>
        <p:spPr>
          <a:xfrm>
            <a:off x="2486259" y="0"/>
            <a:ext cx="6801612" cy="52079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Success Criteria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8203BE-874B-7D1A-9423-A854C7F23112}"/>
              </a:ext>
            </a:extLst>
          </p:cNvPr>
          <p:cNvSpPr txBox="1"/>
          <p:nvPr/>
        </p:nvSpPr>
        <p:spPr>
          <a:xfrm>
            <a:off x="521109" y="260396"/>
            <a:ext cx="12457471" cy="6697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High Accuracy in Understanding User Queries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Achieve 90%+ accuracy in understanding user intent and providing relevant responses.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Improved Customer Satisfaction (CSAT) Scores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Increase customer satisfaction scores (CSAT) by 20%.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Reduction in Human Agent Workload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Automate 70-80% of customer inquiries, reducing reliance on human support agents.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Faster Response Time for User Queries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Reduce chatbot response time to less than 2 seconds for 90% of interactions.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Multi-Platform Deployment &amp; Seamless User Experience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Successful integration on Multi communication platforms (e.g., Website, Mobile App).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High Chatbot Engagement &amp; Retention Rate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Ensure 80%+ of users complete their interactions without dropping off.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Self-Learning AI with Continuous Improvement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Implement AI model that improves chatbot accuracy by 10% every quarter.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Cost Savings &amp; ROI on Automation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Reduce customer support operational costs by 30% through automation.</a:t>
            </a:r>
            <a:endParaRPr lang="en-IN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236888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189EF6C-627D-19C1-E016-D29D297AADAD}"/>
              </a:ext>
            </a:extLst>
          </p:cNvPr>
          <p:cNvSpPr txBox="1"/>
          <p:nvPr/>
        </p:nvSpPr>
        <p:spPr>
          <a:xfrm>
            <a:off x="3048000" y="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Methods/Approach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4B423F-C395-F28B-A449-D4368261EA9B}"/>
              </a:ext>
            </a:extLst>
          </p:cNvPr>
          <p:cNvSpPr txBox="1"/>
          <p:nvPr/>
        </p:nvSpPr>
        <p:spPr>
          <a:xfrm>
            <a:off x="639097" y="461665"/>
            <a:ext cx="11552903" cy="628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Method/Approach: Agile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Project Vision and Scope: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Clearly establish the chatbot's purpose, target audience, and key performance indicators (KPIs).</a:t>
            </a:r>
            <a:endParaRPr kumimoji="0" lang="en-IN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latin typeface="Inter"/>
              </a:rPr>
              <a:t>Preparing Product Vision Document.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Inter"/>
              </a:rPr>
              <a:t>Establish the Agile Framework: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Choose an agile framework (e.g., Scrum) that suits team's needs.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Set up tools for project management, communication, and collaboration.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Create the Product Backlog: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Develop a backlog of user stories that describe the desired chatbot functionalities.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Prioritize the backlog based on business value and user needs.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Iterative Development (Sprints):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Planning: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Select a set of user stories from the product backlog to be completed in the sprint.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Break down user stories into smaller tasks.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Estimate the effort required for each task.</a:t>
            </a:r>
          </a:p>
        </p:txBody>
      </p:sp>
    </p:spTree>
    <p:extLst>
      <p:ext uri="{BB962C8B-B14F-4D97-AF65-F5344CB8AC3E}">
        <p14:creationId xmlns:p14="http://schemas.microsoft.com/office/powerpoint/2010/main" val="16849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5CF230-0267-F3BD-8353-14AF558F0117}"/>
              </a:ext>
            </a:extLst>
          </p:cNvPr>
          <p:cNvSpPr txBox="1"/>
          <p:nvPr/>
        </p:nvSpPr>
        <p:spPr>
          <a:xfrm>
            <a:off x="1199535" y="643308"/>
            <a:ext cx="10264878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Execution: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Develop and test the chatbot's functionalities according to the sprint plan.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Hold daily stand-up meetings to track progress and identify roadblocks.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Focus on incremental development and continuous integration.</a:t>
            </a:r>
            <a:endParaRPr lang="en-US" b="1" dirty="0">
              <a:latin typeface="Inter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Review:</a:t>
            </a:r>
            <a:r>
              <a:rPr lang="en-US" dirty="0">
                <a:latin typeface="Inter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Demonstrate the completed functionalities to stakeholders.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Gather feedback and identify areas for improvement.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Sprint Retrospective:</a:t>
            </a:r>
            <a:r>
              <a:rPr lang="en-US" dirty="0">
                <a:latin typeface="Inter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Reflect on the sprint and identify areas for improvement in the development process.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Adapt the process to enhance efficiency and effectiveness.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Deployment and Maintenance: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Detail the deployment process and environment.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Inter"/>
              </a:rPr>
              <a:t>Outline the ongoing maintenance and support plan.</a:t>
            </a: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9704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EDB782AC-E2BA-9A15-4079-364DFF8DB284}"/>
              </a:ext>
            </a:extLst>
          </p:cNvPr>
          <p:cNvSpPr txBox="1">
            <a:spLocks/>
          </p:cNvSpPr>
          <p:nvPr/>
        </p:nvSpPr>
        <p:spPr>
          <a:xfrm>
            <a:off x="2767929" y="0"/>
            <a:ext cx="6801612" cy="50001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N" sz="2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Resources:</a:t>
            </a:r>
            <a:endParaRPr kumimoji="0" lang="en-IN" sz="2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55D441-6B2C-0867-AFB5-6ECCB6F7F34B}"/>
              </a:ext>
            </a:extLst>
          </p:cNvPr>
          <p:cNvSpPr txBox="1"/>
          <p:nvPr/>
        </p:nvSpPr>
        <p:spPr>
          <a:xfrm>
            <a:off x="275303" y="185378"/>
            <a:ext cx="12034684" cy="711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Human Resources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Scrum Master: </a:t>
            </a:r>
            <a:r>
              <a:rPr lang="en-US" dirty="0">
                <a:latin typeface="Inter"/>
              </a:rPr>
              <a:t>Oversees project execution.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Product Owner: </a:t>
            </a:r>
            <a:r>
              <a:rPr lang="en-US" dirty="0">
                <a:latin typeface="Inter"/>
              </a:rPr>
              <a:t>Decides what needs to be in product.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Business Analyst: </a:t>
            </a:r>
            <a:r>
              <a:rPr lang="en-US" dirty="0">
                <a:latin typeface="Inter"/>
              </a:rPr>
              <a:t>Gathers requirements, ensures system aligns with needs.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UI/UX Designer: </a:t>
            </a:r>
            <a:r>
              <a:rPr lang="en-US" dirty="0">
                <a:latin typeface="Inter"/>
              </a:rPr>
              <a:t>Designs user-friendly interface for system.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Software Developers: </a:t>
            </a:r>
            <a:r>
              <a:rPr lang="en-US" dirty="0">
                <a:latin typeface="Inter"/>
              </a:rPr>
              <a:t>Develop system modules.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Data Scientist:</a:t>
            </a:r>
            <a:r>
              <a:rPr lang="en-US" dirty="0">
                <a:latin typeface="Inter"/>
              </a:rPr>
              <a:t> Data modeling and ML model training.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Testers: </a:t>
            </a:r>
            <a:r>
              <a:rPr lang="en-US" dirty="0">
                <a:latin typeface="Inter"/>
              </a:rPr>
              <a:t>Ensure system functionality is as per requirements.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Inter"/>
              </a:rPr>
              <a:t>IT Support &amp; Maintenance: </a:t>
            </a:r>
            <a:r>
              <a:rPr lang="en-US" dirty="0">
                <a:latin typeface="Inter"/>
              </a:rPr>
              <a:t>Post-launch technical support &amp; system updates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Time: The project will be implemented within 12 months.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Inter"/>
              </a:rPr>
              <a:t>Budget: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Inter"/>
              </a:rPr>
              <a:t>Resources are allocated considering a total budget of Rs. 10,00,000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Human Resources </a:t>
            </a:r>
            <a:r>
              <a:rPr lang="en-US" dirty="0">
                <a:latin typeface="Inter"/>
              </a:rPr>
              <a:t>(Salaries for the Development Team &amp; Support Staff): Rs. 5,00,000.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Software &amp; Tools </a:t>
            </a:r>
            <a:r>
              <a:rPr lang="en-US" dirty="0">
                <a:latin typeface="Inter"/>
              </a:rPr>
              <a:t>(Development Frameworks &amp; AI/NLP Models, Backend &amp; Database, API Integrations): Rs. 1,50,000.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Infrastructure </a:t>
            </a:r>
            <a:r>
              <a:rPr lang="en-US" dirty="0">
                <a:latin typeface="Inter"/>
              </a:rPr>
              <a:t>(Hardware &amp; Cloud Resources):Rs. 3,00,000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>
                <a:latin typeface="Inter"/>
              </a:rPr>
              <a:t>Training &amp; Documentation:</a:t>
            </a:r>
            <a:r>
              <a:rPr lang="en-US" dirty="0">
                <a:latin typeface="Inter"/>
              </a:rPr>
              <a:t> Rs. 50,000</a:t>
            </a:r>
            <a:endParaRPr lang="en-IN" dirty="0">
              <a:latin typeface="Inter"/>
            </a:endParaRPr>
          </a:p>
          <a:p>
            <a:pPr>
              <a:lnSpc>
                <a:spcPct val="150000"/>
              </a:lnSpc>
            </a:pPr>
            <a:endParaRPr lang="en-US" b="1" dirty="0"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81214307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264</TotalTime>
  <Words>1473</Words>
  <Application>Microsoft Office PowerPoint</Application>
  <PresentationFormat>Widescreen</PresentationFormat>
  <Paragraphs>145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 Light</vt:lpstr>
      <vt:lpstr>Gill Sans MT</vt:lpstr>
      <vt:lpstr>Inter</vt:lpstr>
      <vt:lpstr>Times New Roman</vt:lpstr>
      <vt:lpstr>Wingdings</vt:lpstr>
      <vt:lpstr>Metropolitan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Sagar Mulay</dc:creator>
  <cp:lastModifiedBy>Sagar Mulay</cp:lastModifiedBy>
  <cp:revision>20</cp:revision>
  <dcterms:created xsi:type="dcterms:W3CDTF">2025-03-13T06:21:31Z</dcterms:created>
  <dcterms:modified xsi:type="dcterms:W3CDTF">2025-03-15T08:02:24Z</dcterms:modified>
</cp:coreProperties>
</file>