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3"/>
  </p:notesMasterIdLst>
  <p:sldIdLst>
    <p:sldId id="260" r:id="rId2"/>
    <p:sldId id="261" r:id="rId3"/>
    <p:sldId id="262" r:id="rId4"/>
    <p:sldId id="263" r:id="rId5"/>
    <p:sldId id="264" r:id="rId6"/>
    <p:sldId id="265" r:id="rId7"/>
    <p:sldId id="266" r:id="rId8"/>
    <p:sldId id="267" r:id="rId9"/>
    <p:sldId id="268" r:id="rId10"/>
    <p:sldId id="269" r:id="rId11"/>
    <p:sldId id="270"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10FCDB-FDCF-4053-88E2-1DDB7646100C}" v="176" dt="2025-02-14T10:36:12.8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8" d="100"/>
          <a:sy n="58" d="100"/>
        </p:scale>
        <p:origin x="1520"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ran Sehgal" userId="812d69bdca931841" providerId="LiveId" clId="{5510FCDB-FDCF-4053-88E2-1DDB7646100C}"/>
    <pc:docChg chg="undo custSel addSld delSld modSld modMainMaster modNotesMaster">
      <pc:chgData name="Simran Sehgal" userId="812d69bdca931841" providerId="LiveId" clId="{5510FCDB-FDCF-4053-88E2-1DDB7646100C}" dt="2025-02-14T10:59:23.786" v="2945" actId="255"/>
      <pc:docMkLst>
        <pc:docMk/>
      </pc:docMkLst>
      <pc:sldChg chg="addSp delSp modSp new del mod">
        <pc:chgData name="Simran Sehgal" userId="812d69bdca931841" providerId="LiveId" clId="{5510FCDB-FDCF-4053-88E2-1DDB7646100C}" dt="2025-02-12T19:52:41.249" v="2702" actId="47"/>
        <pc:sldMkLst>
          <pc:docMk/>
          <pc:sldMk cId="1640714257" sldId="256"/>
        </pc:sldMkLst>
      </pc:sldChg>
      <pc:sldChg chg="addSp delSp modSp new del mod">
        <pc:chgData name="Simran Sehgal" userId="812d69bdca931841" providerId="LiveId" clId="{5510FCDB-FDCF-4053-88E2-1DDB7646100C}" dt="2025-02-12T19:48:59.673" v="2658" actId="47"/>
        <pc:sldMkLst>
          <pc:docMk/>
          <pc:sldMk cId="1047578969" sldId="257"/>
        </pc:sldMkLst>
      </pc:sldChg>
      <pc:sldChg chg="addSp delSp modSp new del mod">
        <pc:chgData name="Simran Sehgal" userId="812d69bdca931841" providerId="LiveId" clId="{5510FCDB-FDCF-4053-88E2-1DDB7646100C}" dt="2025-02-12T19:48:56.141" v="2657" actId="47"/>
        <pc:sldMkLst>
          <pc:docMk/>
          <pc:sldMk cId="447430191" sldId="258"/>
        </pc:sldMkLst>
      </pc:sldChg>
      <pc:sldChg chg="addSp delSp modSp new del mod">
        <pc:chgData name="Simran Sehgal" userId="812d69bdca931841" providerId="LiveId" clId="{5510FCDB-FDCF-4053-88E2-1DDB7646100C}" dt="2025-02-12T19:48:51.331" v="2656" actId="47"/>
        <pc:sldMkLst>
          <pc:docMk/>
          <pc:sldMk cId="1884474333" sldId="259"/>
        </pc:sldMkLst>
      </pc:sldChg>
      <pc:sldChg chg="addSp delSp modSp new del mod">
        <pc:chgData name="Simran Sehgal" userId="812d69bdca931841" providerId="LiveId" clId="{5510FCDB-FDCF-4053-88E2-1DDB7646100C}" dt="2025-02-12T18:14:44.950" v="1183" actId="680"/>
        <pc:sldMkLst>
          <pc:docMk/>
          <pc:sldMk cId="345624588" sldId="260"/>
        </pc:sldMkLst>
      </pc:sldChg>
      <pc:sldChg chg="addSp delSp modSp new mod">
        <pc:chgData name="Simran Sehgal" userId="812d69bdca931841" providerId="LiveId" clId="{5510FCDB-FDCF-4053-88E2-1DDB7646100C}" dt="2025-02-14T10:44:09.192" v="2779" actId="1076"/>
        <pc:sldMkLst>
          <pc:docMk/>
          <pc:sldMk cId="4069857252" sldId="260"/>
        </pc:sldMkLst>
        <pc:graphicFrameChg chg="add mod ord modGraphic">
          <ac:chgData name="Simran Sehgal" userId="812d69bdca931841" providerId="LiveId" clId="{5510FCDB-FDCF-4053-88E2-1DDB7646100C}" dt="2025-02-14T10:36:12.875" v="2741"/>
          <ac:graphicFrameMkLst>
            <pc:docMk/>
            <pc:sldMk cId="4069857252" sldId="260"/>
            <ac:graphicFrameMk id="4" creationId="{9AB35A48-90E2-8B88-EAC6-4924468B2524}"/>
          </ac:graphicFrameMkLst>
        </pc:graphicFrameChg>
        <pc:graphicFrameChg chg="add mod modGraphic">
          <ac:chgData name="Simran Sehgal" userId="812d69bdca931841" providerId="LiveId" clId="{5510FCDB-FDCF-4053-88E2-1DDB7646100C}" dt="2025-02-14T10:38:07.163" v="2743" actId="403"/>
          <ac:graphicFrameMkLst>
            <pc:docMk/>
            <pc:sldMk cId="4069857252" sldId="260"/>
            <ac:graphicFrameMk id="5" creationId="{15E1CFBF-4DBB-53DD-472F-C2F5E33C33CA}"/>
          </ac:graphicFrameMkLst>
        </pc:graphicFrameChg>
        <pc:graphicFrameChg chg="add mod modGraphic">
          <ac:chgData name="Simran Sehgal" userId="812d69bdca931841" providerId="LiveId" clId="{5510FCDB-FDCF-4053-88E2-1DDB7646100C}" dt="2025-02-14T10:38:50.458" v="2749" actId="122"/>
          <ac:graphicFrameMkLst>
            <pc:docMk/>
            <pc:sldMk cId="4069857252" sldId="260"/>
            <ac:graphicFrameMk id="6" creationId="{C97C989C-FE70-28DB-61F8-E3552BA11835}"/>
          </ac:graphicFrameMkLst>
        </pc:graphicFrameChg>
        <pc:graphicFrameChg chg="add mod modGraphic">
          <ac:chgData name="Simran Sehgal" userId="812d69bdca931841" providerId="LiveId" clId="{5510FCDB-FDCF-4053-88E2-1DDB7646100C}" dt="2025-02-14T10:44:09.192" v="2779" actId="1076"/>
          <ac:graphicFrameMkLst>
            <pc:docMk/>
            <pc:sldMk cId="4069857252" sldId="260"/>
            <ac:graphicFrameMk id="9" creationId="{D373B1B9-67AE-3427-98AB-39B49D5E394E}"/>
          </ac:graphicFrameMkLst>
        </pc:graphicFrameChg>
      </pc:sldChg>
      <pc:sldChg chg="addSp delSp modSp new mod">
        <pc:chgData name="Simran Sehgal" userId="812d69bdca931841" providerId="LiveId" clId="{5510FCDB-FDCF-4053-88E2-1DDB7646100C}" dt="2025-02-14T10:41:39.770" v="2772" actId="14100"/>
        <pc:sldMkLst>
          <pc:docMk/>
          <pc:sldMk cId="1042843042" sldId="261"/>
        </pc:sldMkLst>
        <pc:graphicFrameChg chg="add mod ord modGraphic">
          <ac:chgData name="Simran Sehgal" userId="812d69bdca931841" providerId="LiveId" clId="{5510FCDB-FDCF-4053-88E2-1DDB7646100C}" dt="2025-02-14T10:41:39.770" v="2772" actId="14100"/>
          <ac:graphicFrameMkLst>
            <pc:docMk/>
            <pc:sldMk cId="1042843042" sldId="261"/>
            <ac:graphicFrameMk id="4" creationId="{E44C47FF-63C0-785E-D7A6-1A757626D99B}"/>
          </ac:graphicFrameMkLst>
        </pc:graphicFrameChg>
        <pc:graphicFrameChg chg="add mod modGraphic">
          <ac:chgData name="Simran Sehgal" userId="812d69bdca931841" providerId="LiveId" clId="{5510FCDB-FDCF-4053-88E2-1DDB7646100C}" dt="2025-02-14T10:39:33.301" v="2758" actId="255"/>
          <ac:graphicFrameMkLst>
            <pc:docMk/>
            <pc:sldMk cId="1042843042" sldId="261"/>
            <ac:graphicFrameMk id="5" creationId="{BB54B09E-805D-A503-5B92-524D1DEB51C7}"/>
          </ac:graphicFrameMkLst>
        </pc:graphicFrameChg>
      </pc:sldChg>
      <pc:sldChg chg="addSp delSp modSp new mod">
        <pc:chgData name="Simran Sehgal" userId="812d69bdca931841" providerId="LiveId" clId="{5510FCDB-FDCF-4053-88E2-1DDB7646100C}" dt="2025-02-14T10:46:39.401" v="2800" actId="1076"/>
        <pc:sldMkLst>
          <pc:docMk/>
          <pc:sldMk cId="3292658102" sldId="262"/>
        </pc:sldMkLst>
        <pc:graphicFrameChg chg="add mod modGraphic">
          <ac:chgData name="Simran Sehgal" userId="812d69bdca931841" providerId="LiveId" clId="{5510FCDB-FDCF-4053-88E2-1DDB7646100C}" dt="2025-02-14T10:46:39.401" v="2800" actId="1076"/>
          <ac:graphicFrameMkLst>
            <pc:docMk/>
            <pc:sldMk cId="3292658102" sldId="262"/>
            <ac:graphicFrameMk id="4" creationId="{CCB1606D-7233-7D1D-51FF-D14933C0750D}"/>
          </ac:graphicFrameMkLst>
        </pc:graphicFrameChg>
        <pc:graphicFrameChg chg="add mod modGraphic">
          <ac:chgData name="Simran Sehgal" userId="812d69bdca931841" providerId="LiveId" clId="{5510FCDB-FDCF-4053-88E2-1DDB7646100C}" dt="2025-02-14T10:44:56.218" v="2791" actId="255"/>
          <ac:graphicFrameMkLst>
            <pc:docMk/>
            <pc:sldMk cId="3292658102" sldId="262"/>
            <ac:graphicFrameMk id="5" creationId="{B0167E44-402F-B352-F724-08642EEEEAAB}"/>
          </ac:graphicFrameMkLst>
        </pc:graphicFrameChg>
      </pc:sldChg>
      <pc:sldChg chg="addSp delSp modSp new mod">
        <pc:chgData name="Simran Sehgal" userId="812d69bdca931841" providerId="LiveId" clId="{5510FCDB-FDCF-4053-88E2-1DDB7646100C}" dt="2025-02-14T10:48:34.528" v="2806" actId="1076"/>
        <pc:sldMkLst>
          <pc:docMk/>
          <pc:sldMk cId="1812015225" sldId="263"/>
        </pc:sldMkLst>
        <pc:graphicFrameChg chg="add mod modGraphic">
          <ac:chgData name="Simran Sehgal" userId="812d69bdca931841" providerId="LiveId" clId="{5510FCDB-FDCF-4053-88E2-1DDB7646100C}" dt="2025-02-14T10:48:34.528" v="2806" actId="1076"/>
          <ac:graphicFrameMkLst>
            <pc:docMk/>
            <pc:sldMk cId="1812015225" sldId="263"/>
            <ac:graphicFrameMk id="6" creationId="{B8DFA2D0-FF62-F15D-7914-C3E0B8204E30}"/>
          </ac:graphicFrameMkLst>
        </pc:graphicFrameChg>
        <pc:graphicFrameChg chg="add mod modGraphic">
          <ac:chgData name="Simran Sehgal" userId="812d69bdca931841" providerId="LiveId" clId="{5510FCDB-FDCF-4053-88E2-1DDB7646100C}" dt="2025-02-14T10:36:12.875" v="2741"/>
          <ac:graphicFrameMkLst>
            <pc:docMk/>
            <pc:sldMk cId="1812015225" sldId="263"/>
            <ac:graphicFrameMk id="8" creationId="{4FBC2512-4014-D5B0-398A-50C0CD85FEBE}"/>
          </ac:graphicFrameMkLst>
        </pc:graphicFrameChg>
      </pc:sldChg>
      <pc:sldChg chg="addSp delSp modSp new mod">
        <pc:chgData name="Simran Sehgal" userId="812d69bdca931841" providerId="LiveId" clId="{5510FCDB-FDCF-4053-88E2-1DDB7646100C}" dt="2025-02-14T10:49:55.991" v="2834" actId="403"/>
        <pc:sldMkLst>
          <pc:docMk/>
          <pc:sldMk cId="2618135493" sldId="264"/>
        </pc:sldMkLst>
        <pc:graphicFrameChg chg="add mod modGraphic">
          <ac:chgData name="Simran Sehgal" userId="812d69bdca931841" providerId="LiveId" clId="{5510FCDB-FDCF-4053-88E2-1DDB7646100C}" dt="2025-02-14T10:49:55.991" v="2834" actId="403"/>
          <ac:graphicFrameMkLst>
            <pc:docMk/>
            <pc:sldMk cId="2618135493" sldId="264"/>
            <ac:graphicFrameMk id="4" creationId="{DCB835F8-BCEE-9B60-13D7-1074C5ECDC9E}"/>
          </ac:graphicFrameMkLst>
        </pc:graphicFrameChg>
        <pc:graphicFrameChg chg="add mod modGraphic">
          <ac:chgData name="Simran Sehgal" userId="812d69bdca931841" providerId="LiveId" clId="{5510FCDB-FDCF-4053-88E2-1DDB7646100C}" dt="2025-02-14T10:49:22.451" v="2814" actId="255"/>
          <ac:graphicFrameMkLst>
            <pc:docMk/>
            <pc:sldMk cId="2618135493" sldId="264"/>
            <ac:graphicFrameMk id="5" creationId="{943A5E77-638F-0419-FA5C-110A26EBAC93}"/>
          </ac:graphicFrameMkLst>
        </pc:graphicFrameChg>
      </pc:sldChg>
      <pc:sldChg chg="addSp delSp modSp new mod">
        <pc:chgData name="Simran Sehgal" userId="812d69bdca931841" providerId="LiveId" clId="{5510FCDB-FDCF-4053-88E2-1DDB7646100C}" dt="2025-02-14T10:51:00.779" v="2851" actId="1035"/>
        <pc:sldMkLst>
          <pc:docMk/>
          <pc:sldMk cId="2537825058" sldId="265"/>
        </pc:sldMkLst>
        <pc:graphicFrameChg chg="add mod modGraphic">
          <ac:chgData name="Simran Sehgal" userId="812d69bdca931841" providerId="LiveId" clId="{5510FCDB-FDCF-4053-88E2-1DDB7646100C}" dt="2025-02-14T10:51:00.779" v="2851" actId="1035"/>
          <ac:graphicFrameMkLst>
            <pc:docMk/>
            <pc:sldMk cId="2537825058" sldId="265"/>
            <ac:graphicFrameMk id="4" creationId="{F5F574CE-F303-37F4-E654-A6A0C6A3D676}"/>
          </ac:graphicFrameMkLst>
        </pc:graphicFrameChg>
        <pc:graphicFrameChg chg="add mod modGraphic">
          <ac:chgData name="Simran Sehgal" userId="812d69bdca931841" providerId="LiveId" clId="{5510FCDB-FDCF-4053-88E2-1DDB7646100C}" dt="2025-02-14T10:50:22.900" v="2839" actId="255"/>
          <ac:graphicFrameMkLst>
            <pc:docMk/>
            <pc:sldMk cId="2537825058" sldId="265"/>
            <ac:graphicFrameMk id="5" creationId="{A90E5024-1C4F-F86E-A7B6-C620ED5BBAB8}"/>
          </ac:graphicFrameMkLst>
        </pc:graphicFrameChg>
      </pc:sldChg>
      <pc:sldChg chg="addSp delSp modSp new mod">
        <pc:chgData name="Simran Sehgal" userId="812d69bdca931841" providerId="LiveId" clId="{5510FCDB-FDCF-4053-88E2-1DDB7646100C}" dt="2025-02-14T10:51:39.023" v="2864" actId="1076"/>
        <pc:sldMkLst>
          <pc:docMk/>
          <pc:sldMk cId="2321309677" sldId="266"/>
        </pc:sldMkLst>
        <pc:graphicFrameChg chg="add mod modGraphic">
          <ac:chgData name="Simran Sehgal" userId="812d69bdca931841" providerId="LiveId" clId="{5510FCDB-FDCF-4053-88E2-1DDB7646100C}" dt="2025-02-14T10:51:39.023" v="2864" actId="1076"/>
          <ac:graphicFrameMkLst>
            <pc:docMk/>
            <pc:sldMk cId="2321309677" sldId="266"/>
            <ac:graphicFrameMk id="4" creationId="{4E51E811-25A3-9DB4-3D80-090920F03EF9}"/>
          </ac:graphicFrameMkLst>
        </pc:graphicFrameChg>
        <pc:graphicFrameChg chg="add mod ord modGraphic">
          <ac:chgData name="Simran Sehgal" userId="812d69bdca931841" providerId="LiveId" clId="{5510FCDB-FDCF-4053-88E2-1DDB7646100C}" dt="2025-02-14T10:51:13.851" v="2854" actId="255"/>
          <ac:graphicFrameMkLst>
            <pc:docMk/>
            <pc:sldMk cId="2321309677" sldId="266"/>
            <ac:graphicFrameMk id="6" creationId="{88A5FBC1-8E2D-6FF3-DA6B-E8230603CD52}"/>
          </ac:graphicFrameMkLst>
        </pc:graphicFrameChg>
      </pc:sldChg>
      <pc:sldChg chg="addSp delSp modSp new mod">
        <pc:chgData name="Simran Sehgal" userId="812d69bdca931841" providerId="LiveId" clId="{5510FCDB-FDCF-4053-88E2-1DDB7646100C}" dt="2025-02-14T10:54:07.510" v="2882" actId="1076"/>
        <pc:sldMkLst>
          <pc:docMk/>
          <pc:sldMk cId="1414186341" sldId="267"/>
        </pc:sldMkLst>
        <pc:graphicFrameChg chg="add mod ord modGraphic">
          <ac:chgData name="Simran Sehgal" userId="812d69bdca931841" providerId="LiveId" clId="{5510FCDB-FDCF-4053-88E2-1DDB7646100C}" dt="2025-02-14T10:54:07.510" v="2882" actId="1076"/>
          <ac:graphicFrameMkLst>
            <pc:docMk/>
            <pc:sldMk cId="1414186341" sldId="267"/>
            <ac:graphicFrameMk id="4" creationId="{451A4C9F-C663-8955-1BFA-616E68CC6FF9}"/>
          </ac:graphicFrameMkLst>
        </pc:graphicFrameChg>
        <pc:graphicFrameChg chg="add mod modGraphic">
          <ac:chgData name="Simran Sehgal" userId="812d69bdca931841" providerId="LiveId" clId="{5510FCDB-FDCF-4053-88E2-1DDB7646100C}" dt="2025-02-14T10:53:52.332" v="2872" actId="1076"/>
          <ac:graphicFrameMkLst>
            <pc:docMk/>
            <pc:sldMk cId="1414186341" sldId="267"/>
            <ac:graphicFrameMk id="5" creationId="{CEA31301-6CD4-D503-61C8-434DDAE0DDC4}"/>
          </ac:graphicFrameMkLst>
        </pc:graphicFrameChg>
      </pc:sldChg>
      <pc:sldChg chg="addSp delSp modSp new mod">
        <pc:chgData name="Simran Sehgal" userId="812d69bdca931841" providerId="LiveId" clId="{5510FCDB-FDCF-4053-88E2-1DDB7646100C}" dt="2025-02-14T10:54:56.436" v="2893" actId="1076"/>
        <pc:sldMkLst>
          <pc:docMk/>
          <pc:sldMk cId="3661000978" sldId="268"/>
        </pc:sldMkLst>
        <pc:graphicFrameChg chg="add mod ord modGraphic">
          <ac:chgData name="Simran Sehgal" userId="812d69bdca931841" providerId="LiveId" clId="{5510FCDB-FDCF-4053-88E2-1DDB7646100C}" dt="2025-02-14T10:54:56.436" v="2893" actId="1076"/>
          <ac:graphicFrameMkLst>
            <pc:docMk/>
            <pc:sldMk cId="3661000978" sldId="268"/>
            <ac:graphicFrameMk id="4" creationId="{001AFFCB-564C-06C0-18DD-33C095947021}"/>
          </ac:graphicFrameMkLst>
        </pc:graphicFrameChg>
        <pc:graphicFrameChg chg="add mod modGraphic">
          <ac:chgData name="Simran Sehgal" userId="812d69bdca931841" providerId="LiveId" clId="{5510FCDB-FDCF-4053-88E2-1DDB7646100C}" dt="2025-02-14T10:54:36.689" v="2887" actId="255"/>
          <ac:graphicFrameMkLst>
            <pc:docMk/>
            <pc:sldMk cId="3661000978" sldId="268"/>
            <ac:graphicFrameMk id="5" creationId="{5D303A3E-ED55-617A-B85F-1EBDC61562B7}"/>
          </ac:graphicFrameMkLst>
        </pc:graphicFrameChg>
      </pc:sldChg>
      <pc:sldChg chg="addSp delSp modSp new mod">
        <pc:chgData name="Simran Sehgal" userId="812d69bdca931841" providerId="LiveId" clId="{5510FCDB-FDCF-4053-88E2-1DDB7646100C}" dt="2025-02-14T10:56:46.297" v="2906" actId="255"/>
        <pc:sldMkLst>
          <pc:docMk/>
          <pc:sldMk cId="3895849482" sldId="269"/>
        </pc:sldMkLst>
        <pc:graphicFrameChg chg="add mod modGraphic">
          <ac:chgData name="Simran Sehgal" userId="812d69bdca931841" providerId="LiveId" clId="{5510FCDB-FDCF-4053-88E2-1DDB7646100C}" dt="2025-02-14T10:56:13.884" v="2903" actId="1076"/>
          <ac:graphicFrameMkLst>
            <pc:docMk/>
            <pc:sldMk cId="3895849482" sldId="269"/>
            <ac:graphicFrameMk id="4" creationId="{A0E2B6F8-6456-97A0-2918-85B252C2B2D4}"/>
          </ac:graphicFrameMkLst>
        </pc:graphicFrameChg>
        <pc:graphicFrameChg chg="add mod modGraphic">
          <ac:chgData name="Simran Sehgal" userId="812d69bdca931841" providerId="LiveId" clId="{5510FCDB-FDCF-4053-88E2-1DDB7646100C}" dt="2025-02-14T10:56:46.297" v="2906" actId="255"/>
          <ac:graphicFrameMkLst>
            <pc:docMk/>
            <pc:sldMk cId="3895849482" sldId="269"/>
            <ac:graphicFrameMk id="5" creationId="{5CD9E6BE-9A65-0DB9-4899-EAD3A3F4BD68}"/>
          </ac:graphicFrameMkLst>
        </pc:graphicFrameChg>
      </pc:sldChg>
      <pc:sldChg chg="addSp delSp modSp new mod">
        <pc:chgData name="Simran Sehgal" userId="812d69bdca931841" providerId="LiveId" clId="{5510FCDB-FDCF-4053-88E2-1DDB7646100C}" dt="2025-02-14T10:59:23.786" v="2945" actId="255"/>
        <pc:sldMkLst>
          <pc:docMk/>
          <pc:sldMk cId="1182835201" sldId="270"/>
        </pc:sldMkLst>
        <pc:graphicFrameChg chg="add mod modGraphic">
          <ac:chgData name="Simran Sehgal" userId="812d69bdca931841" providerId="LiveId" clId="{5510FCDB-FDCF-4053-88E2-1DDB7646100C}" dt="2025-02-14T10:59:00.575" v="2940" actId="1076"/>
          <ac:graphicFrameMkLst>
            <pc:docMk/>
            <pc:sldMk cId="1182835201" sldId="270"/>
            <ac:graphicFrameMk id="4" creationId="{36FC2F45-B855-DFE8-3DED-21BB7622FC02}"/>
          </ac:graphicFrameMkLst>
        </pc:graphicFrameChg>
        <pc:graphicFrameChg chg="add mod modGraphic">
          <ac:chgData name="Simran Sehgal" userId="812d69bdca931841" providerId="LiveId" clId="{5510FCDB-FDCF-4053-88E2-1DDB7646100C}" dt="2025-02-14T10:59:23.786" v="2945" actId="255"/>
          <ac:graphicFrameMkLst>
            <pc:docMk/>
            <pc:sldMk cId="1182835201" sldId="270"/>
            <ac:graphicFrameMk id="5" creationId="{A55EA0B6-04E1-109B-7193-DF3020D0E7FB}"/>
          </ac:graphicFrameMkLst>
        </pc:graphicFrameChg>
        <pc:graphicFrameChg chg="add del mod modGraphic">
          <ac:chgData name="Simran Sehgal" userId="812d69bdca931841" providerId="LiveId" clId="{5510FCDB-FDCF-4053-88E2-1DDB7646100C}" dt="2025-02-14T10:26:29.978" v="2717" actId="478"/>
          <ac:graphicFrameMkLst>
            <pc:docMk/>
            <pc:sldMk cId="1182835201" sldId="270"/>
            <ac:graphicFrameMk id="6" creationId="{D1AE9377-936C-4001-3E26-4F0F1F97DE3F}"/>
          </ac:graphicFrameMkLst>
        </pc:graphicFrameChg>
        <pc:graphicFrameChg chg="add mod modGraphic">
          <ac:chgData name="Simran Sehgal" userId="812d69bdca931841" providerId="LiveId" clId="{5510FCDB-FDCF-4053-88E2-1DDB7646100C}" dt="2025-02-14T10:57:58.567" v="2927" actId="403"/>
          <ac:graphicFrameMkLst>
            <pc:docMk/>
            <pc:sldMk cId="1182835201" sldId="270"/>
            <ac:graphicFrameMk id="7" creationId="{B12E9C0C-17D8-4118-3AC6-0C5001A7E865}"/>
          </ac:graphicFrameMkLst>
        </pc:graphicFrameChg>
        <pc:graphicFrameChg chg="add mod modGraphic">
          <ac:chgData name="Simran Sehgal" userId="812d69bdca931841" providerId="LiveId" clId="{5510FCDB-FDCF-4053-88E2-1DDB7646100C}" dt="2025-02-14T10:58:26.626" v="2931" actId="1076"/>
          <ac:graphicFrameMkLst>
            <pc:docMk/>
            <pc:sldMk cId="1182835201" sldId="270"/>
            <ac:graphicFrameMk id="8" creationId="{7A7D77FE-E204-63F9-1C43-04571457057A}"/>
          </ac:graphicFrameMkLst>
        </pc:graphicFrameChg>
      </pc:sldChg>
      <pc:sldMasterChg chg="modSp modSldLayout">
        <pc:chgData name="Simran Sehgal" userId="812d69bdca931841" providerId="LiveId" clId="{5510FCDB-FDCF-4053-88E2-1DDB7646100C}" dt="2025-02-14T10:36:12.875" v="2741"/>
        <pc:sldMasterMkLst>
          <pc:docMk/>
          <pc:sldMasterMk cId="3928726008" sldId="2147483750"/>
        </pc:sldMasterMkLst>
        <pc:spChg chg="mod">
          <ac:chgData name="Simran Sehgal" userId="812d69bdca931841" providerId="LiveId" clId="{5510FCDB-FDCF-4053-88E2-1DDB7646100C}" dt="2025-02-14T10:36:12.875" v="2741"/>
          <ac:spMkLst>
            <pc:docMk/>
            <pc:sldMasterMk cId="3928726008" sldId="2147483750"/>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ac:spMk id="3" creationId="{00000000-0000-0000-0000-000000000000}"/>
          </ac:spMkLst>
        </pc:spChg>
        <pc:spChg chg="mod">
          <ac:chgData name="Simran Sehgal" userId="812d69bdca931841" providerId="LiveId" clId="{5510FCDB-FDCF-4053-88E2-1DDB7646100C}" dt="2025-02-14T10:36:12.875" v="2741"/>
          <ac:spMkLst>
            <pc:docMk/>
            <pc:sldMasterMk cId="3928726008" sldId="2147483750"/>
            <ac:spMk id="4" creationId="{00000000-0000-0000-0000-000000000000}"/>
          </ac:spMkLst>
        </pc:spChg>
        <pc:spChg chg="mod">
          <ac:chgData name="Simran Sehgal" userId="812d69bdca931841" providerId="LiveId" clId="{5510FCDB-FDCF-4053-88E2-1DDB7646100C}" dt="2025-02-14T10:36:12.875" v="2741"/>
          <ac:spMkLst>
            <pc:docMk/>
            <pc:sldMasterMk cId="3928726008" sldId="2147483750"/>
            <ac:spMk id="5" creationId="{00000000-0000-0000-0000-000000000000}"/>
          </ac:spMkLst>
        </pc:spChg>
        <pc:spChg chg="mod">
          <ac:chgData name="Simran Sehgal" userId="812d69bdca931841" providerId="LiveId" clId="{5510FCDB-FDCF-4053-88E2-1DDB7646100C}" dt="2025-02-14T10:36:12.875" v="2741"/>
          <ac:spMkLst>
            <pc:docMk/>
            <pc:sldMasterMk cId="3928726008" sldId="2147483750"/>
            <ac:spMk id="6" creationId="{00000000-0000-0000-0000-000000000000}"/>
          </ac:spMkLst>
        </pc:spChg>
        <pc:picChg chg="mod">
          <ac:chgData name="Simran Sehgal" userId="812d69bdca931841" providerId="LiveId" clId="{5510FCDB-FDCF-4053-88E2-1DDB7646100C}" dt="2025-02-14T10:36:12.875" v="2741"/>
          <ac:picMkLst>
            <pc:docMk/>
            <pc:sldMasterMk cId="3928726008" sldId="2147483750"/>
            <ac:picMk id="7" creationId="{00000000-0000-0000-0000-000000000000}"/>
          </ac:picMkLst>
        </pc:picChg>
        <pc:sldLayoutChg chg="modSp">
          <pc:chgData name="Simran Sehgal" userId="812d69bdca931841" providerId="LiveId" clId="{5510FCDB-FDCF-4053-88E2-1DDB7646100C}" dt="2025-02-14T10:36:12.875" v="2741"/>
          <pc:sldLayoutMkLst>
            <pc:docMk/>
            <pc:sldMasterMk cId="3928726008" sldId="2147483750"/>
            <pc:sldLayoutMk cId="2444295196" sldId="2147483751"/>
          </pc:sldLayoutMkLst>
          <pc:spChg chg="mod">
            <ac:chgData name="Simran Sehgal" userId="812d69bdca931841" providerId="LiveId" clId="{5510FCDB-FDCF-4053-88E2-1DDB7646100C}" dt="2025-02-14T10:36:12.875" v="2741"/>
            <ac:spMkLst>
              <pc:docMk/>
              <pc:sldMasterMk cId="3928726008" sldId="2147483750"/>
              <pc:sldLayoutMk cId="2444295196" sldId="2147483751"/>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2444295196" sldId="2147483751"/>
              <ac:spMk id="3"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2444295196" sldId="2147483751"/>
              <ac:spMk id="4"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2444295196" sldId="2147483751"/>
              <ac:spMk id="5"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2444295196" sldId="2147483751"/>
              <ac:spMk id="6" creationId="{00000000-0000-0000-0000-000000000000}"/>
            </ac:spMkLst>
          </pc:spChg>
          <pc:picChg chg="mod">
            <ac:chgData name="Simran Sehgal" userId="812d69bdca931841" providerId="LiveId" clId="{5510FCDB-FDCF-4053-88E2-1DDB7646100C}" dt="2025-02-14T10:36:12.875" v="2741"/>
            <ac:picMkLst>
              <pc:docMk/>
              <pc:sldMasterMk cId="3928726008" sldId="2147483750"/>
              <pc:sldLayoutMk cId="2444295196" sldId="2147483751"/>
              <ac:picMk id="7" creationId="{00000000-0000-0000-0000-000000000000}"/>
            </ac:picMkLst>
          </pc:picChg>
        </pc:sldLayoutChg>
        <pc:sldLayoutChg chg="modSp">
          <pc:chgData name="Simran Sehgal" userId="812d69bdca931841" providerId="LiveId" clId="{5510FCDB-FDCF-4053-88E2-1DDB7646100C}" dt="2025-02-14T10:36:12.875" v="2741"/>
          <pc:sldLayoutMkLst>
            <pc:docMk/>
            <pc:sldMasterMk cId="3928726008" sldId="2147483750"/>
            <pc:sldLayoutMk cId="1470580574" sldId="2147483753"/>
          </pc:sldLayoutMkLst>
          <pc:spChg chg="mod">
            <ac:chgData name="Simran Sehgal" userId="812d69bdca931841" providerId="LiveId" clId="{5510FCDB-FDCF-4053-88E2-1DDB7646100C}" dt="2025-02-14T10:36:12.875" v="2741"/>
            <ac:spMkLst>
              <pc:docMk/>
              <pc:sldMasterMk cId="3928726008" sldId="2147483750"/>
              <pc:sldLayoutMk cId="1470580574" sldId="2147483753"/>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470580574" sldId="2147483753"/>
              <ac:spMk id="3"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470580574" sldId="2147483753"/>
              <ac:spMk id="4"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470580574" sldId="2147483753"/>
              <ac:spMk id="5"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470580574" sldId="2147483753"/>
              <ac:spMk id="6" creationId="{00000000-0000-0000-0000-000000000000}"/>
            </ac:spMkLst>
          </pc:spChg>
          <pc:picChg chg="mod">
            <ac:chgData name="Simran Sehgal" userId="812d69bdca931841" providerId="LiveId" clId="{5510FCDB-FDCF-4053-88E2-1DDB7646100C}" dt="2025-02-14T10:36:12.875" v="2741"/>
            <ac:picMkLst>
              <pc:docMk/>
              <pc:sldMasterMk cId="3928726008" sldId="2147483750"/>
              <pc:sldLayoutMk cId="1470580574" sldId="2147483753"/>
              <ac:picMk id="9" creationId="{00000000-0000-0000-0000-000000000000}"/>
            </ac:picMkLst>
          </pc:picChg>
        </pc:sldLayoutChg>
        <pc:sldLayoutChg chg="modSp">
          <pc:chgData name="Simran Sehgal" userId="812d69bdca931841" providerId="LiveId" clId="{5510FCDB-FDCF-4053-88E2-1DDB7646100C}" dt="2025-02-14T10:36:12.875" v="2741"/>
          <pc:sldLayoutMkLst>
            <pc:docMk/>
            <pc:sldMasterMk cId="3928726008" sldId="2147483750"/>
            <pc:sldLayoutMk cId="1695942525" sldId="2147483754"/>
          </pc:sldLayoutMkLst>
          <pc:spChg chg="mod">
            <ac:chgData name="Simran Sehgal" userId="812d69bdca931841" providerId="LiveId" clId="{5510FCDB-FDCF-4053-88E2-1DDB7646100C}" dt="2025-02-14T10:36:12.875" v="2741"/>
            <ac:spMkLst>
              <pc:docMk/>
              <pc:sldMasterMk cId="3928726008" sldId="2147483750"/>
              <pc:sldLayoutMk cId="1695942525" sldId="2147483754"/>
              <ac:spMk id="3"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695942525" sldId="2147483754"/>
              <ac:spMk id="4" creationId="{00000000-0000-0000-0000-000000000000}"/>
            </ac:spMkLst>
          </pc:spChg>
        </pc:sldLayoutChg>
        <pc:sldLayoutChg chg="modSp">
          <pc:chgData name="Simran Sehgal" userId="812d69bdca931841" providerId="LiveId" clId="{5510FCDB-FDCF-4053-88E2-1DDB7646100C}" dt="2025-02-14T10:36:12.875" v="2741"/>
          <pc:sldLayoutMkLst>
            <pc:docMk/>
            <pc:sldMasterMk cId="3928726008" sldId="2147483750"/>
            <pc:sldLayoutMk cId="3941443940" sldId="2147483755"/>
          </pc:sldLayoutMkLst>
          <pc:spChg chg="mod">
            <ac:chgData name="Simran Sehgal" userId="812d69bdca931841" providerId="LiveId" clId="{5510FCDB-FDCF-4053-88E2-1DDB7646100C}" dt="2025-02-14T10:36:12.875" v="2741"/>
            <ac:spMkLst>
              <pc:docMk/>
              <pc:sldMasterMk cId="3928726008" sldId="2147483750"/>
              <pc:sldLayoutMk cId="3941443940" sldId="2147483755"/>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941443940" sldId="2147483755"/>
              <ac:spMk id="3"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941443940" sldId="2147483755"/>
              <ac:spMk id="4"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941443940" sldId="2147483755"/>
              <ac:spMk id="5"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941443940" sldId="2147483755"/>
              <ac:spMk id="6" creationId="{00000000-0000-0000-0000-000000000000}"/>
            </ac:spMkLst>
          </pc:spChg>
        </pc:sldLayoutChg>
        <pc:sldLayoutChg chg="modSp">
          <pc:chgData name="Simran Sehgal" userId="812d69bdca931841" providerId="LiveId" clId="{5510FCDB-FDCF-4053-88E2-1DDB7646100C}" dt="2025-02-14T10:36:12.875" v="2741"/>
          <pc:sldLayoutMkLst>
            <pc:docMk/>
            <pc:sldMasterMk cId="3928726008" sldId="2147483750"/>
            <pc:sldLayoutMk cId="3712223501" sldId="2147483758"/>
          </pc:sldLayoutMkLst>
          <pc:spChg chg="mod">
            <ac:chgData name="Simran Sehgal" userId="812d69bdca931841" providerId="LiveId" clId="{5510FCDB-FDCF-4053-88E2-1DDB7646100C}" dt="2025-02-14T10:36:12.875" v="2741"/>
            <ac:spMkLst>
              <pc:docMk/>
              <pc:sldMasterMk cId="3928726008" sldId="2147483750"/>
              <pc:sldLayoutMk cId="3712223501" sldId="2147483758"/>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712223501" sldId="2147483758"/>
              <ac:spMk id="3"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712223501" sldId="2147483758"/>
              <ac:spMk id="4" creationId="{00000000-0000-0000-0000-000000000000}"/>
            </ac:spMkLst>
          </pc:spChg>
        </pc:sldLayoutChg>
        <pc:sldLayoutChg chg="modSp">
          <pc:chgData name="Simran Sehgal" userId="812d69bdca931841" providerId="LiveId" clId="{5510FCDB-FDCF-4053-88E2-1DDB7646100C}" dt="2025-02-14T10:36:12.875" v="2741"/>
          <pc:sldLayoutMkLst>
            <pc:docMk/>
            <pc:sldMasterMk cId="3928726008" sldId="2147483750"/>
            <pc:sldLayoutMk cId="1903331221" sldId="2147483759"/>
          </pc:sldLayoutMkLst>
          <pc:spChg chg="mod">
            <ac:chgData name="Simran Sehgal" userId="812d69bdca931841" providerId="LiveId" clId="{5510FCDB-FDCF-4053-88E2-1DDB7646100C}" dt="2025-02-14T10:36:12.875" v="2741"/>
            <ac:spMkLst>
              <pc:docMk/>
              <pc:sldMasterMk cId="3928726008" sldId="2147483750"/>
              <pc:sldLayoutMk cId="1903331221" sldId="2147483759"/>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903331221" sldId="2147483759"/>
              <ac:spMk id="3"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903331221" sldId="2147483759"/>
              <ac:spMk id="4" creationId="{00000000-0000-0000-0000-000000000000}"/>
            </ac:spMkLst>
          </pc:spChg>
        </pc:sldLayoutChg>
        <pc:sldLayoutChg chg="modSp">
          <pc:chgData name="Simran Sehgal" userId="812d69bdca931841" providerId="LiveId" clId="{5510FCDB-FDCF-4053-88E2-1DDB7646100C}" dt="2025-02-14T10:36:12.875" v="2741"/>
          <pc:sldLayoutMkLst>
            <pc:docMk/>
            <pc:sldMasterMk cId="3928726008" sldId="2147483750"/>
            <pc:sldLayoutMk cId="3515933550" sldId="2147483760"/>
          </pc:sldLayoutMkLst>
          <pc:spChg chg="mod">
            <ac:chgData name="Simran Sehgal" userId="812d69bdca931841" providerId="LiveId" clId="{5510FCDB-FDCF-4053-88E2-1DDB7646100C}" dt="2025-02-14T10:36:12.875" v="2741"/>
            <ac:spMkLst>
              <pc:docMk/>
              <pc:sldMasterMk cId="3928726008" sldId="2147483750"/>
              <pc:sldLayoutMk cId="3515933550" sldId="2147483760"/>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515933550" sldId="2147483760"/>
              <ac:spMk id="3"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515933550" sldId="2147483760"/>
              <ac:spMk id="4" creationId="{00000000-0000-0000-0000-000000000000}"/>
            </ac:spMkLst>
          </pc:spChg>
        </pc:sldLayoutChg>
        <pc:sldLayoutChg chg="modSp">
          <pc:chgData name="Simran Sehgal" userId="812d69bdca931841" providerId="LiveId" clId="{5510FCDB-FDCF-4053-88E2-1DDB7646100C}" dt="2025-02-14T10:36:12.875" v="2741"/>
          <pc:sldLayoutMkLst>
            <pc:docMk/>
            <pc:sldMasterMk cId="3928726008" sldId="2147483750"/>
            <pc:sldLayoutMk cId="3747905679" sldId="2147483761"/>
          </pc:sldLayoutMkLst>
          <pc:spChg chg="mod">
            <ac:chgData name="Simran Sehgal" userId="812d69bdca931841" providerId="LiveId" clId="{5510FCDB-FDCF-4053-88E2-1DDB7646100C}" dt="2025-02-14T10:36:12.875" v="2741"/>
            <ac:spMkLst>
              <pc:docMk/>
              <pc:sldMasterMk cId="3928726008" sldId="2147483750"/>
              <pc:sldLayoutMk cId="3747905679" sldId="2147483761"/>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747905679" sldId="2147483761"/>
              <ac:spMk id="4"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747905679" sldId="2147483761"/>
              <ac:spMk id="5"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747905679" sldId="2147483761"/>
              <ac:spMk id="6"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3747905679" sldId="2147483761"/>
              <ac:spMk id="7" creationId="{00000000-0000-0000-0000-000000000000}"/>
            </ac:spMkLst>
          </pc:spChg>
          <pc:picChg chg="mod">
            <ac:chgData name="Simran Sehgal" userId="812d69bdca931841" providerId="LiveId" clId="{5510FCDB-FDCF-4053-88E2-1DDB7646100C}" dt="2025-02-14T10:36:12.875" v="2741"/>
            <ac:picMkLst>
              <pc:docMk/>
              <pc:sldMasterMk cId="3928726008" sldId="2147483750"/>
              <pc:sldLayoutMk cId="3747905679" sldId="2147483761"/>
              <ac:picMk id="8" creationId="{00000000-0000-0000-0000-000000000000}"/>
            </ac:picMkLst>
          </pc:picChg>
        </pc:sldLayoutChg>
        <pc:sldLayoutChg chg="modSp">
          <pc:chgData name="Simran Sehgal" userId="812d69bdca931841" providerId="LiveId" clId="{5510FCDB-FDCF-4053-88E2-1DDB7646100C}" dt="2025-02-14T10:36:12.875" v="2741"/>
          <pc:sldLayoutMkLst>
            <pc:docMk/>
            <pc:sldMasterMk cId="3928726008" sldId="2147483750"/>
            <pc:sldLayoutMk cId="1188266960" sldId="2147483762"/>
          </pc:sldLayoutMkLst>
          <pc:spChg chg="mod">
            <ac:chgData name="Simran Sehgal" userId="812d69bdca931841" providerId="LiveId" clId="{5510FCDB-FDCF-4053-88E2-1DDB7646100C}" dt="2025-02-14T10:36:12.875" v="2741"/>
            <ac:spMkLst>
              <pc:docMk/>
              <pc:sldMasterMk cId="3928726008" sldId="2147483750"/>
              <pc:sldLayoutMk cId="1188266960" sldId="2147483762"/>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188266960" sldId="2147483762"/>
              <ac:spMk id="4"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188266960" sldId="2147483762"/>
              <ac:spMk id="5"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188266960" sldId="2147483762"/>
              <ac:spMk id="6"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188266960" sldId="2147483762"/>
              <ac:spMk id="7"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188266960" sldId="2147483762"/>
              <ac:spMk id="9"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188266960" sldId="2147483762"/>
              <ac:spMk id="10"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1188266960" sldId="2147483762"/>
              <ac:spMk id="12" creationId="{00000000-0000-0000-0000-000000000000}"/>
            </ac:spMkLst>
          </pc:spChg>
          <pc:picChg chg="mod">
            <ac:chgData name="Simran Sehgal" userId="812d69bdca931841" providerId="LiveId" clId="{5510FCDB-FDCF-4053-88E2-1DDB7646100C}" dt="2025-02-14T10:36:12.875" v="2741"/>
            <ac:picMkLst>
              <pc:docMk/>
              <pc:sldMasterMk cId="3928726008" sldId="2147483750"/>
              <pc:sldLayoutMk cId="1188266960" sldId="2147483762"/>
              <ac:picMk id="13" creationId="{00000000-0000-0000-0000-000000000000}"/>
            </ac:picMkLst>
          </pc:picChg>
        </pc:sldLayoutChg>
        <pc:sldLayoutChg chg="modSp">
          <pc:chgData name="Simran Sehgal" userId="812d69bdca931841" providerId="LiveId" clId="{5510FCDB-FDCF-4053-88E2-1DDB7646100C}" dt="2025-02-14T10:36:12.875" v="2741"/>
          <pc:sldLayoutMkLst>
            <pc:docMk/>
            <pc:sldMasterMk cId="3928726008" sldId="2147483750"/>
            <pc:sldLayoutMk cId="274932423" sldId="2147483763"/>
          </pc:sldLayoutMkLst>
          <pc:spChg chg="mod">
            <ac:chgData name="Simran Sehgal" userId="812d69bdca931841" providerId="LiveId" clId="{5510FCDB-FDCF-4053-88E2-1DDB7646100C}" dt="2025-02-14T10:36:12.875" v="2741"/>
            <ac:spMkLst>
              <pc:docMk/>
              <pc:sldMasterMk cId="3928726008" sldId="2147483750"/>
              <pc:sldLayoutMk cId="274932423" sldId="2147483763"/>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274932423" sldId="2147483763"/>
              <ac:spMk id="4"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274932423" sldId="2147483763"/>
              <ac:spMk id="5"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274932423" sldId="2147483763"/>
              <ac:spMk id="6"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274932423" sldId="2147483763"/>
              <ac:spMk id="7" creationId="{00000000-0000-0000-0000-000000000000}"/>
            </ac:spMkLst>
          </pc:spChg>
          <pc:picChg chg="mod">
            <ac:chgData name="Simran Sehgal" userId="812d69bdca931841" providerId="LiveId" clId="{5510FCDB-FDCF-4053-88E2-1DDB7646100C}" dt="2025-02-14T10:36:12.875" v="2741"/>
            <ac:picMkLst>
              <pc:docMk/>
              <pc:sldMasterMk cId="3928726008" sldId="2147483750"/>
              <pc:sldLayoutMk cId="274932423" sldId="2147483763"/>
              <ac:picMk id="9" creationId="{00000000-0000-0000-0000-000000000000}"/>
            </ac:picMkLst>
          </pc:picChg>
        </pc:sldLayoutChg>
        <pc:sldLayoutChg chg="modSp">
          <pc:chgData name="Simran Sehgal" userId="812d69bdca931841" providerId="LiveId" clId="{5510FCDB-FDCF-4053-88E2-1DDB7646100C}" dt="2025-02-14T10:36:12.875" v="2741"/>
          <pc:sldLayoutMkLst>
            <pc:docMk/>
            <pc:sldMasterMk cId="3928726008" sldId="2147483750"/>
            <pc:sldLayoutMk cId="663088810" sldId="2147483764"/>
          </pc:sldLayoutMkLst>
          <pc:spChg chg="mod">
            <ac:chgData name="Simran Sehgal" userId="812d69bdca931841" providerId="LiveId" clId="{5510FCDB-FDCF-4053-88E2-1DDB7646100C}" dt="2025-02-14T10:36:12.875" v="2741"/>
            <ac:spMkLst>
              <pc:docMk/>
              <pc:sldMasterMk cId="3928726008" sldId="2147483750"/>
              <pc:sldLayoutMk cId="663088810" sldId="2147483764"/>
              <ac:spMk id="7"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63088810" sldId="2147483764"/>
              <ac:spMk id="8"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63088810" sldId="2147483764"/>
              <ac:spMk id="9"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63088810" sldId="2147483764"/>
              <ac:spMk id="10"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63088810" sldId="2147483764"/>
              <ac:spMk id="11"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63088810" sldId="2147483764"/>
              <ac:spMk id="1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63088810" sldId="2147483764"/>
              <ac:spMk id="15" creationId="{00000000-0000-0000-0000-000000000000}"/>
            </ac:spMkLst>
          </pc:spChg>
        </pc:sldLayoutChg>
        <pc:sldLayoutChg chg="modSp">
          <pc:chgData name="Simran Sehgal" userId="812d69bdca931841" providerId="LiveId" clId="{5510FCDB-FDCF-4053-88E2-1DDB7646100C}" dt="2025-02-14T10:36:12.875" v="2741"/>
          <pc:sldLayoutMkLst>
            <pc:docMk/>
            <pc:sldMasterMk cId="3928726008" sldId="2147483750"/>
            <pc:sldLayoutMk cId="60179590" sldId="2147483765"/>
          </pc:sldLayoutMkLst>
          <pc:spChg chg="mod">
            <ac:chgData name="Simran Sehgal" userId="812d69bdca931841" providerId="LiveId" clId="{5510FCDB-FDCF-4053-88E2-1DDB7646100C}" dt="2025-02-14T10:36:12.875" v="2741"/>
            <ac:spMkLst>
              <pc:docMk/>
              <pc:sldMasterMk cId="3928726008" sldId="2147483750"/>
              <pc:sldLayoutMk cId="60179590" sldId="2147483765"/>
              <ac:spMk id="19"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0179590" sldId="2147483765"/>
              <ac:spMk id="20"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0179590" sldId="2147483765"/>
              <ac:spMk id="21"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0179590" sldId="2147483765"/>
              <ac:spMk id="2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0179590" sldId="2147483765"/>
              <ac:spMk id="23"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0179590" sldId="2147483765"/>
              <ac:spMk id="24"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0179590" sldId="2147483765"/>
              <ac:spMk id="25"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0179590" sldId="2147483765"/>
              <ac:spMk id="26"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0179590" sldId="2147483765"/>
              <ac:spMk id="27"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60179590" sldId="2147483765"/>
              <ac:spMk id="30" creationId="{00000000-0000-0000-0000-000000000000}"/>
            </ac:spMkLst>
          </pc:spChg>
        </pc:sldLayoutChg>
        <pc:sldLayoutChg chg="modSp">
          <pc:chgData name="Simran Sehgal" userId="812d69bdca931841" providerId="LiveId" clId="{5510FCDB-FDCF-4053-88E2-1DDB7646100C}" dt="2025-02-14T10:36:12.875" v="2741"/>
          <pc:sldLayoutMkLst>
            <pc:docMk/>
            <pc:sldMasterMk cId="3928726008" sldId="2147483750"/>
            <pc:sldLayoutMk cId="736582675" sldId="2147483766"/>
          </pc:sldLayoutMkLst>
          <pc:spChg chg="mod">
            <ac:chgData name="Simran Sehgal" userId="812d69bdca931841" providerId="LiveId" clId="{5510FCDB-FDCF-4053-88E2-1DDB7646100C}" dt="2025-02-14T10:36:12.875" v="2741"/>
            <ac:spMkLst>
              <pc:docMk/>
              <pc:sldMasterMk cId="3928726008" sldId="2147483750"/>
              <pc:sldLayoutMk cId="736582675" sldId="2147483766"/>
              <ac:spMk id="3" creationId="{00000000-0000-0000-0000-000000000000}"/>
            </ac:spMkLst>
          </pc:spChg>
        </pc:sldLayoutChg>
        <pc:sldLayoutChg chg="modSp">
          <pc:chgData name="Simran Sehgal" userId="812d69bdca931841" providerId="LiveId" clId="{5510FCDB-FDCF-4053-88E2-1DDB7646100C}" dt="2025-02-14T10:36:12.875" v="2741"/>
          <pc:sldLayoutMkLst>
            <pc:docMk/>
            <pc:sldMasterMk cId="3928726008" sldId="2147483750"/>
            <pc:sldLayoutMk cId="846250710" sldId="2147483767"/>
          </pc:sldLayoutMkLst>
          <pc:spChg chg="mod">
            <ac:chgData name="Simran Sehgal" userId="812d69bdca931841" providerId="LiveId" clId="{5510FCDB-FDCF-4053-88E2-1DDB7646100C}" dt="2025-02-14T10:36:12.875" v="2741"/>
            <ac:spMkLst>
              <pc:docMk/>
              <pc:sldMasterMk cId="3928726008" sldId="2147483750"/>
              <pc:sldLayoutMk cId="846250710" sldId="2147483767"/>
              <ac:spMk id="2"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846250710" sldId="2147483767"/>
              <ac:spMk id="3"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846250710" sldId="2147483767"/>
              <ac:spMk id="4"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846250710" sldId="2147483767"/>
              <ac:spMk id="5" creationId="{00000000-0000-0000-0000-000000000000}"/>
            </ac:spMkLst>
          </pc:spChg>
          <pc:spChg chg="mod">
            <ac:chgData name="Simran Sehgal" userId="812d69bdca931841" providerId="LiveId" clId="{5510FCDB-FDCF-4053-88E2-1DDB7646100C}" dt="2025-02-14T10:36:12.875" v="2741"/>
            <ac:spMkLst>
              <pc:docMk/>
              <pc:sldMasterMk cId="3928726008" sldId="2147483750"/>
              <pc:sldLayoutMk cId="846250710" sldId="2147483767"/>
              <ac:spMk id="6" creationId="{00000000-0000-0000-0000-000000000000}"/>
            </ac:spMkLst>
          </pc:spChg>
          <pc:picChg chg="mod">
            <ac:chgData name="Simran Sehgal" userId="812d69bdca931841" providerId="LiveId" clId="{5510FCDB-FDCF-4053-88E2-1DDB7646100C}" dt="2025-02-14T10:36:12.875" v="2741"/>
            <ac:picMkLst>
              <pc:docMk/>
              <pc:sldMasterMk cId="3928726008" sldId="2147483750"/>
              <pc:sldLayoutMk cId="846250710" sldId="2147483767"/>
              <ac:picMk id="8"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5F4A11-2399-49A0-B5A3-9F087E8B8BD6}" type="datetimeFigureOut">
              <a:rPr lang="en-US" smtClean="0"/>
              <a:t>2/14/2025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637CDC-0BDF-4193-B1CF-214F7A2A3DE5}" type="slidenum">
              <a:rPr lang="en-US" smtClean="0"/>
              <a:t>‹#›</a:t>
            </a:fld>
            <a:endParaRPr lang="en-US"/>
          </a:p>
        </p:txBody>
      </p:sp>
    </p:spTree>
    <p:extLst>
      <p:ext uri="{BB962C8B-B14F-4D97-AF65-F5344CB8AC3E}">
        <p14:creationId xmlns:p14="http://schemas.microsoft.com/office/powerpoint/2010/main" val="335433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70566958-93D2-4158-B464-2D4B09A7B98C}" type="datetimeFigureOut">
              <a:rPr lang="en-US" smtClean="0"/>
              <a:t>2/14/2025</a:t>
            </a:fld>
            <a:endParaRPr lang="en-US"/>
          </a:p>
        </p:txBody>
      </p:sp>
      <p:sp>
        <p:nvSpPr>
          <p:cNvPr id="5" name="Footer Placeholder 4"/>
          <p:cNvSpPr>
            <a:spLocks noGrp="1"/>
          </p:cNvSpPr>
          <p:nvPr>
            <p:ph type="ftr" sz="quarter" idx="11"/>
          </p:nvPr>
        </p:nvSpPr>
        <p:spPr>
          <a:xfrm>
            <a:off x="914400" y="4323846"/>
            <a:ext cx="4880610" cy="365125"/>
          </a:xfrm>
        </p:spPr>
        <p:txBody>
          <a:bodyPr/>
          <a:lstStyle/>
          <a:p>
            <a:endParaRPr lang="en-US"/>
          </a:p>
        </p:txBody>
      </p:sp>
      <p:sp>
        <p:nvSpPr>
          <p:cNvPr id="6" name="Slide Number Placeholder 5"/>
          <p:cNvSpPr>
            <a:spLocks noGrp="1"/>
          </p:cNvSpPr>
          <p:nvPr>
            <p:ph type="sldNum" sz="quarter" idx="12"/>
          </p:nvPr>
        </p:nvSpPr>
        <p:spPr>
          <a:xfrm>
            <a:off x="6057900" y="1430867"/>
            <a:ext cx="2171700" cy="365125"/>
          </a:xfrm>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357680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566958-93D2-4158-B464-2D4B09A7B98C}"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695364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70566958-93D2-4158-B464-2D4B09A7B98C}" type="datetimeFigureOut">
              <a:rPr lang="en-US" smtClean="0"/>
              <a:t>2/14/2025</a:t>
            </a:fld>
            <a:endParaRPr lang="en-US"/>
          </a:p>
        </p:txBody>
      </p:sp>
      <p:sp>
        <p:nvSpPr>
          <p:cNvPr id="6" name="Footer Placeholder 5"/>
          <p:cNvSpPr>
            <a:spLocks noGrp="1"/>
          </p:cNvSpPr>
          <p:nvPr>
            <p:ph type="ftr" sz="quarter" idx="11"/>
          </p:nvPr>
        </p:nvSpPr>
        <p:spPr>
          <a:xfrm>
            <a:off x="594360" y="381001"/>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1355233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70566958-93D2-4158-B464-2D4B09A7B98C}" type="datetimeFigureOut">
              <a:rPr lang="en-US" smtClean="0"/>
              <a:t>2/14/2025</a:t>
            </a:fld>
            <a:endParaRPr lang="en-US"/>
          </a:p>
        </p:txBody>
      </p:sp>
      <p:sp>
        <p:nvSpPr>
          <p:cNvPr id="6" name="Footer Placeholder 5"/>
          <p:cNvSpPr>
            <a:spLocks noGrp="1"/>
          </p:cNvSpPr>
          <p:nvPr>
            <p:ph type="ftr" sz="quarter" idx="11"/>
          </p:nvPr>
        </p:nvSpPr>
        <p:spPr>
          <a:xfrm>
            <a:off x="594360" y="379438"/>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276688BA-39EB-41DD-8BEC-B80F174ADEE7}" type="slidenum">
              <a:rPr lang="en-US" smtClean="0"/>
              <a:t>‹#›</a:t>
            </a:fld>
            <a:endParaRPr lang="en-US"/>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41679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70566958-93D2-4158-B464-2D4B09A7B98C}" type="datetimeFigureOut">
              <a:rPr lang="en-US" smtClean="0"/>
              <a:t>2/14/2025</a:t>
            </a:fld>
            <a:endParaRPr lang="en-US"/>
          </a:p>
        </p:txBody>
      </p:sp>
      <p:sp>
        <p:nvSpPr>
          <p:cNvPr id="6" name="Footer Placeholder 5"/>
          <p:cNvSpPr>
            <a:spLocks noGrp="1"/>
          </p:cNvSpPr>
          <p:nvPr>
            <p:ph type="ftr" sz="quarter" idx="11"/>
          </p:nvPr>
        </p:nvSpPr>
        <p:spPr>
          <a:xfrm>
            <a:off x="594360" y="378884"/>
            <a:ext cx="4830656" cy="365125"/>
          </a:xfrm>
        </p:spPr>
        <p:txBody>
          <a:bodyPr/>
          <a:lstStyle/>
          <a:p>
            <a:endParaRPr lang="en-US"/>
          </a:p>
        </p:txBody>
      </p:sp>
      <p:sp>
        <p:nvSpPr>
          <p:cNvPr id="7" name="Slide Number Placeholder 6"/>
          <p:cNvSpPr>
            <a:spLocks noGrp="1"/>
          </p:cNvSpPr>
          <p:nvPr>
            <p:ph type="sldNum" sz="quarter" idx="12"/>
          </p:nvPr>
        </p:nvSpPr>
        <p:spPr>
          <a:xfrm>
            <a:off x="7882466" y="381001"/>
            <a:ext cx="667174" cy="365125"/>
          </a:xfrm>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219051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0566958-93D2-4158-B464-2D4B09A7B98C}" type="datetimeFigureOut">
              <a:rPr lang="en-US" smtClean="0"/>
              <a:t>2/14/2025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845920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0566958-93D2-4158-B464-2D4B09A7B98C}" type="datetimeFigureOut">
              <a:rPr lang="en-US" smtClean="0"/>
              <a:t>2/14/2025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210285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566958-93D2-4158-B464-2D4B09A7B98C}"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4038319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70566958-93D2-4158-B464-2D4B09A7B98C}" type="datetimeFigureOut">
              <a:rPr lang="en-US" smtClean="0"/>
              <a:t>2/14/2025</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4" cy="365125"/>
          </a:xfrm>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2904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566958-93D2-4158-B464-2D4B09A7B98C}" type="datetimeFigureOut">
              <a:rPr lang="en-US" smtClean="0"/>
              <a:t>2/14/2025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256114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70566958-93D2-4158-B464-2D4B09A7B98C}" type="datetimeFigureOut">
              <a:rPr lang="en-US" smtClean="0"/>
              <a:t>2/14/2025</a:t>
            </a:fld>
            <a:endParaRPr lang="en-US"/>
          </a:p>
        </p:txBody>
      </p:sp>
      <p:sp>
        <p:nvSpPr>
          <p:cNvPr id="5" name="Footer Placeholder 4"/>
          <p:cNvSpPr>
            <a:spLocks noGrp="1"/>
          </p:cNvSpPr>
          <p:nvPr>
            <p:ph type="ftr" sz="quarter" idx="11"/>
          </p:nvPr>
        </p:nvSpPr>
        <p:spPr>
          <a:xfrm>
            <a:off x="594360" y="381001"/>
            <a:ext cx="4830656" cy="365125"/>
          </a:xfrm>
        </p:spPr>
        <p:txBody>
          <a:bodyPr/>
          <a:lstStyle/>
          <a:p>
            <a:endParaRPr lang="en-US"/>
          </a:p>
        </p:txBody>
      </p:sp>
      <p:sp>
        <p:nvSpPr>
          <p:cNvPr id="6" name="Slide Number Placeholder 5"/>
          <p:cNvSpPr>
            <a:spLocks noGrp="1"/>
          </p:cNvSpPr>
          <p:nvPr>
            <p:ph type="sldNum" sz="quarter" idx="12"/>
          </p:nvPr>
        </p:nvSpPr>
        <p:spPr>
          <a:xfrm>
            <a:off x="7882466" y="381001"/>
            <a:ext cx="667173" cy="365125"/>
          </a:xfrm>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2206818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566958-93D2-4158-B464-2D4B09A7B98C}"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3222425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566958-93D2-4158-B464-2D4B09A7B98C}" type="datetimeFigureOut">
              <a:rPr lang="en-US" smtClean="0"/>
              <a:t>2/14/2025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14578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566958-93D2-4158-B464-2D4B09A7B98C}" type="datetimeFigureOut">
              <a:rPr lang="en-US" smtClean="0"/>
              <a:t>2/14/2025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1597400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566958-93D2-4158-B464-2D4B09A7B98C}" type="datetimeFigureOut">
              <a:rPr lang="en-US" smtClean="0"/>
              <a:t>2/14/2025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315180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566958-93D2-4158-B464-2D4B09A7B98C}"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126507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566958-93D2-4158-B464-2D4B09A7B98C}" type="datetimeFigureOut">
              <a:rPr lang="en-US" smtClean="0"/>
              <a:t>2/14/2025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807732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566958-93D2-4158-B464-2D4B09A7B98C}" type="datetimeFigureOut">
              <a:rPr lang="en-US" smtClean="0"/>
              <a:t>2/14/2025</a:t>
            </a:fld>
            <a:endParaRPr lang="en-US"/>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76688BA-39EB-41DD-8BEC-B80F174ADEE7}" type="slidenum">
              <a:rPr lang="en-US" smtClean="0"/>
              <a:t>‹#›</a:t>
            </a:fld>
            <a:endParaRPr lang="en-US"/>
          </a:p>
        </p:txBody>
      </p:sp>
    </p:spTree>
    <p:extLst>
      <p:ext uri="{BB962C8B-B14F-4D97-AF65-F5344CB8AC3E}">
        <p14:creationId xmlns:p14="http://schemas.microsoft.com/office/powerpoint/2010/main" val="131171839"/>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AB35A48-90E2-8B88-EAC6-4924468B2524}"/>
              </a:ext>
            </a:extLst>
          </p:cNvPr>
          <p:cNvGraphicFramePr>
            <a:graphicFrameLocks noGrp="1"/>
          </p:cNvGraphicFramePr>
          <p:nvPr>
            <p:ph idx="1"/>
            <p:extLst>
              <p:ext uri="{D42A27DB-BD31-4B8C-83A1-F6EECF244321}">
                <p14:modId xmlns:p14="http://schemas.microsoft.com/office/powerpoint/2010/main" val="3027079881"/>
              </p:ext>
            </p:extLst>
          </p:nvPr>
        </p:nvGraphicFramePr>
        <p:xfrm>
          <a:off x="-2" y="1393714"/>
          <a:ext cx="9144000" cy="319949"/>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3178402455"/>
                    </a:ext>
                  </a:extLst>
                </a:gridCol>
              </a:tblGrid>
              <a:tr h="319949">
                <a:tc>
                  <a:txBody>
                    <a:bodyPr/>
                    <a:lstStyle/>
                    <a:p>
                      <a:r>
                        <a:rPr lang="en-US" sz="1400" b="1" dirty="0">
                          <a:solidFill>
                            <a:schemeClr val="tx1"/>
                          </a:solidFill>
                          <a:latin typeface="Arial" panose="020B0604020202020204" pitchFamily="34" charset="0"/>
                          <a:cs typeface="Arial" panose="020B0604020202020204" pitchFamily="34" charset="0"/>
                        </a:rPr>
                        <a:t>Situation</a:t>
                      </a:r>
                      <a:endParaRPr lang="en-US" sz="1000" dirty="0">
                        <a:solidFill>
                          <a:schemeClr val="tx1"/>
                        </a:solidFill>
                      </a:endParaRP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94278192"/>
                  </a:ext>
                </a:extLst>
              </a:tr>
            </a:tbl>
          </a:graphicData>
        </a:graphic>
      </p:graphicFrame>
      <p:graphicFrame>
        <p:nvGraphicFramePr>
          <p:cNvPr id="5" name="Content Placeholder 3">
            <a:extLst>
              <a:ext uri="{FF2B5EF4-FFF2-40B4-BE49-F238E27FC236}">
                <a16:creationId xmlns:a16="http://schemas.microsoft.com/office/drawing/2014/main" id="{15E1CFBF-4DBB-53DD-472F-C2F5E33C33CA}"/>
              </a:ext>
            </a:extLst>
          </p:cNvPr>
          <p:cNvGraphicFramePr>
            <a:graphicFrameLocks/>
          </p:cNvGraphicFramePr>
          <p:nvPr>
            <p:extLst>
              <p:ext uri="{D42A27DB-BD31-4B8C-83A1-F6EECF244321}">
                <p14:modId xmlns:p14="http://schemas.microsoft.com/office/powerpoint/2010/main" val="610370215"/>
              </p:ext>
            </p:extLst>
          </p:nvPr>
        </p:nvGraphicFramePr>
        <p:xfrm>
          <a:off x="-1" y="1664275"/>
          <a:ext cx="9143999" cy="5193725"/>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3178402455"/>
                    </a:ext>
                  </a:extLst>
                </a:gridCol>
              </a:tblGrid>
              <a:tr h="5193725">
                <a:tc>
                  <a:txBody>
                    <a:bodyPr/>
                    <a:lstStyle/>
                    <a:p>
                      <a:pPr marL="342900" indent="-342900">
                        <a:buFont typeface="+mj-lt"/>
                        <a:buAutoNum type="arabicPeriod"/>
                      </a:pPr>
                      <a:r>
                        <a:rPr lang="en-US" sz="1400" b="1" dirty="0">
                          <a:solidFill>
                            <a:schemeClr val="tx1"/>
                          </a:solidFill>
                          <a:latin typeface="Arial" panose="020B0604020202020204" pitchFamily="34" charset="0"/>
                          <a:cs typeface="Arial" panose="020B0604020202020204" pitchFamily="34" charset="0"/>
                        </a:rPr>
                        <a:t>Manual Onboarding: </a:t>
                      </a:r>
                      <a:r>
                        <a:rPr lang="en-US" sz="1400" b="0" dirty="0">
                          <a:solidFill>
                            <a:schemeClr val="tx1"/>
                          </a:solidFill>
                          <a:latin typeface="Arial" panose="020B0604020202020204" pitchFamily="34" charset="0"/>
                          <a:cs typeface="Arial" panose="020B0604020202020204" pitchFamily="34" charset="0"/>
                        </a:rPr>
                        <a:t>New employee paperwork, benefits enrollment, IT provisioning, and other onboarding tasks are handled manually. This is time-consuming, prone to errors, and creates a poor first impression for new hires. It slows down the time to productivity for new employees. </a:t>
                      </a:r>
                    </a:p>
                    <a:p>
                      <a:pPr marL="342900" indent="-342900">
                        <a:buFont typeface="+mj-lt"/>
                        <a:buAutoNum type="arabicPeriod"/>
                      </a:pPr>
                      <a:r>
                        <a:rPr lang="en-US" sz="1400" b="1" dirty="0">
                          <a:solidFill>
                            <a:schemeClr val="tx1"/>
                          </a:solidFill>
                          <a:latin typeface="Arial" panose="020B0604020202020204" pitchFamily="34" charset="0"/>
                          <a:cs typeface="Arial" panose="020B0604020202020204" pitchFamily="34" charset="0"/>
                        </a:rPr>
                        <a:t>Cumbersome Time and Attendance: </a:t>
                      </a:r>
                      <a:r>
                        <a:rPr lang="en-US" sz="1400" b="0" dirty="0">
                          <a:solidFill>
                            <a:schemeClr val="tx1"/>
                          </a:solidFill>
                          <a:latin typeface="Arial" panose="020B0604020202020204" pitchFamily="34" charset="0"/>
                          <a:cs typeface="Arial" panose="020B0604020202020204" pitchFamily="34" charset="0"/>
                        </a:rPr>
                        <a:t>Tracking employee hours, managing leave requests, and handling other time-related data is a complex and error-prone process when done manually. This can lead to payroll discrepancies, compliance issues, and wasted administrative time. </a:t>
                      </a:r>
                    </a:p>
                    <a:p>
                      <a:pPr marL="342900" indent="-342900">
                        <a:buFont typeface="+mj-lt"/>
                        <a:buAutoNum type="arabicPeriod"/>
                      </a:pPr>
                      <a:r>
                        <a:rPr lang="en-US" sz="1400" b="1" dirty="0">
                          <a:solidFill>
                            <a:schemeClr val="tx1"/>
                          </a:solidFill>
                          <a:latin typeface="Arial" panose="020B0604020202020204" pitchFamily="34" charset="0"/>
                          <a:cs typeface="Arial" panose="020B0604020202020204" pitchFamily="34" charset="0"/>
                        </a:rPr>
                        <a:t>Decentralized Employee Data: </a:t>
                      </a:r>
                      <a:r>
                        <a:rPr lang="en-US" sz="1400" b="0" dirty="0">
                          <a:solidFill>
                            <a:schemeClr val="tx1"/>
                          </a:solidFill>
                          <a:latin typeface="Arial" panose="020B0604020202020204" pitchFamily="34" charset="0"/>
                          <a:cs typeface="Arial" panose="020B0604020202020204" pitchFamily="34" charset="0"/>
                        </a:rPr>
                        <a:t>Employee information is scattered across multiple spreadsheets, making it difficult to access, analyze, and maintain data integrity. This hinders reporting, makes compliance audits challenging, and prevents the HR team from gaining valuable insights into workforce trends. </a:t>
                      </a:r>
                    </a:p>
                    <a:p>
                      <a:pPr marL="342900" indent="-342900">
                        <a:buFont typeface="+mj-lt"/>
                        <a:buAutoNum type="arabicPeriod"/>
                      </a:pPr>
                      <a:r>
                        <a:rPr lang="en-US" sz="1400" b="1" dirty="0">
                          <a:solidFill>
                            <a:schemeClr val="tx1"/>
                          </a:solidFill>
                          <a:latin typeface="Arial" panose="020B0604020202020204" pitchFamily="34" charset="0"/>
                          <a:cs typeface="Arial" panose="020B0604020202020204" pitchFamily="34" charset="0"/>
                        </a:rPr>
                        <a:t>Limited Employee Self-Service: </a:t>
                      </a:r>
                      <a:r>
                        <a:rPr lang="en-US" sz="1400" b="0" dirty="0">
                          <a:solidFill>
                            <a:schemeClr val="tx1"/>
                          </a:solidFill>
                          <a:latin typeface="Arial" panose="020B0604020202020204" pitchFamily="34" charset="0"/>
                          <a:cs typeface="Arial" panose="020B0604020202020204" pitchFamily="34" charset="0"/>
                        </a:rPr>
                        <a:t>Employees have little to no access to their own HR information, such as pay stubs, leave balances, company policies, etc. This generates a high volume of routine inquiries to the HR team, diverting their attention from more strategic tasks. </a:t>
                      </a:r>
                    </a:p>
                    <a:p>
                      <a:pPr marL="342900" indent="-342900">
                        <a:buFont typeface="+mj-lt"/>
                        <a:buAutoNum type="arabicPeriod"/>
                      </a:pPr>
                      <a:r>
                        <a:rPr lang="en-US" sz="1400" b="1" dirty="0">
                          <a:solidFill>
                            <a:schemeClr val="tx1"/>
                          </a:solidFill>
                          <a:latin typeface="Arial" panose="020B0604020202020204" pitchFamily="34" charset="0"/>
                          <a:cs typeface="Arial" panose="020B0604020202020204" pitchFamily="34" charset="0"/>
                        </a:rPr>
                        <a:t>Scalability Challenges: </a:t>
                      </a:r>
                      <a:r>
                        <a:rPr lang="en-US" sz="1400" b="0" dirty="0">
                          <a:solidFill>
                            <a:schemeClr val="tx1"/>
                          </a:solidFill>
                          <a:latin typeface="Arial" panose="020B0604020202020204" pitchFamily="34" charset="0"/>
                          <a:cs typeface="Arial" panose="020B0604020202020204" pitchFamily="34" charset="0"/>
                        </a:rPr>
                        <a:t>The current manual system is not scalable and will be unable to handle the increasing volume of data and transactions as Transcend continues to grow. This will become a significant bottleneck to future expansion. </a:t>
                      </a:r>
                    </a:p>
                    <a:p>
                      <a:pPr marL="342900" indent="-342900">
                        <a:buFont typeface="+mj-lt"/>
                        <a:buAutoNum type="arabicPeriod"/>
                      </a:pPr>
                      <a:r>
                        <a:rPr lang="en-US" sz="1400" b="1" dirty="0">
                          <a:solidFill>
                            <a:schemeClr val="tx1"/>
                          </a:solidFill>
                          <a:latin typeface="Arial" panose="020B0604020202020204" pitchFamily="34" charset="0"/>
                          <a:cs typeface="Arial" panose="020B0604020202020204" pitchFamily="34" charset="0"/>
                        </a:rPr>
                        <a:t>Compliance Risks: </a:t>
                      </a:r>
                      <a:r>
                        <a:rPr lang="en-US" sz="1400" b="0" dirty="0">
                          <a:solidFill>
                            <a:schemeClr val="tx1"/>
                          </a:solidFill>
                          <a:latin typeface="Arial" panose="020B0604020202020204" pitchFamily="34" charset="0"/>
                          <a:cs typeface="Arial" panose="020B0604020202020204" pitchFamily="34" charset="0"/>
                        </a:rPr>
                        <a:t>Manual processes increase the risk of errors and inconsistencies, which can lead to non-compliance with labor laws and regulations. This exposes the company to potential fines and legal issues. </a:t>
                      </a:r>
                    </a:p>
                    <a:p>
                      <a:pPr marL="342900" indent="-342900">
                        <a:buFont typeface="+mj-lt"/>
                        <a:buAutoNum type="arabicPeriod"/>
                      </a:pPr>
                      <a:r>
                        <a:rPr lang="en-US" sz="1400" b="1" dirty="0">
                          <a:solidFill>
                            <a:schemeClr val="tx1"/>
                          </a:solidFill>
                          <a:latin typeface="Arial" panose="020B0604020202020204" pitchFamily="34" charset="0"/>
                          <a:cs typeface="Arial" panose="020B0604020202020204" pitchFamily="34" charset="0"/>
                        </a:rPr>
                        <a:t>Strategic Impairment: </a:t>
                      </a:r>
                      <a:r>
                        <a:rPr lang="en-US" sz="1400" b="0" dirty="0">
                          <a:solidFill>
                            <a:schemeClr val="tx1"/>
                          </a:solidFill>
                          <a:latin typeface="Arial" panose="020B0604020202020204" pitchFamily="34" charset="0"/>
                          <a:cs typeface="Arial" panose="020B0604020202020204" pitchFamily="34" charset="0"/>
                        </a:rPr>
                        <a:t>Because the HR team is bogged down with manual tasks, they have little time to focus on strategic initiatives such as talent development, succession planning, employee engagement, and other activities that are crucial for long-term business success. </a:t>
                      </a:r>
                    </a:p>
                    <a:p>
                      <a:pPr marL="342900" indent="-342900">
                        <a:buFont typeface="+mj-lt"/>
                        <a:buAutoNum type="arabicPeriod"/>
                      </a:pPr>
                      <a:r>
                        <a:rPr lang="en-US" sz="1400" b="1" dirty="0">
                          <a:solidFill>
                            <a:schemeClr val="tx1"/>
                          </a:solidFill>
                          <a:latin typeface="Arial" panose="020B0604020202020204" pitchFamily="34" charset="0"/>
                          <a:cs typeface="Arial" panose="020B0604020202020204" pitchFamily="34" charset="0"/>
                        </a:rPr>
                        <a:t>Reduced Productivity: </a:t>
                      </a:r>
                      <a:r>
                        <a:rPr lang="en-US" sz="1400" b="0" dirty="0">
                          <a:solidFill>
                            <a:schemeClr val="tx1"/>
                          </a:solidFill>
                          <a:latin typeface="Arial" panose="020B0604020202020204" pitchFamily="34" charset="0"/>
                          <a:cs typeface="Arial" panose="020B0604020202020204" pitchFamily="34" charset="0"/>
                        </a:rPr>
                        <a:t>The inefficiencies of the current system impact overall productivity, both within the HR department and across the organization. </a:t>
                      </a:r>
                    </a:p>
                    <a:p>
                      <a:pPr marL="342900" indent="-342900">
                        <a:buFont typeface="+mj-lt"/>
                        <a:buAutoNum type="arabicPeriod"/>
                      </a:pPr>
                      <a:r>
                        <a:rPr lang="en-US" sz="1400" b="1" dirty="0">
                          <a:solidFill>
                            <a:schemeClr val="tx1"/>
                          </a:solidFill>
                          <a:latin typeface="Arial" panose="020B0604020202020204" pitchFamily="34" charset="0"/>
                          <a:cs typeface="Arial" panose="020B0604020202020204" pitchFamily="34" charset="0"/>
                        </a:rPr>
                        <a:t>Poor Employee Experience: </a:t>
                      </a:r>
                      <a:r>
                        <a:rPr lang="en-US" sz="1400" b="0" dirty="0">
                          <a:solidFill>
                            <a:schemeClr val="tx1"/>
                          </a:solidFill>
                          <a:latin typeface="Arial" panose="020B0604020202020204" pitchFamily="34" charset="0"/>
                          <a:cs typeface="Arial" panose="020B0604020202020204" pitchFamily="34" charset="0"/>
                        </a:rPr>
                        <a:t>Manual processes often lead to delays, errors, and a general lack of transparency, negatively affecting the employee experience and potentially impacting retention.</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94278192"/>
                  </a:ext>
                </a:extLst>
              </a:tr>
            </a:tbl>
          </a:graphicData>
        </a:graphic>
      </p:graphicFrame>
      <p:graphicFrame>
        <p:nvGraphicFramePr>
          <p:cNvPr id="6" name="Table 5">
            <a:extLst>
              <a:ext uri="{FF2B5EF4-FFF2-40B4-BE49-F238E27FC236}">
                <a16:creationId xmlns:a16="http://schemas.microsoft.com/office/drawing/2014/main" id="{C97C989C-FE70-28DB-61F8-E3552BA11835}"/>
              </a:ext>
            </a:extLst>
          </p:cNvPr>
          <p:cNvGraphicFramePr>
            <a:graphicFrameLocks noGrp="1"/>
          </p:cNvGraphicFramePr>
          <p:nvPr>
            <p:extLst>
              <p:ext uri="{D42A27DB-BD31-4B8C-83A1-F6EECF244321}">
                <p14:modId xmlns:p14="http://schemas.microsoft.com/office/powerpoint/2010/main" val="4041381782"/>
              </p:ext>
            </p:extLst>
          </p:nvPr>
        </p:nvGraphicFramePr>
        <p:xfrm>
          <a:off x="0" y="1135380"/>
          <a:ext cx="9143998" cy="281940"/>
        </p:xfrm>
        <a:graphic>
          <a:graphicData uri="http://schemas.openxmlformats.org/drawingml/2006/table">
            <a:tbl>
              <a:tblPr firstRow="1" bandRow="1">
                <a:tableStyleId>{2D5ABB26-0587-4C30-8999-92F81FD0307C}</a:tableStyleId>
              </a:tblPr>
              <a:tblGrid>
                <a:gridCol w="4571999">
                  <a:extLst>
                    <a:ext uri="{9D8B030D-6E8A-4147-A177-3AD203B41FA5}">
                      <a16:colId xmlns:a16="http://schemas.microsoft.com/office/drawing/2014/main" val="4084439209"/>
                    </a:ext>
                  </a:extLst>
                </a:gridCol>
                <a:gridCol w="4571999">
                  <a:extLst>
                    <a:ext uri="{9D8B030D-6E8A-4147-A177-3AD203B41FA5}">
                      <a16:colId xmlns:a16="http://schemas.microsoft.com/office/drawing/2014/main" val="2446642143"/>
                    </a:ext>
                  </a:extLst>
                </a:gridCol>
              </a:tblGrid>
              <a:tr h="274320">
                <a:tc>
                  <a:txBody>
                    <a:bodyPr/>
                    <a:lstStyle/>
                    <a:p>
                      <a:pPr algn="ctr"/>
                      <a:r>
                        <a:rPr lang="en-US" sz="1400" b="1" dirty="0">
                          <a:latin typeface="Arial" panose="020B0604020202020204" pitchFamily="34" charset="0"/>
                          <a:cs typeface="Arial" panose="020B0604020202020204" pitchFamily="34" charset="0"/>
                        </a:rPr>
                        <a:t>Prepared By: Simran Sehgal</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1" dirty="0">
                          <a:latin typeface="Arial" panose="020B0604020202020204" pitchFamily="34" charset="0"/>
                          <a:cs typeface="Arial" panose="020B0604020202020204" pitchFamily="34" charset="0"/>
                        </a:rPr>
                        <a:t>Date : 7</a:t>
                      </a:r>
                      <a:r>
                        <a:rPr lang="en-US" sz="1400" b="1" baseline="30000" dirty="0">
                          <a:latin typeface="Arial" panose="020B0604020202020204" pitchFamily="34" charset="0"/>
                          <a:cs typeface="Arial" panose="020B0604020202020204" pitchFamily="34" charset="0"/>
                        </a:rPr>
                        <a:t>th</a:t>
                      </a:r>
                      <a:r>
                        <a:rPr lang="en-US" sz="1400" b="1" dirty="0">
                          <a:latin typeface="Arial" panose="020B0604020202020204" pitchFamily="34" charset="0"/>
                          <a:cs typeface="Arial" panose="020B0604020202020204" pitchFamily="34" charset="0"/>
                        </a:rPr>
                        <a:t> February 2025</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5600986"/>
                  </a:ext>
                </a:extLst>
              </a:tr>
            </a:tbl>
          </a:graphicData>
        </a:graphic>
      </p:graphicFrame>
      <p:graphicFrame>
        <p:nvGraphicFramePr>
          <p:cNvPr id="9" name="Table 8">
            <a:extLst>
              <a:ext uri="{FF2B5EF4-FFF2-40B4-BE49-F238E27FC236}">
                <a16:creationId xmlns:a16="http://schemas.microsoft.com/office/drawing/2014/main" id="{D373B1B9-67AE-3427-98AB-39B49D5E394E}"/>
              </a:ext>
            </a:extLst>
          </p:cNvPr>
          <p:cNvGraphicFramePr>
            <a:graphicFrameLocks noGrp="1"/>
          </p:cNvGraphicFramePr>
          <p:nvPr>
            <p:extLst>
              <p:ext uri="{D42A27DB-BD31-4B8C-83A1-F6EECF244321}">
                <p14:modId xmlns:p14="http://schemas.microsoft.com/office/powerpoint/2010/main" val="2513394079"/>
              </p:ext>
            </p:extLst>
          </p:nvPr>
        </p:nvGraphicFramePr>
        <p:xfrm>
          <a:off x="3265712" y="466386"/>
          <a:ext cx="2612572" cy="528032"/>
        </p:xfrm>
        <a:graphic>
          <a:graphicData uri="http://schemas.openxmlformats.org/drawingml/2006/table">
            <a:tbl>
              <a:tblPr firstRow="1" bandRow="1">
                <a:tableStyleId>{5C22544A-7EE6-4342-B048-85BDC9FD1C3A}</a:tableStyleId>
              </a:tblPr>
              <a:tblGrid>
                <a:gridCol w="2612572">
                  <a:extLst>
                    <a:ext uri="{9D8B030D-6E8A-4147-A177-3AD203B41FA5}">
                      <a16:colId xmlns:a16="http://schemas.microsoft.com/office/drawing/2014/main" val="1045129935"/>
                    </a:ext>
                  </a:extLst>
                </a:gridCol>
              </a:tblGrid>
              <a:tr h="528032">
                <a:tc>
                  <a:txBody>
                    <a:bodyPr/>
                    <a:lstStyle/>
                    <a:p>
                      <a:pPr algn="ctr"/>
                      <a:r>
                        <a:rPr lang="en-US" sz="2800" dirty="0">
                          <a:solidFill>
                            <a:schemeClr val="tx1"/>
                          </a:solidFill>
                          <a:latin typeface="Arial" panose="020B0604020202020204" pitchFamily="34" charset="0"/>
                          <a:cs typeface="Arial" panose="020B0604020202020204" pitchFamily="34" charset="0"/>
                        </a:rPr>
                        <a:t>Talent Garden</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1868082"/>
                  </a:ext>
                </a:extLst>
              </a:tr>
            </a:tbl>
          </a:graphicData>
        </a:graphic>
      </p:graphicFrame>
    </p:spTree>
    <p:extLst>
      <p:ext uri="{BB962C8B-B14F-4D97-AF65-F5344CB8AC3E}">
        <p14:creationId xmlns:p14="http://schemas.microsoft.com/office/powerpoint/2010/main" val="4069857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0E2B6F8-6456-97A0-2918-85B252C2B2D4}"/>
              </a:ext>
            </a:extLst>
          </p:cNvPr>
          <p:cNvGraphicFramePr>
            <a:graphicFrameLocks noGrp="1"/>
          </p:cNvGraphicFramePr>
          <p:nvPr>
            <p:extLst>
              <p:ext uri="{D42A27DB-BD31-4B8C-83A1-F6EECF244321}">
                <p14:modId xmlns:p14="http://schemas.microsoft.com/office/powerpoint/2010/main" val="1167284662"/>
              </p:ext>
            </p:extLst>
          </p:nvPr>
        </p:nvGraphicFramePr>
        <p:xfrm>
          <a:off x="0" y="405557"/>
          <a:ext cx="9144000" cy="4343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3418088627"/>
                    </a:ext>
                  </a:extLst>
                </a:gridCol>
              </a:tblGrid>
              <a:tr h="278130">
                <a:tc>
                  <a:txBody>
                    <a:bodyPr/>
                    <a:lstStyle/>
                    <a:p>
                      <a:pPr algn="ctr"/>
                      <a:r>
                        <a:rPr lang="en-US" sz="2400" dirty="0">
                          <a:solidFill>
                            <a:schemeClr val="tx1"/>
                          </a:solidFill>
                        </a:rPr>
                        <a:t>Risk and Dependencies for this Project</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15521873"/>
                  </a:ext>
                </a:extLst>
              </a:tr>
            </a:tbl>
          </a:graphicData>
        </a:graphic>
      </p:graphicFrame>
      <p:graphicFrame>
        <p:nvGraphicFramePr>
          <p:cNvPr id="5" name="Table 4">
            <a:extLst>
              <a:ext uri="{FF2B5EF4-FFF2-40B4-BE49-F238E27FC236}">
                <a16:creationId xmlns:a16="http://schemas.microsoft.com/office/drawing/2014/main" id="{5CD9E6BE-9A65-0DB9-4899-EAD3A3F4BD68}"/>
              </a:ext>
            </a:extLst>
          </p:cNvPr>
          <p:cNvGraphicFramePr>
            <a:graphicFrameLocks noGrp="1"/>
          </p:cNvGraphicFramePr>
          <p:nvPr>
            <p:extLst>
              <p:ext uri="{D42A27DB-BD31-4B8C-83A1-F6EECF244321}">
                <p14:modId xmlns:p14="http://schemas.microsoft.com/office/powerpoint/2010/main" val="4262163653"/>
              </p:ext>
            </p:extLst>
          </p:nvPr>
        </p:nvGraphicFramePr>
        <p:xfrm>
          <a:off x="0" y="839897"/>
          <a:ext cx="9144000" cy="624078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3418088627"/>
                    </a:ext>
                  </a:extLst>
                </a:gridCol>
              </a:tblGrid>
              <a:tr h="5372100">
                <a:tc>
                  <a:txBody>
                    <a:bodyPr/>
                    <a:lstStyle/>
                    <a:p>
                      <a:pPr marL="0" indent="0">
                        <a:buFont typeface="+mj-lt"/>
                        <a:buNone/>
                      </a:pPr>
                      <a:r>
                        <a:rPr lang="en-US" sz="1350" b="1" dirty="0">
                          <a:solidFill>
                            <a:schemeClr val="tx1"/>
                          </a:solidFill>
                        </a:rPr>
                        <a:t>Risks for this project :</a:t>
                      </a:r>
                    </a:p>
                    <a:p>
                      <a:pPr marL="0" indent="0">
                        <a:buFont typeface="+mj-lt"/>
                        <a:buNone/>
                      </a:pPr>
                      <a:endParaRPr lang="en-US" sz="1350" b="1" dirty="0">
                        <a:solidFill>
                          <a:schemeClr val="tx1"/>
                        </a:solidFill>
                      </a:endParaRPr>
                    </a:p>
                    <a:p>
                      <a:pPr marL="342900" indent="-342900">
                        <a:buFont typeface="+mj-lt"/>
                        <a:buAutoNum type="alphaLcParenR"/>
                      </a:pPr>
                      <a:r>
                        <a:rPr lang="en-US" sz="1350" b="1" dirty="0">
                          <a:solidFill>
                            <a:schemeClr val="tx1"/>
                          </a:solidFill>
                        </a:rPr>
                        <a:t>Requirements Mismatch: </a:t>
                      </a:r>
                      <a:r>
                        <a:rPr lang="en-US" sz="1350" b="0" dirty="0">
                          <a:solidFill>
                            <a:schemeClr val="tx1"/>
                          </a:solidFill>
                        </a:rPr>
                        <a:t>Inaccurate or incomplete requirements gathering leading to an HRMS that doesn't fully meet </a:t>
                      </a:r>
                      <a:r>
                        <a:rPr lang="en-US" sz="1350" b="0" dirty="0" err="1">
                          <a:solidFill>
                            <a:schemeClr val="tx1"/>
                          </a:solidFill>
                        </a:rPr>
                        <a:t>Transcend's</a:t>
                      </a:r>
                      <a:r>
                        <a:rPr lang="en-US" sz="1350" b="0" dirty="0">
                          <a:solidFill>
                            <a:schemeClr val="tx1"/>
                          </a:solidFill>
                        </a:rPr>
                        <a:t> needs. This could result in costly rework or an unusable system.</a:t>
                      </a:r>
                    </a:p>
                    <a:p>
                      <a:pPr marL="342900" indent="-342900">
                        <a:buFont typeface="+mj-lt"/>
                        <a:buAutoNum type="alphaLcParenR"/>
                      </a:pPr>
                      <a:r>
                        <a:rPr lang="en-US" sz="1350" b="1" dirty="0">
                          <a:solidFill>
                            <a:schemeClr val="tx1"/>
                          </a:solidFill>
                        </a:rPr>
                        <a:t>Development Delays: </a:t>
                      </a:r>
                      <a:r>
                        <a:rPr lang="en-US" sz="1350" b="0" dirty="0">
                          <a:solidFill>
                            <a:schemeClr val="tx1"/>
                          </a:solidFill>
                        </a:rPr>
                        <a:t>Technical challenges, resource constraints, or scope creep can cause delays in the development process, pushing back the go-live date and increasing costs.</a:t>
                      </a:r>
                    </a:p>
                    <a:p>
                      <a:pPr marL="342900" indent="-342900">
                        <a:buFont typeface="+mj-lt"/>
                        <a:buAutoNum type="alphaLcParenR"/>
                      </a:pPr>
                      <a:r>
                        <a:rPr lang="en-US" sz="1350" b="1" dirty="0">
                          <a:solidFill>
                            <a:schemeClr val="tx1"/>
                          </a:solidFill>
                        </a:rPr>
                        <a:t>Data Migration Issues: </a:t>
                      </a:r>
                      <a:r>
                        <a:rPr lang="en-US" sz="1350" b="0" dirty="0">
                          <a:solidFill>
                            <a:schemeClr val="tx1"/>
                          </a:solidFill>
                        </a:rPr>
                        <a:t>Errors or inconsistencies in employee data during migration from spreadsheets to the HRMS can lead to inaccurate records, payroll discrepancies, and compliance problems.</a:t>
                      </a:r>
                    </a:p>
                    <a:p>
                      <a:pPr marL="342900" indent="-342900">
                        <a:buFont typeface="+mj-lt"/>
                        <a:buAutoNum type="alphaLcParenR"/>
                      </a:pPr>
                      <a:r>
                        <a:rPr lang="en-US" sz="1350" b="1" dirty="0">
                          <a:solidFill>
                            <a:schemeClr val="tx1"/>
                          </a:solidFill>
                        </a:rPr>
                        <a:t>Testing Gaps: </a:t>
                      </a:r>
                      <a:r>
                        <a:rPr lang="en-US" sz="1350" b="0" dirty="0">
                          <a:solidFill>
                            <a:schemeClr val="tx1"/>
                          </a:solidFill>
                        </a:rPr>
                        <a:t>Insufficient or inadequate testing can result in undiscovered bugs and system failures after go-live, impacting user adoption and business operations.</a:t>
                      </a:r>
                    </a:p>
                    <a:p>
                      <a:pPr marL="342900" indent="-342900">
                        <a:buFont typeface="+mj-lt"/>
                        <a:buAutoNum type="alphaLcParenR"/>
                      </a:pPr>
                      <a:r>
                        <a:rPr lang="en-US" sz="1350" b="1" dirty="0">
                          <a:solidFill>
                            <a:schemeClr val="tx1"/>
                          </a:solidFill>
                        </a:rPr>
                        <a:t>User Resistance: </a:t>
                      </a:r>
                      <a:r>
                        <a:rPr lang="en-US" sz="1350" b="0" dirty="0">
                          <a:solidFill>
                            <a:schemeClr val="tx1"/>
                          </a:solidFill>
                        </a:rPr>
                        <a:t>Lack of proper training, communication, or stakeholder engagement can lead to user resistance to the new system, hindering adoption and reducing its effectiveness.</a:t>
                      </a:r>
                    </a:p>
                    <a:p>
                      <a:pPr marL="342900" indent="-342900">
                        <a:buFont typeface="+mj-lt"/>
                        <a:buAutoNum type="alphaLcParenR"/>
                      </a:pPr>
                      <a:r>
                        <a:rPr lang="en-US" sz="1350" b="1" dirty="0">
                          <a:solidFill>
                            <a:schemeClr val="tx1"/>
                          </a:solidFill>
                        </a:rPr>
                        <a:t>Integration Challenges:</a:t>
                      </a:r>
                      <a:r>
                        <a:rPr lang="en-US" sz="1350" b="0" dirty="0">
                          <a:solidFill>
                            <a:schemeClr val="tx1"/>
                          </a:solidFill>
                        </a:rPr>
                        <a:t> Difficulties integrating the in-house HRMS with existing business systems (payroll, finance, benefits platforms) can create data silos and hinder automation.</a:t>
                      </a:r>
                    </a:p>
                    <a:p>
                      <a:pPr marL="342900" indent="-342900">
                        <a:buFont typeface="+mj-lt"/>
                        <a:buAutoNum type="alphaLcParenR"/>
                      </a:pPr>
                      <a:r>
                        <a:rPr lang="en-US" sz="1350" b="1" dirty="0">
                          <a:solidFill>
                            <a:schemeClr val="tx1"/>
                          </a:solidFill>
                        </a:rPr>
                        <a:t>Budget Overruns:</a:t>
                      </a:r>
                      <a:r>
                        <a:rPr lang="en-US" sz="1350" b="0" dirty="0">
                          <a:solidFill>
                            <a:schemeClr val="tx1"/>
                          </a:solidFill>
                        </a:rPr>
                        <a:t> Unexpected costs, poor budget management, or scope creep can lead to exceeding the allocated budget, jeopardizing project completion.</a:t>
                      </a:r>
                    </a:p>
                    <a:p>
                      <a:pPr marL="342900" indent="-342900">
                        <a:buFont typeface="+mj-lt"/>
                        <a:buAutoNum type="alphaLcParenR"/>
                      </a:pPr>
                      <a:r>
                        <a:rPr lang="en-US" sz="1350" b="1" dirty="0">
                          <a:solidFill>
                            <a:schemeClr val="tx1"/>
                          </a:solidFill>
                        </a:rPr>
                        <a:t>Technical Issues:</a:t>
                      </a:r>
                      <a:r>
                        <a:rPr lang="en-US" sz="1350" b="0" dirty="0">
                          <a:solidFill>
                            <a:schemeClr val="tx1"/>
                          </a:solidFill>
                        </a:rPr>
                        <a:t> Hardware or software failures, security vulnerabilities, or performance issues can disrupt the HRMS operation and compromise data security.</a:t>
                      </a:r>
                    </a:p>
                    <a:p>
                      <a:pPr marL="342900" indent="-342900">
                        <a:buFont typeface="+mj-lt"/>
                        <a:buAutoNum type="alphaLcParenR"/>
                      </a:pPr>
                      <a:r>
                        <a:rPr lang="en-US" sz="1350" b="1" dirty="0">
                          <a:solidFill>
                            <a:schemeClr val="tx1"/>
                          </a:solidFill>
                        </a:rPr>
                        <a:t>Project Management Issues:</a:t>
                      </a:r>
                      <a:r>
                        <a:rPr lang="en-US" sz="1350" b="0" dirty="0">
                          <a:solidFill>
                            <a:schemeClr val="tx1"/>
                          </a:solidFill>
                        </a:rPr>
                        <a:t> Ineffective project planning, communication, or risk management can lead to project delays, cost overruns, and ultimately, project failure.</a:t>
                      </a:r>
                    </a:p>
                    <a:p>
                      <a:pPr marL="342900" indent="-342900">
                        <a:buFont typeface="+mj-lt"/>
                        <a:buAutoNum type="alphaLcParenR"/>
                      </a:pPr>
                      <a:r>
                        <a:rPr lang="en-US" sz="1350" b="1" dirty="0">
                          <a:solidFill>
                            <a:schemeClr val="tx1"/>
                          </a:solidFill>
                        </a:rPr>
                        <a:t>Loss of Key Personnel: </a:t>
                      </a:r>
                      <a:r>
                        <a:rPr lang="en-US" sz="1350" b="0" dirty="0">
                          <a:solidFill>
                            <a:schemeClr val="tx1"/>
                          </a:solidFill>
                        </a:rPr>
                        <a:t>Departure of critical project team members (developers, business analysts, project manager) can impact project continuity and knowledge transfer.</a:t>
                      </a:r>
                    </a:p>
                    <a:p>
                      <a:pPr marL="342900" indent="-342900">
                        <a:buFont typeface="+mj-lt"/>
                        <a:buAutoNum type="alphaLcParenR"/>
                      </a:pPr>
                      <a:r>
                        <a:rPr lang="en-US" sz="1350" b="1" dirty="0">
                          <a:solidFill>
                            <a:schemeClr val="tx1"/>
                          </a:solidFill>
                        </a:rPr>
                        <a:t>Scope Creep: </a:t>
                      </a:r>
                      <a:r>
                        <a:rPr lang="en-US" sz="1350" b="0" dirty="0">
                          <a:solidFill>
                            <a:schemeClr val="tx1"/>
                          </a:solidFill>
                        </a:rPr>
                        <a:t>Adding new features or requirements after the project scope is defined can lead to delays, cost overruns, and project instability.</a:t>
                      </a:r>
                    </a:p>
                    <a:p>
                      <a:pPr marL="342900" indent="-342900">
                        <a:buFont typeface="+mj-lt"/>
                        <a:buAutoNum type="alphaLcParenR"/>
                      </a:pPr>
                      <a:r>
                        <a:rPr lang="en-US" sz="1350" b="1" dirty="0">
                          <a:solidFill>
                            <a:schemeClr val="tx1"/>
                          </a:solidFill>
                        </a:rPr>
                        <a:t>Lack of Stakeholder Buy-in: </a:t>
                      </a:r>
                      <a:r>
                        <a:rPr lang="en-US" sz="1350" b="0" dirty="0">
                          <a:solidFill>
                            <a:schemeClr val="tx1"/>
                          </a:solidFill>
                        </a:rPr>
                        <a:t>Insufficient support from key stakeholders (HR leadership, IT, employees) can hinder project progress and adoption.</a:t>
                      </a:r>
                    </a:p>
                    <a:p>
                      <a:pPr marL="342900" indent="-342900">
                        <a:buFont typeface="+mj-lt"/>
                        <a:buAutoNum type="alphaLcParenR"/>
                      </a:pPr>
                      <a:r>
                        <a:rPr lang="en-US" sz="1350" b="1" dirty="0">
                          <a:solidFill>
                            <a:schemeClr val="tx1"/>
                          </a:solidFill>
                        </a:rPr>
                        <a:t>Inadequate Training: </a:t>
                      </a:r>
                      <a:r>
                        <a:rPr lang="en-US" sz="1350" b="0" dirty="0">
                          <a:solidFill>
                            <a:schemeClr val="tx1"/>
                          </a:solidFill>
                        </a:rPr>
                        <a:t>Poorly designed or insufficient training can leave users unable to effectively utilize the HRMS, limiting its benefits</a:t>
                      </a:r>
                      <a:r>
                        <a:rPr lang="en-US" sz="1350" b="1" dirty="0">
                          <a:solidFill>
                            <a:schemeClr val="tx1"/>
                          </a:solidFill>
                        </a:rPr>
                        <a:t>.</a:t>
                      </a:r>
                    </a:p>
                    <a:p>
                      <a:pPr marL="342900" indent="-342900">
                        <a:buFont typeface="+mj-lt"/>
                        <a:buAutoNum type="alphaLcParenR"/>
                      </a:pPr>
                      <a:r>
                        <a:rPr lang="en-US" sz="1350" b="1" dirty="0">
                          <a:solidFill>
                            <a:schemeClr val="tx1"/>
                          </a:solidFill>
                        </a:rPr>
                        <a:t>Data Security Breaches:</a:t>
                      </a:r>
                      <a:r>
                        <a:rPr lang="en-US" sz="1350" b="0" dirty="0">
                          <a:solidFill>
                            <a:schemeClr val="tx1"/>
                          </a:solidFill>
                        </a:rPr>
                        <a:t> Compromise of sensitive employee data due to security vulnerabilities in the HRMS or its infrastructure.</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15521873"/>
                  </a:ext>
                </a:extLst>
              </a:tr>
            </a:tbl>
          </a:graphicData>
        </a:graphic>
      </p:graphicFrame>
    </p:spTree>
    <p:extLst>
      <p:ext uri="{BB962C8B-B14F-4D97-AF65-F5344CB8AC3E}">
        <p14:creationId xmlns:p14="http://schemas.microsoft.com/office/powerpoint/2010/main" val="3895849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6FC2F45-B855-DFE8-3DED-21BB7622FC02}"/>
              </a:ext>
            </a:extLst>
          </p:cNvPr>
          <p:cNvGraphicFramePr>
            <a:graphicFrameLocks noGrp="1"/>
          </p:cNvGraphicFramePr>
          <p:nvPr>
            <p:extLst>
              <p:ext uri="{D42A27DB-BD31-4B8C-83A1-F6EECF244321}">
                <p14:modId xmlns:p14="http://schemas.microsoft.com/office/powerpoint/2010/main" val="2092427804"/>
              </p:ext>
            </p:extLst>
          </p:nvPr>
        </p:nvGraphicFramePr>
        <p:xfrm>
          <a:off x="-1" y="718483"/>
          <a:ext cx="9144000" cy="4343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1242240042"/>
                    </a:ext>
                  </a:extLst>
                </a:gridCol>
              </a:tblGrid>
              <a:tr h="297180">
                <a:tc>
                  <a:txBody>
                    <a:bodyPr/>
                    <a:lstStyle/>
                    <a:p>
                      <a:r>
                        <a:rPr lang="en-US" sz="2400" dirty="0">
                          <a:solidFill>
                            <a:schemeClr val="tx1"/>
                          </a:solidFill>
                        </a:rPr>
                        <a:t>Risk and Dependencies of the Project</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1890922"/>
                  </a:ext>
                </a:extLst>
              </a:tr>
            </a:tbl>
          </a:graphicData>
        </a:graphic>
      </p:graphicFrame>
      <p:graphicFrame>
        <p:nvGraphicFramePr>
          <p:cNvPr id="5" name="Table 4">
            <a:extLst>
              <a:ext uri="{FF2B5EF4-FFF2-40B4-BE49-F238E27FC236}">
                <a16:creationId xmlns:a16="http://schemas.microsoft.com/office/drawing/2014/main" id="{A55EA0B6-04E1-109B-7193-DF3020D0E7FB}"/>
              </a:ext>
            </a:extLst>
          </p:cNvPr>
          <p:cNvGraphicFramePr>
            <a:graphicFrameLocks noGrp="1"/>
          </p:cNvGraphicFramePr>
          <p:nvPr>
            <p:extLst>
              <p:ext uri="{D42A27DB-BD31-4B8C-83A1-F6EECF244321}">
                <p14:modId xmlns:p14="http://schemas.microsoft.com/office/powerpoint/2010/main" val="1588777202"/>
              </p:ext>
            </p:extLst>
          </p:nvPr>
        </p:nvGraphicFramePr>
        <p:xfrm>
          <a:off x="0" y="1135380"/>
          <a:ext cx="9144000" cy="4889913"/>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1242240042"/>
                    </a:ext>
                  </a:extLst>
                </a:gridCol>
              </a:tblGrid>
              <a:tr h="4889913">
                <a:tc>
                  <a:txBody>
                    <a:bodyPr/>
                    <a:lstStyle/>
                    <a:p>
                      <a:r>
                        <a:rPr lang="en-US" sz="1650" dirty="0">
                          <a:solidFill>
                            <a:schemeClr val="tx1"/>
                          </a:solidFill>
                          <a:latin typeface="Arial" panose="020B0604020202020204" pitchFamily="34" charset="0"/>
                          <a:cs typeface="Arial" panose="020B0604020202020204" pitchFamily="34" charset="0"/>
                        </a:rPr>
                        <a:t>Dependencies:</a:t>
                      </a:r>
                    </a:p>
                    <a:p>
                      <a:pPr marL="400050" indent="-400050">
                        <a:buFont typeface="+mj-lt"/>
                        <a:buAutoNum type="romanLcPeriod"/>
                      </a:pPr>
                      <a:r>
                        <a:rPr lang="en-US" sz="1650" dirty="0">
                          <a:solidFill>
                            <a:schemeClr val="tx1"/>
                          </a:solidFill>
                          <a:latin typeface="Arial" panose="020B0604020202020204" pitchFamily="34" charset="0"/>
                          <a:cs typeface="Arial" panose="020B0604020202020204" pitchFamily="34" charset="0"/>
                        </a:rPr>
                        <a:t>    Availability of Resources: </a:t>
                      </a:r>
                      <a:r>
                        <a:rPr lang="en-US" sz="1650" b="0" dirty="0">
                          <a:solidFill>
                            <a:schemeClr val="tx1"/>
                          </a:solidFill>
                          <a:latin typeface="Arial" panose="020B0604020202020204" pitchFamily="34" charset="0"/>
                          <a:cs typeface="Arial" panose="020B0604020202020204" pitchFamily="34" charset="0"/>
                        </a:rPr>
                        <a:t>Timely availability of project team members (developers, business analysts, testers), hardware, software, and budget.</a:t>
                      </a:r>
                    </a:p>
                    <a:p>
                      <a:pPr marL="400050" indent="-400050">
                        <a:buFont typeface="+mj-lt"/>
                        <a:buAutoNum type="romanLcPeriod"/>
                      </a:pPr>
                      <a:r>
                        <a:rPr lang="en-US" sz="1650" dirty="0">
                          <a:solidFill>
                            <a:schemeClr val="tx1"/>
                          </a:solidFill>
                          <a:latin typeface="Arial" panose="020B0604020202020204" pitchFamily="34" charset="0"/>
                          <a:cs typeface="Arial" panose="020B0604020202020204" pitchFamily="34" charset="0"/>
                        </a:rPr>
                        <a:t>    Stakeholder Engagement: </a:t>
                      </a:r>
                      <a:r>
                        <a:rPr lang="en-US" sz="1650" b="0" dirty="0">
                          <a:solidFill>
                            <a:schemeClr val="tx1"/>
                          </a:solidFill>
                          <a:latin typeface="Arial" panose="020B0604020202020204" pitchFamily="34" charset="0"/>
                          <a:cs typeface="Arial" panose="020B0604020202020204" pitchFamily="34" charset="0"/>
                        </a:rPr>
                        <a:t>Active participation and feedback from HR staff, employees, and other stakeholders throughout the project lifecycle.</a:t>
                      </a:r>
                    </a:p>
                    <a:p>
                      <a:pPr marL="400050" indent="-400050">
                        <a:buFont typeface="+mj-lt"/>
                        <a:buAutoNum type="romanLcPeriod"/>
                      </a:pPr>
                      <a:r>
                        <a:rPr lang="en-US" sz="1650" dirty="0">
                          <a:solidFill>
                            <a:schemeClr val="tx1"/>
                          </a:solidFill>
                          <a:latin typeface="Arial" panose="020B0604020202020204" pitchFamily="34" charset="0"/>
                          <a:cs typeface="Arial" panose="020B0604020202020204" pitchFamily="34" charset="0"/>
                        </a:rPr>
                        <a:t>    Integration with Other Systems: </a:t>
                      </a:r>
                      <a:r>
                        <a:rPr lang="en-US" sz="1650" b="0" dirty="0">
                          <a:solidFill>
                            <a:schemeClr val="tx1"/>
                          </a:solidFill>
                          <a:latin typeface="Arial" panose="020B0604020202020204" pitchFamily="34" charset="0"/>
                          <a:cs typeface="Arial" panose="020B0604020202020204" pitchFamily="34" charset="0"/>
                        </a:rPr>
                        <a:t>Successful integration of the HRMS with existing payroll, finance, and benefits platforms.</a:t>
                      </a:r>
                    </a:p>
                    <a:p>
                      <a:pPr marL="400050" indent="-400050">
                        <a:buFont typeface="+mj-lt"/>
                        <a:buAutoNum type="romanLcPeriod"/>
                      </a:pPr>
                      <a:r>
                        <a:rPr lang="en-US" sz="1650" dirty="0">
                          <a:solidFill>
                            <a:schemeClr val="tx1"/>
                          </a:solidFill>
                          <a:latin typeface="Arial" panose="020B0604020202020204" pitchFamily="34" charset="0"/>
                          <a:cs typeface="Arial" panose="020B0604020202020204" pitchFamily="34" charset="0"/>
                        </a:rPr>
                        <a:t>    Data Quality: </a:t>
                      </a:r>
                      <a:r>
                        <a:rPr lang="en-US" sz="1650" b="0" dirty="0">
                          <a:solidFill>
                            <a:schemeClr val="tx1"/>
                          </a:solidFill>
                          <a:latin typeface="Arial" panose="020B0604020202020204" pitchFamily="34" charset="0"/>
                          <a:cs typeface="Arial" panose="020B0604020202020204" pitchFamily="34" charset="0"/>
                        </a:rPr>
                        <a:t>Accuracy and completeness of existing employee data in spreadsheets for migration.</a:t>
                      </a:r>
                    </a:p>
                    <a:p>
                      <a:pPr marL="400050" indent="-400050">
                        <a:buFont typeface="+mj-lt"/>
                        <a:buAutoNum type="romanLcPeriod"/>
                      </a:pPr>
                      <a:r>
                        <a:rPr lang="en-US" sz="1650" dirty="0">
                          <a:solidFill>
                            <a:schemeClr val="tx1"/>
                          </a:solidFill>
                          <a:latin typeface="Arial" panose="020B0604020202020204" pitchFamily="34" charset="0"/>
                          <a:cs typeface="Arial" panose="020B0604020202020204" pitchFamily="34" charset="0"/>
                        </a:rPr>
                        <a:t>    IT Infrastructure: </a:t>
                      </a:r>
                      <a:r>
                        <a:rPr lang="en-US" sz="1650" b="0" dirty="0">
                          <a:solidFill>
                            <a:schemeClr val="tx1"/>
                          </a:solidFill>
                          <a:latin typeface="Arial" panose="020B0604020202020204" pitchFamily="34" charset="0"/>
                          <a:cs typeface="Arial" panose="020B0604020202020204" pitchFamily="34" charset="0"/>
                        </a:rPr>
                        <a:t>Reliable and secure IT infrastructure (servers, network, security systems) to support the HRMS.</a:t>
                      </a:r>
                    </a:p>
                    <a:p>
                      <a:pPr marL="400050" indent="-400050">
                        <a:buFont typeface="+mj-lt"/>
                        <a:buAutoNum type="romanLcPeriod"/>
                      </a:pPr>
                      <a:r>
                        <a:rPr lang="en-US" sz="1650" dirty="0">
                          <a:solidFill>
                            <a:schemeClr val="tx1"/>
                          </a:solidFill>
                          <a:latin typeface="Arial" panose="020B0604020202020204" pitchFamily="34" charset="0"/>
                          <a:cs typeface="Arial" panose="020B0604020202020204" pitchFamily="34" charset="0"/>
                        </a:rPr>
                        <a:t>    Business Process Readiness: </a:t>
                      </a:r>
                      <a:r>
                        <a:rPr lang="en-US" sz="1650" b="0" dirty="0">
                          <a:solidFill>
                            <a:schemeClr val="tx1"/>
                          </a:solidFill>
                          <a:latin typeface="Arial" panose="020B0604020202020204" pitchFamily="34" charset="0"/>
                          <a:cs typeface="Arial" panose="020B0604020202020204" pitchFamily="34" charset="0"/>
                        </a:rPr>
                        <a:t>HR processes aligned with the new HRMS functionalities and workflows.</a:t>
                      </a:r>
                    </a:p>
                    <a:p>
                      <a:pPr marL="400050" indent="-400050">
                        <a:buFont typeface="+mj-lt"/>
                        <a:buAutoNum type="romanLcPeriod"/>
                      </a:pPr>
                      <a:r>
                        <a:rPr lang="en-US" sz="1650" dirty="0">
                          <a:solidFill>
                            <a:schemeClr val="tx1"/>
                          </a:solidFill>
                          <a:latin typeface="Arial" panose="020B0604020202020204" pitchFamily="34" charset="0"/>
                          <a:cs typeface="Arial" panose="020B0604020202020204" pitchFamily="34" charset="0"/>
                        </a:rPr>
                        <a:t>    Training Effectiveness: </a:t>
                      </a:r>
                      <a:r>
                        <a:rPr lang="en-US" sz="1650" b="0" dirty="0">
                          <a:solidFill>
                            <a:schemeClr val="tx1"/>
                          </a:solidFill>
                          <a:latin typeface="Arial" panose="020B0604020202020204" pitchFamily="34" charset="0"/>
                          <a:cs typeface="Arial" panose="020B0604020202020204" pitchFamily="34" charset="0"/>
                        </a:rPr>
                        <a:t>Successful training of HR staff and employees on the new system.</a:t>
                      </a:r>
                    </a:p>
                    <a:p>
                      <a:pPr marL="400050" indent="-400050">
                        <a:buFont typeface="+mj-lt"/>
                        <a:buAutoNum type="romanLcPeriod"/>
                      </a:pPr>
                      <a:r>
                        <a:rPr lang="en-US" sz="1650" dirty="0">
                          <a:solidFill>
                            <a:schemeClr val="tx1"/>
                          </a:solidFill>
                          <a:latin typeface="Arial" panose="020B0604020202020204" pitchFamily="34" charset="0"/>
                          <a:cs typeface="Arial" panose="020B0604020202020204" pitchFamily="34" charset="0"/>
                        </a:rPr>
                        <a:t>    Change Management Effectiveness: </a:t>
                      </a:r>
                      <a:r>
                        <a:rPr lang="en-US" sz="1650" b="0" dirty="0">
                          <a:solidFill>
                            <a:schemeClr val="tx1"/>
                          </a:solidFill>
                          <a:latin typeface="Arial" panose="020B0604020202020204" pitchFamily="34" charset="0"/>
                          <a:cs typeface="Arial" panose="020B0604020202020204" pitchFamily="34" charset="0"/>
                        </a:rPr>
                        <a:t>Successful implementation of the change management plan to ensure smooth user adoption.</a:t>
                      </a:r>
                    </a:p>
                    <a:p>
                      <a:pPr marL="400050" indent="-400050">
                        <a:buFont typeface="+mj-lt"/>
                        <a:buAutoNum type="romanLcPeriod"/>
                      </a:pPr>
                      <a:r>
                        <a:rPr lang="en-US" sz="1650" dirty="0">
                          <a:solidFill>
                            <a:schemeClr val="tx1"/>
                          </a:solidFill>
                          <a:latin typeface="Arial" panose="020B0604020202020204" pitchFamily="34" charset="0"/>
                          <a:cs typeface="Arial" panose="020B0604020202020204" pitchFamily="34" charset="0"/>
                        </a:rPr>
                        <a:t>    Project Management Effectiveness: </a:t>
                      </a:r>
                      <a:r>
                        <a:rPr lang="en-US" sz="1650" b="0" dirty="0">
                          <a:solidFill>
                            <a:schemeClr val="tx1"/>
                          </a:solidFill>
                          <a:latin typeface="Arial" panose="020B0604020202020204" pitchFamily="34" charset="0"/>
                          <a:cs typeface="Arial" panose="020B0604020202020204" pitchFamily="34" charset="0"/>
                        </a:rPr>
                        <a:t>Effective project planning, execution, monitoring, and control.</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81890922"/>
                  </a:ext>
                </a:extLst>
              </a:tr>
            </a:tbl>
          </a:graphicData>
        </a:graphic>
      </p:graphicFrame>
      <p:graphicFrame>
        <p:nvGraphicFramePr>
          <p:cNvPr id="7" name="Table 6">
            <a:extLst>
              <a:ext uri="{FF2B5EF4-FFF2-40B4-BE49-F238E27FC236}">
                <a16:creationId xmlns:a16="http://schemas.microsoft.com/office/drawing/2014/main" id="{B12E9C0C-17D8-4118-3AC6-0C5001A7E865}"/>
              </a:ext>
            </a:extLst>
          </p:cNvPr>
          <p:cNvGraphicFramePr>
            <a:graphicFrameLocks noGrp="1"/>
          </p:cNvGraphicFramePr>
          <p:nvPr>
            <p:extLst>
              <p:ext uri="{D42A27DB-BD31-4B8C-83A1-F6EECF244321}">
                <p14:modId xmlns:p14="http://schemas.microsoft.com/office/powerpoint/2010/main" val="2629046022"/>
              </p:ext>
            </p:extLst>
          </p:nvPr>
        </p:nvGraphicFramePr>
        <p:xfrm>
          <a:off x="0" y="6398674"/>
          <a:ext cx="9144000" cy="459326"/>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6173138"/>
                    </a:ext>
                  </a:extLst>
                </a:gridCol>
                <a:gridCol w="3048000">
                  <a:extLst>
                    <a:ext uri="{9D8B030D-6E8A-4147-A177-3AD203B41FA5}">
                      <a16:colId xmlns:a16="http://schemas.microsoft.com/office/drawing/2014/main" val="3731210670"/>
                    </a:ext>
                  </a:extLst>
                </a:gridCol>
                <a:gridCol w="3048000">
                  <a:extLst>
                    <a:ext uri="{9D8B030D-6E8A-4147-A177-3AD203B41FA5}">
                      <a16:colId xmlns:a16="http://schemas.microsoft.com/office/drawing/2014/main" val="3187929694"/>
                    </a:ext>
                  </a:extLst>
                </a:gridCol>
              </a:tblGrid>
              <a:tr h="459326">
                <a:tc>
                  <a:txBody>
                    <a:bodyPr/>
                    <a:lstStyle/>
                    <a:p>
                      <a:r>
                        <a:rPr lang="en-US" sz="2000" dirty="0">
                          <a:solidFill>
                            <a:schemeClr val="tx1"/>
                          </a:solidFill>
                          <a:latin typeface="Arial" panose="020B0604020202020204" pitchFamily="34" charset="0"/>
                          <a:cs typeface="Arial" panose="020B0604020202020204" pitchFamily="34" charset="0"/>
                        </a:rPr>
                        <a:t>Project Sponsor</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a:solidFill>
                            <a:schemeClr val="tx1"/>
                          </a:solidFill>
                          <a:latin typeface="Arial" panose="020B0604020202020204" pitchFamily="34" charset="0"/>
                          <a:cs typeface="Arial" panose="020B0604020202020204" pitchFamily="34" charset="0"/>
                        </a:rPr>
                        <a:t>Project Manager</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solidFill>
                          <a:schemeClr val="tx1"/>
                        </a:solidFill>
                        <a:latin typeface="Arial" panose="020B0604020202020204" pitchFamily="34" charset="0"/>
                        <a:cs typeface="Arial" panose="020B0604020202020204" pitchFamily="34" charset="0"/>
                      </a:endParaRP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44372277"/>
                  </a:ext>
                </a:extLst>
              </a:tr>
            </a:tbl>
          </a:graphicData>
        </a:graphic>
      </p:graphicFrame>
      <p:graphicFrame>
        <p:nvGraphicFramePr>
          <p:cNvPr id="8" name="Table 7">
            <a:extLst>
              <a:ext uri="{FF2B5EF4-FFF2-40B4-BE49-F238E27FC236}">
                <a16:creationId xmlns:a16="http://schemas.microsoft.com/office/drawing/2014/main" id="{7A7D77FE-E204-63F9-1C43-04571457057A}"/>
              </a:ext>
            </a:extLst>
          </p:cNvPr>
          <p:cNvGraphicFramePr>
            <a:graphicFrameLocks noGrp="1"/>
          </p:cNvGraphicFramePr>
          <p:nvPr>
            <p:extLst>
              <p:ext uri="{D42A27DB-BD31-4B8C-83A1-F6EECF244321}">
                <p14:modId xmlns:p14="http://schemas.microsoft.com/office/powerpoint/2010/main" val="1604501"/>
              </p:ext>
            </p:extLst>
          </p:nvPr>
        </p:nvGraphicFramePr>
        <p:xfrm>
          <a:off x="0" y="6025294"/>
          <a:ext cx="9143999" cy="373380"/>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3328372936"/>
                    </a:ext>
                  </a:extLst>
                </a:gridCol>
              </a:tblGrid>
              <a:tr h="0">
                <a:tc>
                  <a:txBody>
                    <a:bodyPr/>
                    <a:lstStyle/>
                    <a:p>
                      <a:r>
                        <a:rPr lang="en-US" sz="2000" dirty="0">
                          <a:solidFill>
                            <a:schemeClr val="tx1"/>
                          </a:solidFill>
                          <a:latin typeface="Arial" panose="020B0604020202020204" pitchFamily="34" charset="0"/>
                          <a:cs typeface="Arial" panose="020B0604020202020204" pitchFamily="34" charset="0"/>
                        </a:rPr>
                        <a:t>To Be Completed by Appropriate Manager</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0381485"/>
                  </a:ext>
                </a:extLst>
              </a:tr>
            </a:tbl>
          </a:graphicData>
        </a:graphic>
      </p:graphicFrame>
    </p:spTree>
    <p:extLst>
      <p:ext uri="{BB962C8B-B14F-4D97-AF65-F5344CB8AC3E}">
        <p14:creationId xmlns:p14="http://schemas.microsoft.com/office/powerpoint/2010/main" val="1182835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44C47FF-63C0-785E-D7A6-1A757626D99B}"/>
              </a:ext>
            </a:extLst>
          </p:cNvPr>
          <p:cNvGraphicFramePr>
            <a:graphicFrameLocks noGrp="1"/>
          </p:cNvGraphicFramePr>
          <p:nvPr>
            <p:ph idx="1"/>
            <p:extLst>
              <p:ext uri="{D42A27DB-BD31-4B8C-83A1-F6EECF244321}">
                <p14:modId xmlns:p14="http://schemas.microsoft.com/office/powerpoint/2010/main" val="1323301721"/>
              </p:ext>
            </p:extLst>
          </p:nvPr>
        </p:nvGraphicFramePr>
        <p:xfrm>
          <a:off x="0" y="822960"/>
          <a:ext cx="9144000" cy="31242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148965294"/>
                    </a:ext>
                  </a:extLst>
                </a:gridCol>
              </a:tblGrid>
              <a:tr h="2862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Arial" panose="020B0604020202020204" pitchFamily="34" charset="0"/>
                          <a:cs typeface="Arial" panose="020B0604020202020204" pitchFamily="34" charset="0"/>
                        </a:rPr>
                        <a:t>Problem: The current manual HR processes are causing several key issues: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72658519"/>
                  </a:ext>
                </a:extLst>
              </a:tr>
            </a:tbl>
          </a:graphicData>
        </a:graphic>
      </p:graphicFrame>
      <p:graphicFrame>
        <p:nvGraphicFramePr>
          <p:cNvPr id="5" name="Content Placeholder 3">
            <a:extLst>
              <a:ext uri="{FF2B5EF4-FFF2-40B4-BE49-F238E27FC236}">
                <a16:creationId xmlns:a16="http://schemas.microsoft.com/office/drawing/2014/main" id="{BB54B09E-805D-A503-5B92-524D1DEB51C7}"/>
              </a:ext>
            </a:extLst>
          </p:cNvPr>
          <p:cNvGraphicFramePr>
            <a:graphicFrameLocks/>
          </p:cNvGraphicFramePr>
          <p:nvPr>
            <p:extLst>
              <p:ext uri="{D42A27DB-BD31-4B8C-83A1-F6EECF244321}">
                <p14:modId xmlns:p14="http://schemas.microsoft.com/office/powerpoint/2010/main" val="1517944624"/>
              </p:ext>
            </p:extLst>
          </p:nvPr>
        </p:nvGraphicFramePr>
        <p:xfrm>
          <a:off x="0" y="1135380"/>
          <a:ext cx="9143999" cy="5768340"/>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2148965294"/>
                    </a:ext>
                  </a:extLst>
                </a:gridCol>
              </a:tblGrid>
              <a:tr h="5722620">
                <a:tc>
                  <a:txBody>
                    <a:bodyPr/>
                    <a:lstStyle/>
                    <a:p>
                      <a:pPr marL="400050" indent="-400050">
                        <a:buFont typeface="+mj-lt"/>
                        <a:buAutoNum type="romanUcPeriod"/>
                      </a:pPr>
                      <a:r>
                        <a:rPr lang="en-US" sz="1700" b="1" dirty="0">
                          <a:solidFill>
                            <a:schemeClr val="tx1"/>
                          </a:solidFill>
                          <a:latin typeface="Arial" panose="020B0604020202020204" pitchFamily="34" charset="0"/>
                          <a:cs typeface="Arial" panose="020B0604020202020204" pitchFamily="34" charset="0"/>
                        </a:rPr>
                        <a:t>Inefficiency: </a:t>
                      </a:r>
                      <a:r>
                        <a:rPr lang="en-US" sz="1700" b="0" dirty="0">
                          <a:solidFill>
                            <a:schemeClr val="tx1"/>
                          </a:solidFill>
                          <a:latin typeface="Arial" panose="020B0604020202020204" pitchFamily="34" charset="0"/>
                          <a:cs typeface="Arial" panose="020B0604020202020204" pitchFamily="34" charset="0"/>
                        </a:rPr>
                        <a:t>Manual processes are time-consuming and require significant administrative effort, slowing down HR operations and reducing overall productivity.</a:t>
                      </a:r>
                    </a:p>
                    <a:p>
                      <a:pPr marL="400050" indent="-400050">
                        <a:buFont typeface="+mj-lt"/>
                        <a:buAutoNum type="romanUcPeriod"/>
                      </a:pPr>
                      <a:r>
                        <a:rPr lang="en-US" sz="1700" b="1" dirty="0">
                          <a:solidFill>
                            <a:schemeClr val="tx1"/>
                          </a:solidFill>
                          <a:latin typeface="Arial" panose="020B0604020202020204" pitchFamily="34" charset="0"/>
                          <a:cs typeface="Arial" panose="020B0604020202020204" pitchFamily="34" charset="0"/>
                        </a:rPr>
                        <a:t>Error-Prone Data: </a:t>
                      </a:r>
                      <a:r>
                        <a:rPr lang="en-US" sz="1700" b="0" dirty="0">
                          <a:solidFill>
                            <a:schemeClr val="tx1"/>
                          </a:solidFill>
                          <a:latin typeface="Arial" panose="020B0604020202020204" pitchFamily="34" charset="0"/>
                          <a:cs typeface="Arial" panose="020B0604020202020204" pitchFamily="34" charset="0"/>
                        </a:rPr>
                        <a:t>Manual data entry leads to frequent errors and inconsistencies in employee records, impacting payroll accuracy, reporting, and compliance.</a:t>
                      </a:r>
                    </a:p>
                    <a:p>
                      <a:pPr marL="400050" indent="-400050">
                        <a:buFont typeface="+mj-lt"/>
                        <a:buAutoNum type="romanUcPeriod"/>
                      </a:pPr>
                      <a:r>
                        <a:rPr lang="en-US" sz="1700" b="1" dirty="0">
                          <a:solidFill>
                            <a:schemeClr val="tx1"/>
                          </a:solidFill>
                          <a:latin typeface="Arial" panose="020B0604020202020204" pitchFamily="34" charset="0"/>
                          <a:cs typeface="Arial" panose="020B0604020202020204" pitchFamily="34" charset="0"/>
                        </a:rPr>
                        <a:t>Lack of Scalability: </a:t>
                      </a:r>
                      <a:r>
                        <a:rPr lang="en-US" sz="1700" b="0" dirty="0">
                          <a:solidFill>
                            <a:schemeClr val="tx1"/>
                          </a:solidFill>
                          <a:latin typeface="Arial" panose="020B0604020202020204" pitchFamily="34" charset="0"/>
                          <a:cs typeface="Arial" panose="020B0604020202020204" pitchFamily="34" charset="0"/>
                        </a:rPr>
                        <a:t>The current system cannot handle the increasing volume of data and transactions as the company grows, creating a bottleneck to future expansion.</a:t>
                      </a:r>
                    </a:p>
                    <a:p>
                      <a:pPr marL="400050" indent="-400050">
                        <a:buFont typeface="+mj-lt"/>
                        <a:buAutoNum type="romanUcPeriod"/>
                      </a:pPr>
                      <a:r>
                        <a:rPr lang="en-US" sz="1700" b="1" dirty="0">
                          <a:solidFill>
                            <a:schemeClr val="tx1"/>
                          </a:solidFill>
                          <a:latin typeface="Arial" panose="020B0604020202020204" pitchFamily="34" charset="0"/>
                          <a:cs typeface="Arial" panose="020B0604020202020204" pitchFamily="34" charset="0"/>
                        </a:rPr>
                        <a:t>Compliance Risks: </a:t>
                      </a:r>
                      <a:r>
                        <a:rPr lang="en-US" sz="1700" b="0" dirty="0">
                          <a:solidFill>
                            <a:schemeClr val="tx1"/>
                          </a:solidFill>
                          <a:latin typeface="Arial" panose="020B0604020202020204" pitchFamily="34" charset="0"/>
                          <a:cs typeface="Arial" panose="020B0604020202020204" pitchFamily="34" charset="0"/>
                        </a:rPr>
                        <a:t>Manual processes increase the likelihood of non-compliance with labor laws and regulations, exposing the company to potential legal and financial penalties.</a:t>
                      </a:r>
                    </a:p>
                    <a:p>
                      <a:pPr marL="400050" indent="-400050">
                        <a:buFont typeface="+mj-lt"/>
                        <a:buAutoNum type="romanUcPeriod"/>
                      </a:pPr>
                      <a:r>
                        <a:rPr lang="en-US" sz="1700" b="1" dirty="0">
                          <a:solidFill>
                            <a:schemeClr val="tx1"/>
                          </a:solidFill>
                          <a:latin typeface="Arial" panose="020B0604020202020204" pitchFamily="34" charset="0"/>
                          <a:cs typeface="Arial" panose="020B0604020202020204" pitchFamily="34" charset="0"/>
                        </a:rPr>
                        <a:t>Limited Employee Self-Service: </a:t>
                      </a:r>
                      <a:r>
                        <a:rPr lang="en-US" sz="1700" b="0" dirty="0">
                          <a:solidFill>
                            <a:schemeClr val="tx1"/>
                          </a:solidFill>
                          <a:latin typeface="Arial" panose="020B0604020202020204" pitchFamily="34" charset="0"/>
                          <a:cs typeface="Arial" panose="020B0604020202020204" pitchFamily="34" charset="0"/>
                        </a:rPr>
                        <a:t>Employees lack access to their own HR information, generating a high volume of routine inquiries to HR and diverting their attention from strategic tasks.</a:t>
                      </a:r>
                    </a:p>
                    <a:p>
                      <a:pPr marL="400050" indent="-400050">
                        <a:buFont typeface="+mj-lt"/>
                        <a:buAutoNum type="romanUcPeriod"/>
                      </a:pPr>
                      <a:r>
                        <a:rPr lang="en-US" sz="1700" b="1" dirty="0">
                          <a:solidFill>
                            <a:schemeClr val="tx1"/>
                          </a:solidFill>
                          <a:latin typeface="Arial" panose="020B0604020202020204" pitchFamily="34" charset="0"/>
                          <a:cs typeface="Arial" panose="020B0604020202020204" pitchFamily="34" charset="0"/>
                        </a:rPr>
                        <a:t>Hindered Strategic Focus: </a:t>
                      </a:r>
                      <a:r>
                        <a:rPr lang="en-US" sz="1700" b="0" dirty="0">
                          <a:solidFill>
                            <a:schemeClr val="tx1"/>
                          </a:solidFill>
                          <a:latin typeface="Arial" panose="020B0604020202020204" pitchFamily="34" charset="0"/>
                          <a:cs typeface="Arial" panose="020B0604020202020204" pitchFamily="34" charset="0"/>
                        </a:rPr>
                        <a:t>HR staff are bogged down with administrative tasks, leaving little time for strategic initiatives like talent development, succession planning, and employee engagement.</a:t>
                      </a:r>
                    </a:p>
                    <a:p>
                      <a:pPr marL="400050" indent="-400050">
                        <a:buFont typeface="+mj-lt"/>
                        <a:buAutoNum type="romanUcPeriod"/>
                      </a:pPr>
                      <a:r>
                        <a:rPr lang="en-US" sz="1700" b="1" dirty="0">
                          <a:solidFill>
                            <a:schemeClr val="tx1"/>
                          </a:solidFill>
                          <a:latin typeface="Arial" panose="020B0604020202020204" pitchFamily="34" charset="0"/>
                          <a:cs typeface="Arial" panose="020B0604020202020204" pitchFamily="34" charset="0"/>
                        </a:rPr>
                        <a:t>Poor Employee Experience: </a:t>
                      </a:r>
                      <a:r>
                        <a:rPr lang="en-US" sz="1700" b="0" dirty="0">
                          <a:solidFill>
                            <a:schemeClr val="tx1"/>
                          </a:solidFill>
                          <a:latin typeface="Arial" panose="020B0604020202020204" pitchFamily="34" charset="0"/>
                          <a:cs typeface="Arial" panose="020B0604020202020204" pitchFamily="34" charset="0"/>
                        </a:rPr>
                        <a:t>Delays, errors, and lack of transparency in manual processes negatively impact employee satisfaction and potentially affect retention.</a:t>
                      </a:r>
                    </a:p>
                    <a:p>
                      <a:pPr marL="400050" indent="-400050">
                        <a:buFont typeface="+mj-lt"/>
                        <a:buAutoNum type="romanUcPeriod"/>
                      </a:pPr>
                      <a:r>
                        <a:rPr lang="en-US" sz="1700" b="1" dirty="0">
                          <a:solidFill>
                            <a:schemeClr val="tx1"/>
                          </a:solidFill>
                          <a:latin typeface="Arial" panose="020B0604020202020204" pitchFamily="34" charset="0"/>
                          <a:cs typeface="Arial" panose="020B0604020202020204" pitchFamily="34" charset="0"/>
                        </a:rPr>
                        <a:t>Data Silos: </a:t>
                      </a:r>
                      <a:r>
                        <a:rPr lang="en-US" sz="1700" b="0" dirty="0">
                          <a:solidFill>
                            <a:schemeClr val="tx1"/>
                          </a:solidFill>
                          <a:latin typeface="Arial" panose="020B0604020202020204" pitchFamily="34" charset="0"/>
                          <a:cs typeface="Arial" panose="020B0604020202020204" pitchFamily="34" charset="0"/>
                        </a:rPr>
                        <a:t>Employee data is scattered across multiple spreadsheets, making it difficult to access, analyze, and gain insights into workforce trends. This limits data-driven decision-making.</a:t>
                      </a:r>
                    </a:p>
                    <a:p>
                      <a:pPr marL="400050" indent="-400050">
                        <a:buFont typeface="+mj-lt"/>
                        <a:buAutoNum type="romanUcPeriod"/>
                      </a:pPr>
                      <a:r>
                        <a:rPr lang="en-US" sz="1700" b="1" dirty="0">
                          <a:solidFill>
                            <a:schemeClr val="tx1"/>
                          </a:solidFill>
                          <a:latin typeface="Arial" panose="020B0604020202020204" pitchFamily="34" charset="0"/>
                          <a:cs typeface="Arial" panose="020B0604020202020204" pitchFamily="34" charset="0"/>
                        </a:rPr>
                        <a:t>Increased Administrative Costs: </a:t>
                      </a:r>
                      <a:r>
                        <a:rPr lang="en-US" sz="1700" b="0" dirty="0">
                          <a:solidFill>
                            <a:schemeClr val="tx1"/>
                          </a:solidFill>
                          <a:latin typeface="Arial" panose="020B0604020202020204" pitchFamily="34" charset="0"/>
                          <a:cs typeface="Arial" panose="020B0604020202020204" pitchFamily="34" charset="0"/>
                        </a:rPr>
                        <a:t>The manual processes require more staff and resources than an automated system, leading to higher administrative costs.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72658519"/>
                  </a:ext>
                </a:extLst>
              </a:tr>
            </a:tbl>
          </a:graphicData>
        </a:graphic>
      </p:graphicFrame>
    </p:spTree>
    <p:extLst>
      <p:ext uri="{BB962C8B-B14F-4D97-AF65-F5344CB8AC3E}">
        <p14:creationId xmlns:p14="http://schemas.microsoft.com/office/powerpoint/2010/main" val="1042843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CB1606D-7233-7D1D-51FF-D14933C0750D}"/>
              </a:ext>
            </a:extLst>
          </p:cNvPr>
          <p:cNvGraphicFramePr>
            <a:graphicFrameLocks noGrp="1"/>
          </p:cNvGraphicFramePr>
          <p:nvPr>
            <p:ph idx="1"/>
            <p:extLst>
              <p:ext uri="{D42A27DB-BD31-4B8C-83A1-F6EECF244321}">
                <p14:modId xmlns:p14="http://schemas.microsoft.com/office/powerpoint/2010/main" val="3570631049"/>
              </p:ext>
            </p:extLst>
          </p:nvPr>
        </p:nvGraphicFramePr>
        <p:xfrm>
          <a:off x="2928259" y="579120"/>
          <a:ext cx="2797628" cy="556260"/>
        </p:xfrm>
        <a:graphic>
          <a:graphicData uri="http://schemas.openxmlformats.org/drawingml/2006/table">
            <a:tbl>
              <a:tblPr firstRow="1" bandRow="1">
                <a:tableStyleId>{5C22544A-7EE6-4342-B048-85BDC9FD1C3A}</a:tableStyleId>
              </a:tblPr>
              <a:tblGrid>
                <a:gridCol w="2797628">
                  <a:extLst>
                    <a:ext uri="{9D8B030D-6E8A-4147-A177-3AD203B41FA5}">
                      <a16:colId xmlns:a16="http://schemas.microsoft.com/office/drawing/2014/main" val="2148965294"/>
                    </a:ext>
                  </a:extLst>
                </a:gridCol>
              </a:tblGrid>
              <a:tr h="3587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chemeClr val="tx1"/>
                          </a:solidFill>
                          <a:latin typeface="Arial" panose="020B0604020202020204" pitchFamily="34" charset="0"/>
                          <a:cs typeface="Arial" panose="020B0604020202020204" pitchFamily="34" charset="0"/>
                        </a:rPr>
                        <a:t>Opportunity</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72658519"/>
                  </a:ext>
                </a:extLst>
              </a:tr>
            </a:tbl>
          </a:graphicData>
        </a:graphic>
      </p:graphicFrame>
      <p:graphicFrame>
        <p:nvGraphicFramePr>
          <p:cNvPr id="5" name="Content Placeholder 3">
            <a:extLst>
              <a:ext uri="{FF2B5EF4-FFF2-40B4-BE49-F238E27FC236}">
                <a16:creationId xmlns:a16="http://schemas.microsoft.com/office/drawing/2014/main" id="{B0167E44-402F-B352-F724-08642EEEEAAB}"/>
              </a:ext>
            </a:extLst>
          </p:cNvPr>
          <p:cNvGraphicFramePr>
            <a:graphicFrameLocks/>
          </p:cNvGraphicFramePr>
          <p:nvPr>
            <p:extLst>
              <p:ext uri="{D42A27DB-BD31-4B8C-83A1-F6EECF244321}">
                <p14:modId xmlns:p14="http://schemas.microsoft.com/office/powerpoint/2010/main" val="1838833521"/>
              </p:ext>
            </p:extLst>
          </p:nvPr>
        </p:nvGraphicFramePr>
        <p:xfrm>
          <a:off x="0" y="1135380"/>
          <a:ext cx="9143999" cy="5783580"/>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2148965294"/>
                    </a:ext>
                  </a:extLst>
                </a:gridCol>
              </a:tblGrid>
              <a:tr h="5722620">
                <a:tc>
                  <a:txBody>
                    <a:bodyPr/>
                    <a:lstStyle/>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Increased Efficiency: </a:t>
                      </a:r>
                      <a:r>
                        <a:rPr lang="en-US" sz="1500" b="0" dirty="0">
                          <a:solidFill>
                            <a:schemeClr val="tx1"/>
                          </a:solidFill>
                          <a:latin typeface="Arial" panose="020B0604020202020204" pitchFamily="34" charset="0"/>
                          <a:cs typeface="Arial" panose="020B0604020202020204" pitchFamily="34" charset="0"/>
                        </a:rPr>
                        <a:t>Automating HR processes will significantly reduce manual effort, freeing up HR staff to focus on more strategic initiatives.</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Improved Data Accuracy: </a:t>
                      </a:r>
                      <a:r>
                        <a:rPr lang="en-US" sz="1500" b="0" dirty="0">
                          <a:solidFill>
                            <a:schemeClr val="tx1"/>
                          </a:solidFill>
                          <a:latin typeface="Arial" panose="020B0604020202020204" pitchFamily="34" charset="0"/>
                          <a:cs typeface="Arial" panose="020B0604020202020204" pitchFamily="34" charset="0"/>
                        </a:rPr>
                        <a:t>The HRMS will minimize data entry errors, leading to more accurate employee records, payroll, and reporting.</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Enhanced Scalability: </a:t>
                      </a:r>
                      <a:r>
                        <a:rPr lang="en-US" sz="1500" b="0" dirty="0">
                          <a:solidFill>
                            <a:schemeClr val="tx1"/>
                          </a:solidFill>
                          <a:latin typeface="Arial" panose="020B0604020202020204" pitchFamily="34" charset="0"/>
                          <a:cs typeface="Arial" panose="020B0604020202020204" pitchFamily="34" charset="0"/>
                        </a:rPr>
                        <a:t>The new system will be designed to handle future growth, supporting </a:t>
                      </a:r>
                      <a:r>
                        <a:rPr lang="en-US" sz="1500" b="0" dirty="0" err="1">
                          <a:solidFill>
                            <a:schemeClr val="tx1"/>
                          </a:solidFill>
                          <a:latin typeface="Arial" panose="020B0604020202020204" pitchFamily="34" charset="0"/>
                          <a:cs typeface="Arial" panose="020B0604020202020204" pitchFamily="34" charset="0"/>
                        </a:rPr>
                        <a:t>Transcend's</a:t>
                      </a:r>
                      <a:r>
                        <a:rPr lang="en-US" sz="1500" b="0" dirty="0">
                          <a:solidFill>
                            <a:schemeClr val="tx1"/>
                          </a:solidFill>
                          <a:latin typeface="Arial" panose="020B0604020202020204" pitchFamily="34" charset="0"/>
                          <a:cs typeface="Arial" panose="020B0604020202020204" pitchFamily="34" charset="0"/>
                        </a:rPr>
                        <a:t> expansion without requiring significant process changes.</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Reduced Compliance Risks: </a:t>
                      </a:r>
                      <a:r>
                        <a:rPr lang="en-US" sz="1500" b="0" dirty="0">
                          <a:solidFill>
                            <a:schemeClr val="tx1"/>
                          </a:solidFill>
                          <a:latin typeface="Arial" panose="020B0604020202020204" pitchFamily="34" charset="0"/>
                          <a:cs typeface="Arial" panose="020B0604020202020204" pitchFamily="34" charset="0"/>
                        </a:rPr>
                        <a:t>The HRMS can be configured to enforce compliance with labor laws and regulations, minimizing the risk of legal and financial penalties.</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Empowered Employees: </a:t>
                      </a:r>
                      <a:r>
                        <a:rPr lang="en-US" sz="1500" b="0" dirty="0">
                          <a:solidFill>
                            <a:schemeClr val="tx1"/>
                          </a:solidFill>
                          <a:latin typeface="Arial" panose="020B0604020202020204" pitchFamily="34" charset="0"/>
                          <a:cs typeface="Arial" panose="020B0604020202020204" pitchFamily="34" charset="0"/>
                        </a:rPr>
                        <a:t>Employee self-service features will give employees access to their own HR information, reducing routine inquiries to HR and improving employee satisfaction.</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Strategic HR Focus: </a:t>
                      </a:r>
                      <a:r>
                        <a:rPr lang="en-US" sz="1500" b="0" dirty="0">
                          <a:solidFill>
                            <a:schemeClr val="tx1"/>
                          </a:solidFill>
                          <a:latin typeface="Arial" panose="020B0604020202020204" pitchFamily="34" charset="0"/>
                          <a:cs typeface="Arial" panose="020B0604020202020204" pitchFamily="34" charset="0"/>
                        </a:rPr>
                        <a:t>By automating administrative tasks, HR staff can focus on strategic initiatives like talent management, succession planning, and employee engagement.</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Improved Employee Experience: </a:t>
                      </a:r>
                      <a:r>
                        <a:rPr lang="en-US" sz="1500" b="0" dirty="0">
                          <a:solidFill>
                            <a:schemeClr val="tx1"/>
                          </a:solidFill>
                          <a:latin typeface="Arial" panose="020B0604020202020204" pitchFamily="34" charset="0"/>
                          <a:cs typeface="Arial" panose="020B0604020202020204" pitchFamily="34" charset="0"/>
                        </a:rPr>
                        <a:t>Streamlined processes, easy access to information, and greater transparency will enhance the employee experience.</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Data-Driven Decision Making: </a:t>
                      </a:r>
                      <a:r>
                        <a:rPr lang="en-US" sz="1500" b="0" dirty="0">
                          <a:solidFill>
                            <a:schemeClr val="tx1"/>
                          </a:solidFill>
                          <a:latin typeface="Arial" panose="020B0604020202020204" pitchFamily="34" charset="0"/>
                          <a:cs typeface="Arial" panose="020B0604020202020204" pitchFamily="34" charset="0"/>
                        </a:rPr>
                        <a:t>Centralized data within the HRMS will enable better reporting and analytics, facilitating data-driven decision-making.</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Cost Savings: </a:t>
                      </a:r>
                      <a:r>
                        <a:rPr lang="en-US" sz="1500" b="0" dirty="0">
                          <a:solidFill>
                            <a:schemeClr val="tx1"/>
                          </a:solidFill>
                          <a:latin typeface="Arial" panose="020B0604020202020204" pitchFamily="34" charset="0"/>
                          <a:cs typeface="Arial" panose="020B0604020202020204" pitchFamily="34" charset="0"/>
                        </a:rPr>
                        <a:t>Automation and streamlined processes can reduce administrative costs over time.</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Competitive Advantage: </a:t>
                      </a:r>
                      <a:r>
                        <a:rPr lang="en-US" sz="1500" b="0" dirty="0">
                          <a:solidFill>
                            <a:schemeClr val="tx1"/>
                          </a:solidFill>
                          <a:latin typeface="Arial" panose="020B0604020202020204" pitchFamily="34" charset="0"/>
                          <a:cs typeface="Arial" panose="020B0604020202020204" pitchFamily="34" charset="0"/>
                        </a:rPr>
                        <a:t>A modern HRMS can give Transcend a competitive advantage by improving efficiency, employee satisfaction, and strategic HR capabilities.</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Process Optimization: </a:t>
                      </a:r>
                      <a:r>
                        <a:rPr lang="en-US" sz="1500" b="0" dirty="0">
                          <a:solidFill>
                            <a:schemeClr val="tx1"/>
                          </a:solidFill>
                          <a:latin typeface="Arial" panose="020B0604020202020204" pitchFamily="34" charset="0"/>
                          <a:cs typeface="Arial" panose="020B0604020202020204" pitchFamily="34" charset="0"/>
                        </a:rPr>
                        <a:t>The project provides an opportunity to review and optimize existing HR processes, making them more efficient and effective.</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Integration Possibilities: </a:t>
                      </a:r>
                      <a:r>
                        <a:rPr lang="en-US" sz="1500" b="0" dirty="0">
                          <a:solidFill>
                            <a:schemeClr val="tx1"/>
                          </a:solidFill>
                          <a:latin typeface="Arial" panose="020B0604020202020204" pitchFamily="34" charset="0"/>
                          <a:cs typeface="Arial" panose="020B0604020202020204" pitchFamily="34" charset="0"/>
                        </a:rPr>
                        <a:t>The new HRMS can be integrated with other business systems (e.g., payroll, finance), further streamlining operations.</a:t>
                      </a:r>
                    </a:p>
                    <a:p>
                      <a:pPr marL="400050" indent="-400050">
                        <a:buFont typeface="+mj-lt"/>
                        <a:buAutoNum type="alphaLcParenR"/>
                      </a:pPr>
                      <a:r>
                        <a:rPr lang="en-US" sz="1500" b="1" dirty="0">
                          <a:solidFill>
                            <a:schemeClr val="tx1"/>
                          </a:solidFill>
                          <a:latin typeface="Arial" panose="020B0604020202020204" pitchFamily="34" charset="0"/>
                          <a:cs typeface="Arial" panose="020B0604020202020204" pitchFamily="34" charset="0"/>
                        </a:rPr>
                        <a:t>Knowledge Management: </a:t>
                      </a:r>
                      <a:r>
                        <a:rPr lang="en-US" sz="1500" b="0" dirty="0">
                          <a:solidFill>
                            <a:schemeClr val="tx1"/>
                          </a:solidFill>
                          <a:latin typeface="Arial" panose="020B0604020202020204" pitchFamily="34" charset="0"/>
                          <a:cs typeface="Arial" panose="020B0604020202020204" pitchFamily="34" charset="0"/>
                        </a:rPr>
                        <a:t>The project can facilitate better knowledge management within the HR department by centralizing information and best practices.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72658519"/>
                  </a:ext>
                </a:extLst>
              </a:tr>
            </a:tbl>
          </a:graphicData>
        </a:graphic>
      </p:graphicFrame>
    </p:spTree>
    <p:extLst>
      <p:ext uri="{BB962C8B-B14F-4D97-AF65-F5344CB8AC3E}">
        <p14:creationId xmlns:p14="http://schemas.microsoft.com/office/powerpoint/2010/main" val="3292658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B8DFA2D0-FF62-F15D-7914-C3E0B8204E30}"/>
              </a:ext>
            </a:extLst>
          </p:cNvPr>
          <p:cNvGraphicFramePr>
            <a:graphicFrameLocks noGrp="1"/>
          </p:cNvGraphicFramePr>
          <p:nvPr>
            <p:extLst>
              <p:ext uri="{D42A27DB-BD31-4B8C-83A1-F6EECF244321}">
                <p14:modId xmlns:p14="http://schemas.microsoft.com/office/powerpoint/2010/main" val="3588039624"/>
              </p:ext>
            </p:extLst>
          </p:nvPr>
        </p:nvGraphicFramePr>
        <p:xfrm>
          <a:off x="1" y="537210"/>
          <a:ext cx="9143999" cy="800100"/>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4080770817"/>
                    </a:ext>
                  </a:extLst>
                </a:gridCol>
              </a:tblGrid>
              <a:tr h="377190">
                <a:tc>
                  <a:txBody>
                    <a:bodyPr/>
                    <a:lstStyle/>
                    <a:p>
                      <a:r>
                        <a:rPr lang="en-US" sz="1600" dirty="0">
                          <a:solidFill>
                            <a:schemeClr val="tx1"/>
                          </a:solidFill>
                          <a:latin typeface="Arial" panose="020B0604020202020204" pitchFamily="34" charset="0"/>
                          <a:cs typeface="Arial" panose="020B0604020202020204" pitchFamily="34" charset="0"/>
                        </a:rPr>
                        <a:t>Purpose of the project/Goal of the Project: </a:t>
                      </a:r>
                      <a:r>
                        <a:rPr lang="en-US" sz="1600" dirty="0">
                          <a:solidFill>
                            <a:schemeClr val="tx1"/>
                          </a:solidFill>
                        </a:rPr>
                        <a:t>To implement a robust, scalable, and user-friendly in-house HRMS, modernizing Transcend Staffing Solutions' HR operations and supporting its continued growth.</a:t>
                      </a:r>
                      <a:endParaRPr lang="en-US" sz="1600" dirty="0">
                        <a:solidFill>
                          <a:schemeClr val="tx1"/>
                        </a:solidFill>
                        <a:latin typeface="Arial" panose="020B0604020202020204" pitchFamily="34" charset="0"/>
                        <a:cs typeface="Arial" panose="020B0604020202020204" pitchFamily="34" charset="0"/>
                      </a:endParaRP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0623879"/>
                  </a:ext>
                </a:extLst>
              </a:tr>
            </a:tbl>
          </a:graphicData>
        </a:graphic>
      </p:graphicFrame>
      <p:graphicFrame>
        <p:nvGraphicFramePr>
          <p:cNvPr id="8" name="Table 7">
            <a:extLst>
              <a:ext uri="{FF2B5EF4-FFF2-40B4-BE49-F238E27FC236}">
                <a16:creationId xmlns:a16="http://schemas.microsoft.com/office/drawing/2014/main" id="{4FBC2512-4014-D5B0-398A-50C0CD85FEBE}"/>
              </a:ext>
            </a:extLst>
          </p:cNvPr>
          <p:cNvGraphicFramePr>
            <a:graphicFrameLocks noGrp="1"/>
          </p:cNvGraphicFramePr>
          <p:nvPr>
            <p:extLst>
              <p:ext uri="{D42A27DB-BD31-4B8C-83A1-F6EECF244321}">
                <p14:modId xmlns:p14="http://schemas.microsoft.com/office/powerpoint/2010/main" val="3554824966"/>
              </p:ext>
            </p:extLst>
          </p:nvPr>
        </p:nvGraphicFramePr>
        <p:xfrm>
          <a:off x="-1" y="1337310"/>
          <a:ext cx="9143999" cy="5417820"/>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4080770817"/>
                    </a:ext>
                  </a:extLst>
                </a:gridCol>
              </a:tblGrid>
              <a:tr h="4926330">
                <a:tc>
                  <a:txBody>
                    <a:bodyPr/>
                    <a:lstStyle/>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Modernized HR Operations: </a:t>
                      </a:r>
                      <a:r>
                        <a:rPr lang="en-US" sz="1300" b="0" dirty="0">
                          <a:solidFill>
                            <a:schemeClr val="tx1"/>
                          </a:solidFill>
                          <a:latin typeface="Arial" panose="020B0604020202020204" pitchFamily="34" charset="0"/>
                          <a:cs typeface="Arial" panose="020B0604020202020204" pitchFamily="34" charset="0"/>
                        </a:rPr>
                        <a:t>Transition from outdated, manual, spreadsheet-based HR processes to a modern, automated HRMS.</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Improve Efficiency: </a:t>
                      </a:r>
                      <a:r>
                        <a:rPr lang="en-US" sz="1300" b="0" dirty="0">
                          <a:solidFill>
                            <a:schemeClr val="tx1"/>
                          </a:solidFill>
                          <a:latin typeface="Arial" panose="020B0604020202020204" pitchFamily="34" charset="0"/>
                          <a:cs typeface="Arial" panose="020B0604020202020204" pitchFamily="34" charset="0"/>
                        </a:rPr>
                        <a:t>Streamline HR workflows and automate key tasks (onboarding, time &amp; attendance, payroll) to reduce administrative overhead and free up HR staff.</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Enhance Data Accuracy: </a:t>
                      </a:r>
                      <a:r>
                        <a:rPr lang="en-US" sz="1300" b="0" dirty="0">
                          <a:solidFill>
                            <a:schemeClr val="tx1"/>
                          </a:solidFill>
                          <a:latin typeface="Arial" panose="020B0604020202020204" pitchFamily="34" charset="0"/>
                          <a:cs typeface="Arial" panose="020B0604020202020204" pitchFamily="34" charset="0"/>
                        </a:rPr>
                        <a:t>Minimize data entry errors and ensure data integrity through a centralized HRMS database.</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Enable Scalability: </a:t>
                      </a:r>
                      <a:r>
                        <a:rPr lang="en-US" sz="1300" b="0" dirty="0">
                          <a:solidFill>
                            <a:schemeClr val="tx1"/>
                          </a:solidFill>
                          <a:latin typeface="Arial" panose="020B0604020202020204" pitchFamily="34" charset="0"/>
                          <a:cs typeface="Arial" panose="020B0604020202020204" pitchFamily="34" charset="0"/>
                        </a:rPr>
                        <a:t>Implement a system that can accommodate </a:t>
                      </a:r>
                      <a:r>
                        <a:rPr lang="en-US" sz="1300" b="0" dirty="0" err="1">
                          <a:solidFill>
                            <a:schemeClr val="tx1"/>
                          </a:solidFill>
                          <a:latin typeface="Arial" panose="020B0604020202020204" pitchFamily="34" charset="0"/>
                          <a:cs typeface="Arial" panose="020B0604020202020204" pitchFamily="34" charset="0"/>
                        </a:rPr>
                        <a:t>Transcend's</a:t>
                      </a:r>
                      <a:r>
                        <a:rPr lang="en-US" sz="1300" b="0" dirty="0">
                          <a:solidFill>
                            <a:schemeClr val="tx1"/>
                          </a:solidFill>
                          <a:latin typeface="Arial" panose="020B0604020202020204" pitchFamily="34" charset="0"/>
                          <a:cs typeface="Arial" panose="020B0604020202020204" pitchFamily="34" charset="0"/>
                        </a:rPr>
                        <a:t> continued growth in employee headcount and transaction volume.</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Mitigate Compliance Risks: </a:t>
                      </a:r>
                      <a:r>
                        <a:rPr lang="en-US" sz="1300" b="0" dirty="0">
                          <a:solidFill>
                            <a:schemeClr val="tx1"/>
                          </a:solidFill>
                          <a:latin typeface="Arial" panose="020B0604020202020204" pitchFamily="34" charset="0"/>
                          <a:cs typeface="Arial" panose="020B0604020202020204" pitchFamily="34" charset="0"/>
                        </a:rPr>
                        <a:t>Configure the HRMS to support compliance with relevant labor laws and regulations, reducing the risk of legal issues.</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Empower Employees: </a:t>
                      </a:r>
                      <a:r>
                        <a:rPr lang="en-US" sz="1300" b="0" dirty="0">
                          <a:solidFill>
                            <a:schemeClr val="tx1"/>
                          </a:solidFill>
                          <a:latin typeface="Arial" panose="020B0604020202020204" pitchFamily="34" charset="0"/>
                          <a:cs typeface="Arial" panose="020B0604020202020204" pitchFamily="34" charset="0"/>
                        </a:rPr>
                        <a:t>Provide employees with self-service access to HR information (paystubs, leave balances, company policies) to reduce HR inquiries and improve employee satisfaction.</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Facilitate Strategic HR: </a:t>
                      </a:r>
                      <a:r>
                        <a:rPr lang="en-US" sz="1300" b="0" dirty="0">
                          <a:solidFill>
                            <a:schemeClr val="tx1"/>
                          </a:solidFill>
                          <a:latin typeface="Arial" panose="020B0604020202020204" pitchFamily="34" charset="0"/>
                          <a:cs typeface="Arial" panose="020B0604020202020204" pitchFamily="34" charset="0"/>
                        </a:rPr>
                        <a:t>Free up HR staff to focus on strategic initiatives such as talent management, succession planning, employee engagement, and workforce development.</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Improve Employee Experience: </a:t>
                      </a:r>
                      <a:r>
                        <a:rPr lang="en-US" sz="1300" b="0" dirty="0">
                          <a:solidFill>
                            <a:schemeClr val="tx1"/>
                          </a:solidFill>
                          <a:latin typeface="Arial" panose="020B0604020202020204" pitchFamily="34" charset="0"/>
                          <a:cs typeface="Arial" panose="020B0604020202020204" pitchFamily="34" charset="0"/>
                        </a:rPr>
                        <a:t>Enhance the overall employee experience by providing efficient, transparent, and user-friendly HR services.</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Support Data-Driven Decisions: </a:t>
                      </a:r>
                      <a:r>
                        <a:rPr lang="en-US" sz="1300" b="0" dirty="0">
                          <a:solidFill>
                            <a:schemeClr val="tx1"/>
                          </a:solidFill>
                          <a:latin typeface="Arial" panose="020B0604020202020204" pitchFamily="34" charset="0"/>
                          <a:cs typeface="Arial" panose="020B0604020202020204" pitchFamily="34" charset="0"/>
                        </a:rPr>
                        <a:t>Enable better reporting and analytics through centralized HR data, supporting data-driven decision-making in HR and across the organization.</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Reduce Administrative Costs: </a:t>
                      </a:r>
                      <a:r>
                        <a:rPr lang="en-US" sz="1300" b="0" dirty="0">
                          <a:solidFill>
                            <a:schemeClr val="tx1"/>
                          </a:solidFill>
                          <a:latin typeface="Arial" panose="020B0604020202020204" pitchFamily="34" charset="0"/>
                          <a:cs typeface="Arial" panose="020B0604020202020204" pitchFamily="34" charset="0"/>
                        </a:rPr>
                        <a:t>Lower long-term HR administrative costs through automation and streamlined processes.</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Integrate with Existing Systems: </a:t>
                      </a:r>
                      <a:r>
                        <a:rPr lang="en-US" sz="1300" b="0" dirty="0">
                          <a:solidFill>
                            <a:schemeClr val="tx1"/>
                          </a:solidFill>
                          <a:latin typeface="Arial" panose="020B0604020202020204" pitchFamily="34" charset="0"/>
                          <a:cs typeface="Arial" panose="020B0604020202020204" pitchFamily="34" charset="0"/>
                        </a:rPr>
                        <a:t>Seamlessly integrate the HRMS with other relevant business systems (e.g., payroll, finance) to maximize efficiency and data flow.</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Build Internal HR Expertise: </a:t>
                      </a:r>
                      <a:r>
                        <a:rPr lang="en-US" sz="1300" b="0" dirty="0">
                          <a:solidFill>
                            <a:schemeClr val="tx1"/>
                          </a:solidFill>
                          <a:latin typeface="Arial" panose="020B0604020202020204" pitchFamily="34" charset="0"/>
                          <a:cs typeface="Arial" panose="020B0604020202020204" pitchFamily="34" charset="0"/>
                        </a:rPr>
                        <a:t>Develop </a:t>
                      </a:r>
                      <a:r>
                        <a:rPr lang="en-US" sz="1300" b="0" dirty="0" err="1">
                          <a:solidFill>
                            <a:schemeClr val="tx1"/>
                          </a:solidFill>
                          <a:latin typeface="Arial" panose="020B0604020202020204" pitchFamily="34" charset="0"/>
                          <a:cs typeface="Arial" panose="020B0604020202020204" pitchFamily="34" charset="0"/>
                        </a:rPr>
                        <a:t>Transcend's</a:t>
                      </a:r>
                      <a:r>
                        <a:rPr lang="en-US" sz="1300" b="0" dirty="0">
                          <a:solidFill>
                            <a:schemeClr val="tx1"/>
                          </a:solidFill>
                          <a:latin typeface="Arial" panose="020B0604020202020204" pitchFamily="34" charset="0"/>
                          <a:cs typeface="Arial" panose="020B0604020202020204" pitchFamily="34" charset="0"/>
                        </a:rPr>
                        <a:t> internal capabilities in managing and maintaining a modern HRMS.</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Achieve Competitive Advantage: </a:t>
                      </a:r>
                      <a:r>
                        <a:rPr lang="en-US" sz="1300" b="0" dirty="0">
                          <a:solidFill>
                            <a:schemeClr val="tx1"/>
                          </a:solidFill>
                          <a:latin typeface="Arial" panose="020B0604020202020204" pitchFamily="34" charset="0"/>
                          <a:cs typeface="Arial" panose="020B0604020202020204" pitchFamily="34" charset="0"/>
                        </a:rPr>
                        <a:t>Create a more efficient and strategic HR function that contributes to </a:t>
                      </a:r>
                      <a:r>
                        <a:rPr lang="en-US" sz="1300" b="0" dirty="0" err="1">
                          <a:solidFill>
                            <a:schemeClr val="tx1"/>
                          </a:solidFill>
                          <a:latin typeface="Arial" panose="020B0604020202020204" pitchFamily="34" charset="0"/>
                          <a:cs typeface="Arial" panose="020B0604020202020204" pitchFamily="34" charset="0"/>
                        </a:rPr>
                        <a:t>Transcend's</a:t>
                      </a:r>
                      <a:r>
                        <a:rPr lang="en-US" sz="1300" b="0" dirty="0">
                          <a:solidFill>
                            <a:schemeClr val="tx1"/>
                          </a:solidFill>
                          <a:latin typeface="Arial" panose="020B0604020202020204" pitchFamily="34" charset="0"/>
                          <a:cs typeface="Arial" panose="020B0604020202020204" pitchFamily="34" charset="0"/>
                        </a:rPr>
                        <a:t> competitive advantage in the staffing industry.</a:t>
                      </a:r>
                    </a:p>
                    <a:p>
                      <a:pPr marL="342900" indent="-342900">
                        <a:buFont typeface="+mj-lt"/>
                        <a:buAutoNum type="alphaLcParenR"/>
                      </a:pPr>
                      <a:r>
                        <a:rPr lang="en-US" sz="1300" b="1" dirty="0">
                          <a:solidFill>
                            <a:schemeClr val="tx1"/>
                          </a:solidFill>
                          <a:latin typeface="Arial" panose="020B0604020202020204" pitchFamily="34" charset="0"/>
                          <a:cs typeface="Arial" panose="020B0604020202020204" pitchFamily="34" charset="0"/>
                        </a:rPr>
                        <a:t>Optimize HR Processes: </a:t>
                      </a:r>
                      <a:r>
                        <a:rPr lang="en-US" sz="1300" b="0" dirty="0">
                          <a:solidFill>
                            <a:schemeClr val="tx1"/>
                          </a:solidFill>
                          <a:latin typeface="Arial" panose="020B0604020202020204" pitchFamily="34" charset="0"/>
                          <a:cs typeface="Arial" panose="020B0604020202020204" pitchFamily="34" charset="0"/>
                        </a:rPr>
                        <a:t>Review and optimize existing HR processes as part of the implementation to ensure they are aligned with best practices and the new system's capabilities.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0623879"/>
                  </a:ext>
                </a:extLst>
              </a:tr>
            </a:tbl>
          </a:graphicData>
        </a:graphic>
      </p:graphicFrame>
    </p:spTree>
    <p:extLst>
      <p:ext uri="{BB962C8B-B14F-4D97-AF65-F5344CB8AC3E}">
        <p14:creationId xmlns:p14="http://schemas.microsoft.com/office/powerpoint/2010/main" val="1812015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CB835F8-BCEE-9B60-13D7-1074C5ECDC9E}"/>
              </a:ext>
            </a:extLst>
          </p:cNvPr>
          <p:cNvGraphicFramePr>
            <a:graphicFrameLocks noGrp="1"/>
          </p:cNvGraphicFramePr>
          <p:nvPr>
            <p:extLst>
              <p:ext uri="{D42A27DB-BD31-4B8C-83A1-F6EECF244321}">
                <p14:modId xmlns:p14="http://schemas.microsoft.com/office/powerpoint/2010/main" val="103809759"/>
              </p:ext>
            </p:extLst>
          </p:nvPr>
        </p:nvGraphicFramePr>
        <p:xfrm>
          <a:off x="0" y="726621"/>
          <a:ext cx="9144000" cy="4343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470632491"/>
                    </a:ext>
                  </a:extLst>
                </a:gridCol>
              </a:tblGrid>
              <a:tr h="278130">
                <a:tc>
                  <a:txBody>
                    <a:bodyPr/>
                    <a:lstStyle/>
                    <a:p>
                      <a:pPr algn="ctr"/>
                      <a:r>
                        <a:rPr lang="en-US" sz="2400" dirty="0">
                          <a:solidFill>
                            <a:schemeClr val="tx1"/>
                          </a:solidFill>
                        </a:rPr>
                        <a:t>Success Criteria of this Project</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8191982"/>
                  </a:ext>
                </a:extLst>
              </a:tr>
            </a:tbl>
          </a:graphicData>
        </a:graphic>
      </p:graphicFrame>
      <p:graphicFrame>
        <p:nvGraphicFramePr>
          <p:cNvPr id="5" name="Table 4">
            <a:extLst>
              <a:ext uri="{FF2B5EF4-FFF2-40B4-BE49-F238E27FC236}">
                <a16:creationId xmlns:a16="http://schemas.microsoft.com/office/drawing/2014/main" id="{943A5E77-638F-0419-FA5C-110A26EBAC93}"/>
              </a:ext>
            </a:extLst>
          </p:cNvPr>
          <p:cNvGraphicFramePr>
            <a:graphicFrameLocks noGrp="1"/>
          </p:cNvGraphicFramePr>
          <p:nvPr>
            <p:extLst>
              <p:ext uri="{D42A27DB-BD31-4B8C-83A1-F6EECF244321}">
                <p14:modId xmlns:p14="http://schemas.microsoft.com/office/powerpoint/2010/main" val="2688404890"/>
              </p:ext>
            </p:extLst>
          </p:nvPr>
        </p:nvGraphicFramePr>
        <p:xfrm>
          <a:off x="0" y="1135380"/>
          <a:ext cx="9144000" cy="5722619"/>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354062473"/>
                    </a:ext>
                  </a:extLst>
                </a:gridCol>
              </a:tblGrid>
              <a:tr h="5722619">
                <a:tc>
                  <a:txBody>
                    <a:bodyPr/>
                    <a:lstStyle/>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System Go-Live and Stability: </a:t>
                      </a:r>
                      <a:r>
                        <a:rPr lang="en-US" sz="1500" b="0" dirty="0">
                          <a:solidFill>
                            <a:schemeClr val="tx1"/>
                          </a:solidFill>
                          <a:latin typeface="Arial" panose="020B0604020202020204" pitchFamily="34" charset="0"/>
                          <a:cs typeface="Arial" panose="020B0604020202020204" pitchFamily="34" charset="0"/>
                        </a:rPr>
                        <a:t>The HRMS is fully operational and accessible to all users by the target date, with minimal downtime (e.g., less than 1% in the first three months).</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Data Migration Accuracy: </a:t>
                      </a:r>
                      <a:r>
                        <a:rPr lang="en-US" sz="1500" b="0" dirty="0">
                          <a:solidFill>
                            <a:schemeClr val="tx1"/>
                          </a:solidFill>
                          <a:latin typeface="Arial" panose="020B0604020202020204" pitchFamily="34" charset="0"/>
                          <a:cs typeface="Arial" panose="020B0604020202020204" pitchFamily="34" charset="0"/>
                        </a:rPr>
                        <a:t>99% (or a similarly high percentage) of employee data is accurately migrated from existing spreadsheets to the new HRMS.</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User Adoption Rate: </a:t>
                      </a:r>
                      <a:r>
                        <a:rPr lang="en-US" sz="1500" b="0" dirty="0">
                          <a:solidFill>
                            <a:schemeClr val="tx1"/>
                          </a:solidFill>
                          <a:latin typeface="Arial" panose="020B0604020202020204" pitchFamily="34" charset="0"/>
                          <a:cs typeface="Arial" panose="020B0604020202020204" pitchFamily="34" charset="0"/>
                        </a:rPr>
                        <a:t>A high percentage (e.g., 95% of HR staff and 90% of employees) actively use the HRMS within a defined period (e.g., one month) after go-live.</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Process Efficiency Improvement: </a:t>
                      </a:r>
                      <a:r>
                        <a:rPr lang="en-US" sz="1500" b="0" dirty="0">
                          <a:solidFill>
                            <a:schemeClr val="tx1"/>
                          </a:solidFill>
                          <a:latin typeface="Arial" panose="020B0604020202020204" pitchFamily="34" charset="0"/>
                          <a:cs typeface="Arial" panose="020B0604020202020204" pitchFamily="34" charset="0"/>
                        </a:rPr>
                        <a:t>Key HR processes (onboarding, payroll, time &amp; attendance) are completed significantly faster (e.g., at least 25% faster) after HRMS implementation.</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Employee Satisfaction: </a:t>
                      </a:r>
                      <a:r>
                        <a:rPr lang="en-US" sz="1500" b="0" dirty="0">
                          <a:solidFill>
                            <a:schemeClr val="tx1"/>
                          </a:solidFill>
                          <a:latin typeface="Arial" panose="020B0604020202020204" pitchFamily="34" charset="0"/>
                          <a:cs typeface="Arial" panose="020B0604020202020204" pitchFamily="34" charset="0"/>
                        </a:rPr>
                        <a:t>Employee satisfaction with HR services, measured through surveys or feedback mechanisms, increases by a defined percentage (e.g., 15%) after implementation.</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HR Staff Productivity: </a:t>
                      </a:r>
                      <a:r>
                        <a:rPr lang="en-US" sz="1500" b="0" dirty="0">
                          <a:solidFill>
                            <a:schemeClr val="tx1"/>
                          </a:solidFill>
                          <a:latin typeface="Arial" panose="020B0604020202020204" pitchFamily="34" charset="0"/>
                          <a:cs typeface="Arial" panose="020B0604020202020204" pitchFamily="34" charset="0"/>
                        </a:rPr>
                        <a:t>HR staff can dedicate a measurable amount of time (e.g., 20% more) to strategic initiatives due to reduced manual tasks.</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Training Effectiveness: </a:t>
                      </a:r>
                      <a:r>
                        <a:rPr lang="en-US" sz="1500" b="0" dirty="0">
                          <a:solidFill>
                            <a:schemeClr val="tx1"/>
                          </a:solidFill>
                          <a:latin typeface="Arial" panose="020B0604020202020204" pitchFamily="34" charset="0"/>
                          <a:cs typeface="Arial" panose="020B0604020202020204" pitchFamily="34" charset="0"/>
                        </a:rPr>
                        <a:t>A high percentage (e.g., 90%) of users demonstrate proficiency in using the HRMS after training, assessed through quizzes or practical exercises.</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Cost Savings: </a:t>
                      </a:r>
                      <a:r>
                        <a:rPr lang="en-US" sz="1500" b="0" dirty="0">
                          <a:solidFill>
                            <a:schemeClr val="tx1"/>
                          </a:solidFill>
                          <a:latin typeface="Arial" panose="020B0604020202020204" pitchFamily="34" charset="0"/>
                          <a:cs typeface="Arial" panose="020B0604020202020204" pitchFamily="34" charset="0"/>
                        </a:rPr>
                        <a:t>A demonstrable reduction in HR administrative costs (e.g., X%) is achieved within a specified timeframe (e.g., six months) after go-live.</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Compliance Adherence: </a:t>
                      </a:r>
                      <a:r>
                        <a:rPr lang="en-US" sz="1500" b="0" dirty="0">
                          <a:solidFill>
                            <a:schemeClr val="tx1"/>
                          </a:solidFill>
                          <a:latin typeface="Arial" panose="020B0604020202020204" pitchFamily="34" charset="0"/>
                          <a:cs typeface="Arial" panose="020B0604020202020204" pitchFamily="34" charset="0"/>
                        </a:rPr>
                        <a:t>The HRMS effectively supports compliance with all relevant labor laws and regulations, with no compliance-related incidents arising due to system deficiencies.</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Integration Success: </a:t>
                      </a:r>
                      <a:r>
                        <a:rPr lang="en-US" sz="1500" b="0" dirty="0">
                          <a:solidFill>
                            <a:schemeClr val="tx1"/>
                          </a:solidFill>
                          <a:latin typeface="Arial" panose="020B0604020202020204" pitchFamily="34" charset="0"/>
                          <a:cs typeface="Arial" panose="020B0604020202020204" pitchFamily="34" charset="0"/>
                        </a:rPr>
                        <a:t>Seamless integration of the HRMS with other business systems (payroll, finance) is achieved, with data flowing accurately between systems.</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Stakeholder Satisfaction: </a:t>
                      </a:r>
                      <a:r>
                        <a:rPr lang="en-US" sz="1500" b="0" dirty="0">
                          <a:solidFill>
                            <a:schemeClr val="tx1"/>
                          </a:solidFill>
                          <a:latin typeface="Arial" panose="020B0604020202020204" pitchFamily="34" charset="0"/>
                          <a:cs typeface="Arial" panose="020B0604020202020204" pitchFamily="34" charset="0"/>
                        </a:rPr>
                        <a:t>Key stakeholders (HR leadership, IT, employees) express satisfaction with the HRMS and its performance.</a:t>
                      </a:r>
                    </a:p>
                    <a:p>
                      <a:pPr marL="342900" indent="-342900">
                        <a:buFont typeface="+mj-lt"/>
                        <a:buAutoNum type="alphaLcPeriod"/>
                      </a:pPr>
                      <a:r>
                        <a:rPr lang="en-US" sz="1500" b="1" dirty="0">
                          <a:solidFill>
                            <a:schemeClr val="tx1"/>
                          </a:solidFill>
                          <a:latin typeface="Arial" panose="020B0604020202020204" pitchFamily="34" charset="0"/>
                          <a:cs typeface="Arial" panose="020B0604020202020204" pitchFamily="34" charset="0"/>
                        </a:rPr>
                        <a:t>Project Completion within Budget and Timeline: </a:t>
                      </a:r>
                      <a:r>
                        <a:rPr lang="en-US" sz="1500" b="0" dirty="0">
                          <a:solidFill>
                            <a:schemeClr val="tx1"/>
                          </a:solidFill>
                          <a:latin typeface="Arial" panose="020B0604020202020204" pitchFamily="34" charset="0"/>
                          <a:cs typeface="Arial" panose="020B0604020202020204" pitchFamily="34" charset="0"/>
                        </a:rPr>
                        <a:t>The project is completed within the allocated budget and the agreed-upon timeline.</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07904560"/>
                  </a:ext>
                </a:extLst>
              </a:tr>
            </a:tbl>
          </a:graphicData>
        </a:graphic>
      </p:graphicFrame>
    </p:spTree>
    <p:extLst>
      <p:ext uri="{BB962C8B-B14F-4D97-AF65-F5344CB8AC3E}">
        <p14:creationId xmlns:p14="http://schemas.microsoft.com/office/powerpoint/2010/main" val="2618135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5F574CE-F303-37F4-E654-A6A0C6A3D676}"/>
              </a:ext>
            </a:extLst>
          </p:cNvPr>
          <p:cNvGraphicFramePr>
            <a:graphicFrameLocks noGrp="1"/>
          </p:cNvGraphicFramePr>
          <p:nvPr>
            <p:extLst>
              <p:ext uri="{D42A27DB-BD31-4B8C-83A1-F6EECF244321}">
                <p14:modId xmlns:p14="http://schemas.microsoft.com/office/powerpoint/2010/main" val="2844112222"/>
              </p:ext>
            </p:extLst>
          </p:nvPr>
        </p:nvGraphicFramePr>
        <p:xfrm>
          <a:off x="0" y="679268"/>
          <a:ext cx="9144000" cy="4343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451627100"/>
                    </a:ext>
                  </a:extLst>
                </a:gridCol>
              </a:tblGrid>
              <a:tr h="278130">
                <a:tc>
                  <a:txBody>
                    <a:bodyPr/>
                    <a:lstStyle/>
                    <a:p>
                      <a:pPr algn="ctr"/>
                      <a:r>
                        <a:rPr lang="en-US" sz="2400" dirty="0">
                          <a:solidFill>
                            <a:schemeClr val="tx1"/>
                          </a:solidFill>
                          <a:latin typeface="Arial" panose="020B0604020202020204" pitchFamily="34" charset="0"/>
                          <a:cs typeface="Arial" panose="020B0604020202020204" pitchFamily="34" charset="0"/>
                        </a:rPr>
                        <a:t>Method / Approach</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3089022"/>
                  </a:ext>
                </a:extLst>
              </a:tr>
            </a:tbl>
          </a:graphicData>
        </a:graphic>
      </p:graphicFrame>
      <p:graphicFrame>
        <p:nvGraphicFramePr>
          <p:cNvPr id="5" name="Table 4">
            <a:extLst>
              <a:ext uri="{FF2B5EF4-FFF2-40B4-BE49-F238E27FC236}">
                <a16:creationId xmlns:a16="http://schemas.microsoft.com/office/drawing/2014/main" id="{A90E5024-1C4F-F86E-A7B6-C620ED5BBAB8}"/>
              </a:ext>
            </a:extLst>
          </p:cNvPr>
          <p:cNvGraphicFramePr>
            <a:graphicFrameLocks noGrp="1"/>
          </p:cNvGraphicFramePr>
          <p:nvPr>
            <p:extLst>
              <p:ext uri="{D42A27DB-BD31-4B8C-83A1-F6EECF244321}">
                <p14:modId xmlns:p14="http://schemas.microsoft.com/office/powerpoint/2010/main" val="4045236822"/>
              </p:ext>
            </p:extLst>
          </p:nvPr>
        </p:nvGraphicFramePr>
        <p:xfrm>
          <a:off x="0" y="1135380"/>
          <a:ext cx="9144000" cy="572262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451627100"/>
                    </a:ext>
                  </a:extLst>
                </a:gridCol>
              </a:tblGrid>
              <a:tr h="5722620">
                <a:tc>
                  <a:txBody>
                    <a:bodyPr/>
                    <a:lstStyle/>
                    <a:p>
                      <a:r>
                        <a:rPr lang="en-US" sz="1000" dirty="0">
                          <a:solidFill>
                            <a:schemeClr val="tx1"/>
                          </a:solidFill>
                          <a:latin typeface="Arial" panose="020B0604020202020204" pitchFamily="34" charset="0"/>
                          <a:cs typeface="Arial" panose="020B0604020202020204" pitchFamily="34" charset="0"/>
                        </a:rPr>
                        <a:t>1. Requirements Gathering:</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Workshops: </a:t>
                      </a:r>
                      <a:r>
                        <a:rPr lang="en-US" sz="1000" b="0" dirty="0">
                          <a:solidFill>
                            <a:schemeClr val="tx1"/>
                          </a:solidFill>
                          <a:latin typeface="Arial" panose="020B0604020202020204" pitchFamily="34" charset="0"/>
                          <a:cs typeface="Arial" panose="020B0604020202020204" pitchFamily="34" charset="0"/>
                        </a:rPr>
                        <a:t>Interactive sessions with HR staff, employees, and other stakeholders to elicit detailed requirements.</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Interviews: </a:t>
                      </a:r>
                      <a:r>
                        <a:rPr lang="en-US" sz="1000" b="0" dirty="0">
                          <a:solidFill>
                            <a:schemeClr val="tx1"/>
                          </a:solidFill>
                          <a:latin typeface="Arial" panose="020B0604020202020204" pitchFamily="34" charset="0"/>
                          <a:cs typeface="Arial" panose="020B0604020202020204" pitchFamily="34" charset="0"/>
                        </a:rPr>
                        <a:t>One-on-one discussions with key individuals to gather specific needs and perspectives.</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Document Analysis: </a:t>
                      </a:r>
                      <a:r>
                        <a:rPr lang="en-US" sz="1000" b="0" dirty="0">
                          <a:solidFill>
                            <a:schemeClr val="tx1"/>
                          </a:solidFill>
                          <a:latin typeface="Arial" panose="020B0604020202020204" pitchFamily="34" charset="0"/>
                          <a:cs typeface="Arial" panose="020B0604020202020204" pitchFamily="34" charset="0"/>
                        </a:rPr>
                        <a:t>Review of existing HR policies, procedures, and forms to understand current processes and identify areas for improvement.</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User Stories and Use Cases: </a:t>
                      </a:r>
                      <a:r>
                        <a:rPr lang="en-US" sz="1000" b="0" dirty="0">
                          <a:solidFill>
                            <a:schemeClr val="tx1"/>
                          </a:solidFill>
                          <a:latin typeface="Arial" panose="020B0604020202020204" pitchFamily="34" charset="0"/>
                          <a:cs typeface="Arial" panose="020B0604020202020204" pitchFamily="34" charset="0"/>
                        </a:rPr>
                        <a:t>Documentation of functional and non-functional requirements in user-friendly formats.</a:t>
                      </a:r>
                    </a:p>
                    <a:p>
                      <a:endParaRPr lang="en-US" sz="1000" dirty="0">
                        <a:solidFill>
                          <a:schemeClr val="tx1"/>
                        </a:solidFill>
                        <a:latin typeface="Arial" panose="020B0604020202020204" pitchFamily="34" charset="0"/>
                        <a:cs typeface="Arial" panose="020B0604020202020204" pitchFamily="34" charset="0"/>
                      </a:endParaRPr>
                    </a:p>
                    <a:p>
                      <a:r>
                        <a:rPr lang="en-US" sz="1000" dirty="0">
                          <a:solidFill>
                            <a:schemeClr val="tx1"/>
                          </a:solidFill>
                          <a:latin typeface="Arial" panose="020B0604020202020204" pitchFamily="34" charset="0"/>
                          <a:cs typeface="Arial" panose="020B0604020202020204" pitchFamily="34" charset="0"/>
                        </a:rPr>
                        <a:t>2. System Design:</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Collaboration: </a:t>
                      </a:r>
                      <a:r>
                        <a:rPr lang="en-US" sz="1000" b="0" dirty="0">
                          <a:solidFill>
                            <a:schemeClr val="tx1"/>
                          </a:solidFill>
                          <a:latin typeface="Arial" panose="020B0604020202020204" pitchFamily="34" charset="0"/>
                          <a:cs typeface="Arial" panose="020B0604020202020204" pitchFamily="34" charset="0"/>
                        </a:rPr>
                        <a:t>Close collaboration with the development team to ensure the HRMS design aligns with documented requirements and best practices.</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Database Design: </a:t>
                      </a:r>
                      <a:r>
                        <a:rPr lang="en-US" sz="1000" b="0" dirty="0">
                          <a:solidFill>
                            <a:schemeClr val="tx1"/>
                          </a:solidFill>
                          <a:latin typeface="Arial" panose="020B0604020202020204" pitchFamily="34" charset="0"/>
                          <a:cs typeface="Arial" panose="020B0604020202020204" pitchFamily="34" charset="0"/>
                        </a:rPr>
                        <a:t>Designing the database schema to efficiently store and manage employee data.</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User Interface (UI) Design: </a:t>
                      </a:r>
                      <a:r>
                        <a:rPr lang="en-US" sz="1000" b="0" dirty="0">
                          <a:solidFill>
                            <a:schemeClr val="tx1"/>
                          </a:solidFill>
                          <a:latin typeface="Arial" panose="020B0604020202020204" pitchFamily="34" charset="0"/>
                          <a:cs typeface="Arial" panose="020B0604020202020204" pitchFamily="34" charset="0"/>
                        </a:rPr>
                        <a:t>Creating a user-friendly and intuitive interface for HR staff and employees.</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Integration Architecture: </a:t>
                      </a:r>
                      <a:r>
                        <a:rPr lang="en-US" sz="1000" b="0" dirty="0">
                          <a:solidFill>
                            <a:schemeClr val="tx1"/>
                          </a:solidFill>
                          <a:latin typeface="Arial" panose="020B0604020202020204" pitchFamily="34" charset="0"/>
                          <a:cs typeface="Arial" panose="020B0604020202020204" pitchFamily="34" charset="0"/>
                        </a:rPr>
                        <a:t>Defining how the HRMS will integrate with other business systems (payroll, finance, etc.).</a:t>
                      </a:r>
                    </a:p>
                    <a:p>
                      <a:endParaRPr lang="en-US" sz="1000" dirty="0">
                        <a:solidFill>
                          <a:schemeClr val="tx1"/>
                        </a:solidFill>
                        <a:latin typeface="Arial" panose="020B0604020202020204" pitchFamily="34" charset="0"/>
                        <a:cs typeface="Arial" panose="020B0604020202020204" pitchFamily="34" charset="0"/>
                      </a:endParaRPr>
                    </a:p>
                    <a:p>
                      <a:r>
                        <a:rPr lang="en-US" sz="1000" dirty="0">
                          <a:solidFill>
                            <a:schemeClr val="tx1"/>
                          </a:solidFill>
                          <a:latin typeface="Arial" panose="020B0604020202020204" pitchFamily="34" charset="0"/>
                          <a:cs typeface="Arial" panose="020B0604020202020204" pitchFamily="34" charset="0"/>
                        </a:rPr>
                        <a:t>3. Development:</a:t>
                      </a:r>
                    </a:p>
                    <a:p>
                      <a:pPr marL="285750" indent="-285750">
                        <a:buFont typeface="Wingdings" panose="05000000000000000000" pitchFamily="2" charset="2"/>
                        <a:buChar char="v"/>
                      </a:pPr>
                      <a:r>
                        <a:rPr lang="en-US" sz="1000" b="0" dirty="0">
                          <a:solidFill>
                            <a:schemeClr val="tx1"/>
                          </a:solidFill>
                          <a:latin typeface="Arial" panose="020B0604020202020204" pitchFamily="34" charset="0"/>
                          <a:cs typeface="Arial" panose="020B0604020202020204" pitchFamily="34" charset="0"/>
                        </a:rPr>
                        <a:t> </a:t>
                      </a:r>
                      <a:r>
                        <a:rPr lang="en-US" sz="1000" b="1" dirty="0">
                          <a:solidFill>
                            <a:schemeClr val="tx1"/>
                          </a:solidFill>
                          <a:latin typeface="Arial" panose="020B0604020202020204" pitchFamily="34" charset="0"/>
                          <a:cs typeface="Arial" panose="020B0604020202020204" pitchFamily="34" charset="0"/>
                        </a:rPr>
                        <a:t>Agile/Iterative Development: </a:t>
                      </a:r>
                      <a:r>
                        <a:rPr lang="en-US" sz="1000" b="0" dirty="0">
                          <a:solidFill>
                            <a:schemeClr val="tx1"/>
                          </a:solidFill>
                          <a:latin typeface="Arial" panose="020B0604020202020204" pitchFamily="34" charset="0"/>
                          <a:cs typeface="Arial" panose="020B0604020202020204" pitchFamily="34" charset="0"/>
                        </a:rPr>
                        <a:t>Using an iterative approach (e.g., Scrum) with short sprints to build and test HRMS modules incrementally.</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Regular Sprints and Stand-ups: </a:t>
                      </a:r>
                      <a:r>
                        <a:rPr lang="en-US" sz="1000" b="0" dirty="0">
                          <a:solidFill>
                            <a:schemeClr val="tx1"/>
                          </a:solidFill>
                          <a:latin typeface="Arial" panose="020B0604020202020204" pitchFamily="34" charset="0"/>
                          <a:cs typeface="Arial" panose="020B0604020202020204" pitchFamily="34" charset="0"/>
                        </a:rPr>
                        <a:t>Tracking progress, managing roadblocks, and ensuring continuous communication within the development team.</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Version Control: </a:t>
                      </a:r>
                      <a:r>
                        <a:rPr lang="en-US" sz="1000" b="0" dirty="0">
                          <a:solidFill>
                            <a:schemeClr val="tx1"/>
                          </a:solidFill>
                          <a:latin typeface="Arial" panose="020B0604020202020204" pitchFamily="34" charset="0"/>
                          <a:cs typeface="Arial" panose="020B0604020202020204" pitchFamily="34" charset="0"/>
                        </a:rPr>
                        <a:t>Using version control systems to manage code changes and facilitate collaboration.</a:t>
                      </a:r>
                    </a:p>
                    <a:p>
                      <a:endParaRPr lang="en-US" sz="1000" dirty="0">
                        <a:solidFill>
                          <a:schemeClr val="tx1"/>
                        </a:solidFill>
                        <a:latin typeface="Arial" panose="020B0604020202020204" pitchFamily="34" charset="0"/>
                        <a:cs typeface="Arial" panose="020B0604020202020204" pitchFamily="34" charset="0"/>
                      </a:endParaRPr>
                    </a:p>
                    <a:p>
                      <a:r>
                        <a:rPr lang="en-US" sz="1000" dirty="0">
                          <a:solidFill>
                            <a:schemeClr val="tx1"/>
                          </a:solidFill>
                          <a:latin typeface="Arial" panose="020B0604020202020204" pitchFamily="34" charset="0"/>
                          <a:cs typeface="Arial" panose="020B0604020202020204" pitchFamily="34" charset="0"/>
                        </a:rPr>
                        <a:t>4. Testing:</a:t>
                      </a:r>
                    </a:p>
                    <a:p>
                      <a:pPr marL="285750" indent="-285750">
                        <a:buFont typeface="Wingdings" panose="05000000000000000000" pitchFamily="2" charset="2"/>
                        <a:buChar char="v"/>
                      </a:pPr>
                      <a:r>
                        <a:rPr lang="en-US" sz="1000" b="0" dirty="0">
                          <a:solidFill>
                            <a:schemeClr val="tx1"/>
                          </a:solidFill>
                          <a:latin typeface="Arial" panose="020B0604020202020204" pitchFamily="34" charset="0"/>
                          <a:cs typeface="Arial" panose="020B0604020202020204" pitchFamily="34" charset="0"/>
                        </a:rPr>
                        <a:t> </a:t>
                      </a:r>
                      <a:r>
                        <a:rPr lang="en-US" sz="1000" b="1" dirty="0">
                          <a:solidFill>
                            <a:schemeClr val="tx1"/>
                          </a:solidFill>
                          <a:latin typeface="Arial" panose="020B0604020202020204" pitchFamily="34" charset="0"/>
                          <a:cs typeface="Arial" panose="020B0604020202020204" pitchFamily="34" charset="0"/>
                        </a:rPr>
                        <a:t>Multi-Layered Testing: </a:t>
                      </a:r>
                      <a:r>
                        <a:rPr lang="en-US" sz="1000" b="0" dirty="0">
                          <a:solidFill>
                            <a:schemeClr val="tx1"/>
                          </a:solidFill>
                          <a:latin typeface="Arial" panose="020B0604020202020204" pitchFamily="34" charset="0"/>
                          <a:cs typeface="Arial" panose="020B0604020202020204" pitchFamily="34" charset="0"/>
                        </a:rPr>
                        <a:t>A comprehensive testing strategy including:</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Unit Testing: </a:t>
                      </a:r>
                      <a:r>
                        <a:rPr lang="en-US" sz="1000" b="0" dirty="0">
                          <a:solidFill>
                            <a:schemeClr val="tx1"/>
                          </a:solidFill>
                          <a:latin typeface="Arial" panose="020B0604020202020204" pitchFamily="34" charset="0"/>
                          <a:cs typeface="Arial" panose="020B0604020202020204" pitchFamily="34" charset="0"/>
                        </a:rPr>
                        <a:t>Testing individual components or modules.</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Integration Testing: </a:t>
                      </a:r>
                      <a:r>
                        <a:rPr lang="en-US" sz="1000" b="0" dirty="0">
                          <a:solidFill>
                            <a:schemeClr val="tx1"/>
                          </a:solidFill>
                          <a:latin typeface="Arial" panose="020B0604020202020204" pitchFamily="34" charset="0"/>
                          <a:cs typeface="Arial" panose="020B0604020202020204" pitchFamily="34" charset="0"/>
                        </a:rPr>
                        <a:t>Testing the interaction between different modules.</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System Testing: </a:t>
                      </a:r>
                      <a:r>
                        <a:rPr lang="en-US" sz="1000" b="0" dirty="0">
                          <a:solidFill>
                            <a:schemeClr val="tx1"/>
                          </a:solidFill>
                          <a:latin typeface="Arial" panose="020B0604020202020204" pitchFamily="34" charset="0"/>
                          <a:cs typeface="Arial" panose="020B0604020202020204" pitchFamily="34" charset="0"/>
                        </a:rPr>
                        <a:t>Testing the entire HRMS as a whole.</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User Acceptance Testing (UAT): </a:t>
                      </a:r>
                      <a:r>
                        <a:rPr lang="en-US" sz="1000" b="0" dirty="0">
                          <a:solidFill>
                            <a:schemeClr val="tx1"/>
                          </a:solidFill>
                          <a:latin typeface="Arial" panose="020B0604020202020204" pitchFamily="34" charset="0"/>
                          <a:cs typeface="Arial" panose="020B0604020202020204" pitchFamily="34" charset="0"/>
                        </a:rPr>
                        <a:t>Involving HR staff and representative employees to validate system functionality and usability in a real-world setting.</a:t>
                      </a:r>
                    </a:p>
                    <a:p>
                      <a:endParaRPr lang="en-US" sz="1000" dirty="0">
                        <a:solidFill>
                          <a:schemeClr val="tx1"/>
                        </a:solidFill>
                        <a:latin typeface="Arial" panose="020B0604020202020204" pitchFamily="34" charset="0"/>
                        <a:cs typeface="Arial" panose="020B0604020202020204" pitchFamily="34" charset="0"/>
                      </a:endParaRPr>
                    </a:p>
                    <a:p>
                      <a:r>
                        <a:rPr lang="en-US" sz="1000" dirty="0">
                          <a:solidFill>
                            <a:schemeClr val="tx1"/>
                          </a:solidFill>
                          <a:latin typeface="Arial" panose="020B0604020202020204" pitchFamily="34" charset="0"/>
                          <a:cs typeface="Arial" panose="020B0604020202020204" pitchFamily="34" charset="0"/>
                        </a:rPr>
                        <a:t>5. Data Migration:</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Structured Data Migration Plan: </a:t>
                      </a:r>
                      <a:r>
                        <a:rPr lang="en-US" sz="1000" b="0" dirty="0">
                          <a:solidFill>
                            <a:schemeClr val="tx1"/>
                          </a:solidFill>
                          <a:latin typeface="Arial" panose="020B0604020202020204" pitchFamily="34" charset="0"/>
                          <a:cs typeface="Arial" panose="020B0604020202020204" pitchFamily="34" charset="0"/>
                        </a:rPr>
                        <a:t>A detailed plan for migrating existing employee data from spreadsheets to the HRMS, including:</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Data Cleansing: </a:t>
                      </a:r>
                      <a:r>
                        <a:rPr lang="en-US" sz="1000" b="0" dirty="0">
                          <a:solidFill>
                            <a:schemeClr val="tx1"/>
                          </a:solidFill>
                          <a:latin typeface="Arial" panose="020B0604020202020204" pitchFamily="34" charset="0"/>
                          <a:cs typeface="Arial" panose="020B0604020202020204" pitchFamily="34" charset="0"/>
                        </a:rPr>
                        <a:t>Identifying and correcting errors or inconsistencies in the data.</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Data Validation: </a:t>
                      </a:r>
                      <a:r>
                        <a:rPr lang="en-US" sz="1000" b="0" dirty="0">
                          <a:solidFill>
                            <a:schemeClr val="tx1"/>
                          </a:solidFill>
                          <a:latin typeface="Arial" panose="020B0604020202020204" pitchFamily="34" charset="0"/>
                          <a:cs typeface="Arial" panose="020B0604020202020204" pitchFamily="34" charset="0"/>
                        </a:rPr>
                        <a:t>Ensuring the accuracy and completeness of the data.</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Data Transformation: </a:t>
                      </a:r>
                      <a:r>
                        <a:rPr lang="en-US" sz="1000" b="0" dirty="0">
                          <a:solidFill>
                            <a:schemeClr val="tx1"/>
                          </a:solidFill>
                          <a:latin typeface="Arial" panose="020B0604020202020204" pitchFamily="34" charset="0"/>
                          <a:cs typeface="Arial" panose="020B0604020202020204" pitchFamily="34" charset="0"/>
                        </a:rPr>
                        <a:t>Converting data into the format required by the HRMS.</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Data Loading: </a:t>
                      </a:r>
                      <a:r>
                        <a:rPr lang="en-US" sz="1000" b="0" dirty="0">
                          <a:solidFill>
                            <a:schemeClr val="tx1"/>
                          </a:solidFill>
                          <a:latin typeface="Arial" panose="020B0604020202020204" pitchFamily="34" charset="0"/>
                          <a:cs typeface="Arial" panose="020B0604020202020204" pitchFamily="34" charset="0"/>
                        </a:rPr>
                        <a:t>Transferring the data into the HRMS database.</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Data Mapping: </a:t>
                      </a:r>
                      <a:r>
                        <a:rPr lang="en-US" sz="1000" b="0" dirty="0">
                          <a:solidFill>
                            <a:schemeClr val="tx1"/>
                          </a:solidFill>
                          <a:latin typeface="Arial" panose="020B0604020202020204" pitchFamily="34" charset="0"/>
                          <a:cs typeface="Arial" panose="020B0604020202020204" pitchFamily="34" charset="0"/>
                        </a:rPr>
                        <a:t>Defining how data fields in the spreadsheets correspond to fields in the HRMS.</a:t>
                      </a:r>
                    </a:p>
                    <a:p>
                      <a:endParaRPr lang="en-US" sz="1000" dirty="0">
                        <a:solidFill>
                          <a:schemeClr val="tx1"/>
                        </a:solidFill>
                        <a:latin typeface="Arial" panose="020B0604020202020204" pitchFamily="34" charset="0"/>
                        <a:cs typeface="Arial" panose="020B0604020202020204" pitchFamily="34" charset="0"/>
                      </a:endParaRPr>
                    </a:p>
                    <a:p>
                      <a:r>
                        <a:rPr lang="en-US" sz="1000" dirty="0">
                          <a:solidFill>
                            <a:schemeClr val="tx1"/>
                          </a:solidFill>
                          <a:latin typeface="Arial" panose="020B0604020202020204" pitchFamily="34" charset="0"/>
                          <a:cs typeface="Arial" panose="020B0604020202020204" pitchFamily="34" charset="0"/>
                        </a:rPr>
                        <a:t>6. Training:</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Blended Learning Approach: </a:t>
                      </a:r>
                      <a:r>
                        <a:rPr lang="en-US" sz="1000" b="0" dirty="0">
                          <a:solidFill>
                            <a:schemeClr val="tx1"/>
                          </a:solidFill>
                          <a:latin typeface="Arial" panose="020B0604020202020204" pitchFamily="34" charset="0"/>
                          <a:cs typeface="Arial" panose="020B0604020202020204" pitchFamily="34" charset="0"/>
                        </a:rPr>
                        <a:t>Combining online tutorials, user manuals, and hands-on training sessions.</a:t>
                      </a:r>
                    </a:p>
                    <a:p>
                      <a:pPr marL="285750" indent="-285750">
                        <a:buFont typeface="Wingdings" panose="05000000000000000000" pitchFamily="2" charset="2"/>
                        <a:buChar char="v"/>
                      </a:pPr>
                      <a:r>
                        <a:rPr lang="en-US" sz="1000" b="1" dirty="0">
                          <a:solidFill>
                            <a:schemeClr val="tx1"/>
                          </a:solidFill>
                          <a:latin typeface="Arial" panose="020B0604020202020204" pitchFamily="34" charset="0"/>
                          <a:cs typeface="Arial" panose="020B0604020202020204" pitchFamily="34" charset="0"/>
                        </a:rPr>
                        <a:t>Tailored Training Materials: </a:t>
                      </a:r>
                      <a:r>
                        <a:rPr lang="en-US" sz="1000" b="0" dirty="0">
                          <a:solidFill>
                            <a:schemeClr val="tx1"/>
                          </a:solidFill>
                          <a:latin typeface="Arial" panose="020B0604020202020204" pitchFamily="34" charset="0"/>
                          <a:cs typeface="Arial" panose="020B0604020202020204" pitchFamily="34" charset="0"/>
                        </a:rPr>
                        <a:t>Developing training materials specific to different user groups (HR staff, employees, managers).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3089022"/>
                  </a:ext>
                </a:extLst>
              </a:tr>
            </a:tbl>
          </a:graphicData>
        </a:graphic>
      </p:graphicFrame>
    </p:spTree>
    <p:extLst>
      <p:ext uri="{BB962C8B-B14F-4D97-AF65-F5344CB8AC3E}">
        <p14:creationId xmlns:p14="http://schemas.microsoft.com/office/powerpoint/2010/main" val="2537825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88A5FBC1-8E2D-6FF3-DA6B-E8230603CD52}"/>
              </a:ext>
            </a:extLst>
          </p:cNvPr>
          <p:cNvGraphicFramePr>
            <a:graphicFrameLocks noGrp="1"/>
          </p:cNvGraphicFramePr>
          <p:nvPr>
            <p:ph idx="1"/>
            <p:extLst>
              <p:ext uri="{D42A27DB-BD31-4B8C-83A1-F6EECF244321}">
                <p14:modId xmlns:p14="http://schemas.microsoft.com/office/powerpoint/2010/main" val="332637908"/>
              </p:ext>
            </p:extLst>
          </p:nvPr>
        </p:nvGraphicFramePr>
        <p:xfrm>
          <a:off x="0" y="1135380"/>
          <a:ext cx="9144000" cy="572262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3569649445"/>
                    </a:ext>
                  </a:extLst>
                </a:gridCol>
              </a:tblGrid>
              <a:tr h="5722620">
                <a:tc>
                  <a:txBody>
                    <a:bodyPr/>
                    <a:lstStyle/>
                    <a:p>
                      <a:r>
                        <a:rPr lang="en-US" sz="1300" b="1" dirty="0">
                          <a:solidFill>
                            <a:schemeClr val="tx1"/>
                          </a:solidFill>
                          <a:latin typeface="Arial" panose="020B0604020202020204" pitchFamily="34" charset="0"/>
                          <a:cs typeface="Arial" panose="020B0604020202020204" pitchFamily="34" charset="0"/>
                        </a:rPr>
                        <a:t>7. Change Management:</a:t>
                      </a: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Comprehensive Change Management Plan: </a:t>
                      </a:r>
                      <a:r>
                        <a:rPr lang="en-US" sz="1300" b="0" dirty="0">
                          <a:solidFill>
                            <a:schemeClr val="tx1"/>
                          </a:solidFill>
                          <a:latin typeface="Arial" panose="020B0604020202020204" pitchFamily="34" charset="0"/>
                          <a:cs typeface="Arial" panose="020B0604020202020204" pitchFamily="34" charset="0"/>
                        </a:rPr>
                        <a:t>A plan to address user concerns, promote adoption, and minimize resistance to change, including:</a:t>
                      </a: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Communication: </a:t>
                      </a:r>
                      <a:r>
                        <a:rPr lang="en-US" sz="1300" b="0" dirty="0">
                          <a:solidFill>
                            <a:schemeClr val="tx1"/>
                          </a:solidFill>
                          <a:latin typeface="Arial" panose="020B0604020202020204" pitchFamily="34" charset="0"/>
                          <a:cs typeface="Arial" panose="020B0604020202020204" pitchFamily="34" charset="0"/>
                        </a:rPr>
                        <a:t>Regular updates and information sharing with stakeholders.</a:t>
                      </a: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Stakeholder Engagement: </a:t>
                      </a:r>
                      <a:r>
                        <a:rPr lang="en-US" sz="1300" b="0" dirty="0">
                          <a:solidFill>
                            <a:schemeClr val="tx1"/>
                          </a:solidFill>
                          <a:latin typeface="Arial" panose="020B0604020202020204" pitchFamily="34" charset="0"/>
                          <a:cs typeface="Arial" panose="020B0604020202020204" pitchFamily="34" charset="0"/>
                        </a:rPr>
                        <a:t>Involving stakeholders in the project and addressing their feedback.</a:t>
                      </a: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Support: </a:t>
                      </a:r>
                      <a:r>
                        <a:rPr lang="en-US" sz="1300" b="0" dirty="0">
                          <a:solidFill>
                            <a:schemeClr val="tx1"/>
                          </a:solidFill>
                          <a:latin typeface="Arial" panose="020B0604020202020204" pitchFamily="34" charset="0"/>
                          <a:cs typeface="Arial" panose="020B0604020202020204" pitchFamily="34" charset="0"/>
                        </a:rPr>
                        <a:t>Providing ongoing support to users after going live.</a:t>
                      </a:r>
                    </a:p>
                    <a:p>
                      <a:endParaRPr lang="en-US" sz="1300" b="0" dirty="0">
                        <a:solidFill>
                          <a:schemeClr val="tx1"/>
                        </a:solidFill>
                        <a:latin typeface="Arial" panose="020B0604020202020204" pitchFamily="34" charset="0"/>
                        <a:cs typeface="Arial" panose="020B0604020202020204" pitchFamily="34" charset="0"/>
                      </a:endParaRPr>
                    </a:p>
                    <a:p>
                      <a:r>
                        <a:rPr lang="en-US" sz="1300" b="1" dirty="0">
                          <a:solidFill>
                            <a:schemeClr val="tx1"/>
                          </a:solidFill>
                          <a:latin typeface="Arial" panose="020B0604020202020204" pitchFamily="34" charset="0"/>
                          <a:cs typeface="Arial" panose="020B0604020202020204" pitchFamily="34" charset="0"/>
                        </a:rPr>
                        <a:t>8. Implementation:</a:t>
                      </a:r>
                      <a:endParaRPr lang="en-US" sz="1300" b="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Phased Rollout (if appropriate): </a:t>
                      </a:r>
                      <a:r>
                        <a:rPr lang="en-US" sz="1300" b="0" dirty="0">
                          <a:solidFill>
                            <a:schemeClr val="tx1"/>
                          </a:solidFill>
                          <a:latin typeface="Arial" panose="020B0604020202020204" pitchFamily="34" charset="0"/>
                          <a:cs typeface="Arial" panose="020B0604020202020204" pitchFamily="34" charset="0"/>
                        </a:rPr>
                        <a:t>Implementing the HRMS in stages to minimize disruption.</a:t>
                      </a: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Big Bang" Approach (if appropriate): </a:t>
                      </a:r>
                      <a:r>
                        <a:rPr lang="en-US" sz="1300" b="0" dirty="0">
                          <a:solidFill>
                            <a:schemeClr val="tx1"/>
                          </a:solidFill>
                          <a:latin typeface="Arial" panose="020B0604020202020204" pitchFamily="34" charset="0"/>
                          <a:cs typeface="Arial" panose="020B0604020202020204" pitchFamily="34" charset="0"/>
                        </a:rPr>
                        <a:t>Deploying the entire HRMS at once.</a:t>
                      </a: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Post-Implementation Support: </a:t>
                      </a:r>
                      <a:r>
                        <a:rPr lang="en-US" sz="1300" b="0" dirty="0">
                          <a:solidFill>
                            <a:schemeClr val="tx1"/>
                          </a:solidFill>
                          <a:latin typeface="Arial" panose="020B0604020202020204" pitchFamily="34" charset="0"/>
                          <a:cs typeface="Arial" panose="020B0604020202020204" pitchFamily="34" charset="0"/>
                        </a:rPr>
                        <a:t>Providing ongoing support to users after going live to address any issues and ensure smooth operation.</a:t>
                      </a:r>
                    </a:p>
                    <a:p>
                      <a:endParaRPr lang="en-US" sz="1300" b="0" dirty="0">
                        <a:solidFill>
                          <a:schemeClr val="tx1"/>
                        </a:solidFill>
                        <a:latin typeface="Arial" panose="020B0604020202020204" pitchFamily="34" charset="0"/>
                        <a:cs typeface="Arial" panose="020B0604020202020204" pitchFamily="34" charset="0"/>
                      </a:endParaRPr>
                    </a:p>
                    <a:p>
                      <a:r>
                        <a:rPr lang="en-US" sz="1300" b="1" dirty="0">
                          <a:solidFill>
                            <a:schemeClr val="tx1"/>
                          </a:solidFill>
                          <a:latin typeface="Arial" panose="020B0604020202020204" pitchFamily="34" charset="0"/>
                          <a:cs typeface="Arial" panose="020B0604020202020204" pitchFamily="34" charset="0"/>
                        </a:rPr>
                        <a:t>9. Project Management:</a:t>
                      </a:r>
                      <a:endParaRPr lang="en-US" sz="1300" b="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Project Management Methodology: </a:t>
                      </a:r>
                      <a:r>
                        <a:rPr lang="en-US" sz="1300" b="0" dirty="0">
                          <a:solidFill>
                            <a:schemeClr val="tx1"/>
                          </a:solidFill>
                          <a:latin typeface="Arial" panose="020B0604020202020204" pitchFamily="34" charset="0"/>
                          <a:cs typeface="Arial" panose="020B0604020202020204" pitchFamily="34" charset="0"/>
                        </a:rPr>
                        <a:t>Using a structured methodology (Agile or Waterfall) to manage the project.</a:t>
                      </a: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Project Scope, Timeline, Budget, Resources: </a:t>
                      </a:r>
                      <a:r>
                        <a:rPr lang="en-US" sz="1300" b="0" dirty="0">
                          <a:solidFill>
                            <a:schemeClr val="tx1"/>
                          </a:solidFill>
                          <a:latin typeface="Arial" panose="020B0604020202020204" pitchFamily="34" charset="0"/>
                          <a:cs typeface="Arial" panose="020B0604020202020204" pitchFamily="34" charset="0"/>
                        </a:rPr>
                        <a:t>Defining and managing these key project elements.</a:t>
                      </a: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Regular Project Status Reports: </a:t>
                      </a:r>
                      <a:r>
                        <a:rPr lang="en-US" sz="1300" b="0" dirty="0">
                          <a:solidFill>
                            <a:schemeClr val="tx1"/>
                          </a:solidFill>
                          <a:latin typeface="Arial" panose="020B0604020202020204" pitchFamily="34" charset="0"/>
                          <a:cs typeface="Arial" panose="020B0604020202020204" pitchFamily="34" charset="0"/>
                        </a:rPr>
                        <a:t>Providing updates to stakeholders on project progress.</a:t>
                      </a:r>
                    </a:p>
                    <a:p>
                      <a:endParaRPr lang="en-US" sz="1300" b="0" dirty="0">
                        <a:solidFill>
                          <a:schemeClr val="tx1"/>
                        </a:solidFill>
                        <a:latin typeface="Arial" panose="020B0604020202020204" pitchFamily="34" charset="0"/>
                        <a:cs typeface="Arial" panose="020B0604020202020204" pitchFamily="34" charset="0"/>
                      </a:endParaRPr>
                    </a:p>
                    <a:p>
                      <a:r>
                        <a:rPr lang="en-US" sz="1300" b="1" dirty="0">
                          <a:solidFill>
                            <a:schemeClr val="tx1"/>
                          </a:solidFill>
                          <a:latin typeface="Arial" panose="020B0604020202020204" pitchFamily="34" charset="0"/>
                          <a:cs typeface="Arial" panose="020B0604020202020204" pitchFamily="34" charset="0"/>
                        </a:rPr>
                        <a:t>10. Communication:</a:t>
                      </a:r>
                      <a:endParaRPr lang="en-US" sz="1300" b="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Regular Communication: </a:t>
                      </a:r>
                      <a:r>
                        <a:rPr lang="en-US" sz="1300" b="0" dirty="0">
                          <a:solidFill>
                            <a:schemeClr val="tx1"/>
                          </a:solidFill>
                          <a:latin typeface="Arial" panose="020B0604020202020204" pitchFamily="34" charset="0"/>
                          <a:cs typeface="Arial" panose="020B0604020202020204" pitchFamily="34" charset="0"/>
                        </a:rPr>
                        <a:t>Maintaining open and consistent communication with stakeholders throughout the project lifecycle.</a:t>
                      </a:r>
                    </a:p>
                    <a:p>
                      <a:endParaRPr lang="en-US" sz="1300" b="0" dirty="0">
                        <a:solidFill>
                          <a:schemeClr val="tx1"/>
                        </a:solidFill>
                        <a:latin typeface="Arial" panose="020B0604020202020204" pitchFamily="34" charset="0"/>
                        <a:cs typeface="Arial" panose="020B0604020202020204" pitchFamily="34" charset="0"/>
                      </a:endParaRPr>
                    </a:p>
                    <a:p>
                      <a:r>
                        <a:rPr lang="en-US" sz="1300" b="1" dirty="0">
                          <a:solidFill>
                            <a:schemeClr val="tx1"/>
                          </a:solidFill>
                          <a:latin typeface="Arial" panose="020B0604020202020204" pitchFamily="34" charset="0"/>
                          <a:cs typeface="Arial" panose="020B0604020202020204" pitchFamily="34" charset="0"/>
                        </a:rPr>
                        <a:t>11. Risk Management:</a:t>
                      </a:r>
                      <a:endParaRPr lang="en-US" sz="1300" b="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Risk Management Plan: </a:t>
                      </a:r>
                      <a:r>
                        <a:rPr lang="en-US" sz="1300" b="0" dirty="0">
                          <a:solidFill>
                            <a:schemeClr val="tx1"/>
                          </a:solidFill>
                          <a:latin typeface="Arial" panose="020B0604020202020204" pitchFamily="34" charset="0"/>
                          <a:cs typeface="Arial" panose="020B0604020202020204" pitchFamily="34" charset="0"/>
                        </a:rPr>
                        <a:t>Identifying, assessing, and mitigating potential risks to the project.</a:t>
                      </a:r>
                    </a:p>
                    <a:p>
                      <a:endParaRPr lang="en-US" sz="1300" b="0" dirty="0">
                        <a:solidFill>
                          <a:schemeClr val="tx1"/>
                        </a:solidFill>
                        <a:latin typeface="Arial" panose="020B0604020202020204" pitchFamily="34" charset="0"/>
                        <a:cs typeface="Arial" panose="020B0604020202020204" pitchFamily="34" charset="0"/>
                      </a:endParaRPr>
                    </a:p>
                    <a:p>
                      <a:r>
                        <a:rPr lang="en-US" sz="1300" b="1" dirty="0">
                          <a:solidFill>
                            <a:schemeClr val="tx1"/>
                          </a:solidFill>
                          <a:latin typeface="Arial" panose="020B0604020202020204" pitchFamily="34" charset="0"/>
                          <a:cs typeface="Arial" panose="020B0604020202020204" pitchFamily="34" charset="0"/>
                        </a:rPr>
                        <a:t>12. Quality Assurance:</a:t>
                      </a:r>
                    </a:p>
                    <a:p>
                      <a:pPr marL="285750" indent="-285750">
                        <a:buFont typeface="Wingdings" panose="05000000000000000000" pitchFamily="2" charset="2"/>
                        <a:buChar char="v"/>
                      </a:pPr>
                      <a:r>
                        <a:rPr lang="en-US" sz="1300" b="1" dirty="0">
                          <a:solidFill>
                            <a:schemeClr val="tx1"/>
                          </a:solidFill>
                          <a:latin typeface="Arial" panose="020B0604020202020204" pitchFamily="34" charset="0"/>
                          <a:cs typeface="Arial" panose="020B0604020202020204" pitchFamily="34" charset="0"/>
                        </a:rPr>
                        <a:t>Integrated Quality Assurance: </a:t>
                      </a:r>
                      <a:r>
                        <a:rPr lang="en-US" sz="1300" b="0" dirty="0">
                          <a:solidFill>
                            <a:schemeClr val="tx1"/>
                          </a:solidFill>
                          <a:latin typeface="Arial" panose="020B0604020202020204" pitchFamily="34" charset="0"/>
                          <a:cs typeface="Arial" panose="020B0604020202020204" pitchFamily="34" charset="0"/>
                        </a:rPr>
                        <a:t>Ensuring the HRMS meets requirements and quality standards through code reviews, testing, and user feedback.</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77910153"/>
                  </a:ext>
                </a:extLst>
              </a:tr>
            </a:tbl>
          </a:graphicData>
        </a:graphic>
      </p:graphicFrame>
      <p:graphicFrame>
        <p:nvGraphicFramePr>
          <p:cNvPr id="4" name="Table 3">
            <a:extLst>
              <a:ext uri="{FF2B5EF4-FFF2-40B4-BE49-F238E27FC236}">
                <a16:creationId xmlns:a16="http://schemas.microsoft.com/office/drawing/2014/main" id="{4E51E811-25A3-9DB4-3D80-090920F03EF9}"/>
              </a:ext>
            </a:extLst>
          </p:cNvPr>
          <p:cNvGraphicFramePr>
            <a:graphicFrameLocks noGrp="1"/>
          </p:cNvGraphicFramePr>
          <p:nvPr>
            <p:extLst>
              <p:ext uri="{D42A27DB-BD31-4B8C-83A1-F6EECF244321}">
                <p14:modId xmlns:p14="http://schemas.microsoft.com/office/powerpoint/2010/main" val="280451345"/>
              </p:ext>
            </p:extLst>
          </p:nvPr>
        </p:nvGraphicFramePr>
        <p:xfrm>
          <a:off x="0" y="701040"/>
          <a:ext cx="9144000" cy="4343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451627100"/>
                    </a:ext>
                  </a:extLst>
                </a:gridCol>
              </a:tblGrid>
              <a:tr h="278130">
                <a:tc>
                  <a:txBody>
                    <a:bodyPr/>
                    <a:lstStyle/>
                    <a:p>
                      <a:pPr algn="ctr"/>
                      <a:r>
                        <a:rPr lang="en-US" sz="2400" dirty="0">
                          <a:solidFill>
                            <a:schemeClr val="tx1"/>
                          </a:solidFill>
                          <a:latin typeface="Arial" panose="020B0604020202020204" pitchFamily="34" charset="0"/>
                          <a:cs typeface="Arial" panose="020B0604020202020204" pitchFamily="34" charset="0"/>
                        </a:rPr>
                        <a:t>Method / Approach</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3089022"/>
                  </a:ext>
                </a:extLst>
              </a:tr>
            </a:tbl>
          </a:graphicData>
        </a:graphic>
      </p:graphicFrame>
    </p:spTree>
    <p:extLst>
      <p:ext uri="{BB962C8B-B14F-4D97-AF65-F5344CB8AC3E}">
        <p14:creationId xmlns:p14="http://schemas.microsoft.com/office/powerpoint/2010/main" val="232130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51A4C9F-C663-8955-1BFA-616E68CC6FF9}"/>
              </a:ext>
            </a:extLst>
          </p:cNvPr>
          <p:cNvGraphicFramePr>
            <a:graphicFrameLocks noGrp="1"/>
          </p:cNvGraphicFramePr>
          <p:nvPr>
            <p:ph idx="1"/>
            <p:extLst>
              <p:ext uri="{D42A27DB-BD31-4B8C-83A1-F6EECF244321}">
                <p14:modId xmlns:p14="http://schemas.microsoft.com/office/powerpoint/2010/main" val="3956073508"/>
              </p:ext>
            </p:extLst>
          </p:nvPr>
        </p:nvGraphicFramePr>
        <p:xfrm>
          <a:off x="0" y="635508"/>
          <a:ext cx="9144000" cy="4343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69045125"/>
                    </a:ext>
                  </a:extLst>
                </a:gridCol>
              </a:tblGrid>
              <a:tr h="278130">
                <a:tc>
                  <a:txBody>
                    <a:bodyPr/>
                    <a:lstStyle/>
                    <a:p>
                      <a:pPr algn="ctr"/>
                      <a:r>
                        <a:rPr lang="en-US" sz="2400" dirty="0">
                          <a:solidFill>
                            <a:schemeClr val="tx1"/>
                          </a:solidFill>
                          <a:latin typeface="Arial" panose="020B0604020202020204" pitchFamily="34" charset="0"/>
                          <a:cs typeface="Arial" panose="020B0604020202020204" pitchFamily="34" charset="0"/>
                        </a:rPr>
                        <a:t>Resources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4212227"/>
                  </a:ext>
                </a:extLst>
              </a:tr>
            </a:tbl>
          </a:graphicData>
        </a:graphic>
      </p:graphicFrame>
      <p:graphicFrame>
        <p:nvGraphicFramePr>
          <p:cNvPr id="5" name="Content Placeholder 3">
            <a:extLst>
              <a:ext uri="{FF2B5EF4-FFF2-40B4-BE49-F238E27FC236}">
                <a16:creationId xmlns:a16="http://schemas.microsoft.com/office/drawing/2014/main" id="{CEA31301-6CD4-D503-61C8-434DDAE0DDC4}"/>
              </a:ext>
            </a:extLst>
          </p:cNvPr>
          <p:cNvGraphicFramePr>
            <a:graphicFrameLocks/>
          </p:cNvGraphicFramePr>
          <p:nvPr>
            <p:extLst>
              <p:ext uri="{D42A27DB-BD31-4B8C-83A1-F6EECF244321}">
                <p14:modId xmlns:p14="http://schemas.microsoft.com/office/powerpoint/2010/main" val="1405592165"/>
              </p:ext>
            </p:extLst>
          </p:nvPr>
        </p:nvGraphicFramePr>
        <p:xfrm>
          <a:off x="0" y="1069848"/>
          <a:ext cx="9144000" cy="5788152"/>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69045125"/>
                    </a:ext>
                  </a:extLst>
                </a:gridCol>
              </a:tblGrid>
              <a:tr h="5719426">
                <a:tc>
                  <a:txBody>
                    <a:bodyPr/>
                    <a:lstStyle/>
                    <a:p>
                      <a:r>
                        <a:rPr lang="en-US" sz="1390" dirty="0">
                          <a:solidFill>
                            <a:schemeClr val="tx1"/>
                          </a:solidFill>
                          <a:latin typeface="Arial" panose="020B0604020202020204" pitchFamily="34" charset="0"/>
                          <a:cs typeface="Arial" panose="020B0604020202020204" pitchFamily="34" charset="0"/>
                        </a:rPr>
                        <a:t>Human Resources:</a:t>
                      </a:r>
                    </a:p>
                    <a:p>
                      <a:endParaRPr lang="en-US" sz="139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Project Manager: </a:t>
                      </a:r>
                      <a:r>
                        <a:rPr lang="en-US" sz="1390" b="0" dirty="0">
                          <a:solidFill>
                            <a:schemeClr val="tx1"/>
                          </a:solidFill>
                          <a:latin typeface="Arial" panose="020B0604020202020204" pitchFamily="34" charset="0"/>
                          <a:cs typeface="Arial" panose="020B0604020202020204" pitchFamily="34" charset="0"/>
                        </a:rPr>
                        <a:t>Responsible for overall project planning, execution, and delivery.</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Business Analyst(s): </a:t>
                      </a:r>
                      <a:r>
                        <a:rPr lang="en-US" sz="1390" b="0" dirty="0">
                          <a:solidFill>
                            <a:schemeClr val="tx1"/>
                          </a:solidFill>
                          <a:latin typeface="Arial" panose="020B0604020202020204" pitchFamily="34" charset="0"/>
                          <a:cs typeface="Arial" panose="020B0604020202020204" pitchFamily="34" charset="0"/>
                        </a:rPr>
                        <a:t>Elicit requirements, design solutions, and facilitate communication between stakeholders and the development team.</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Development Team (Programmers): </a:t>
                      </a:r>
                      <a:r>
                        <a:rPr lang="en-US" sz="1390" b="0" dirty="0">
                          <a:solidFill>
                            <a:schemeClr val="tx1"/>
                          </a:solidFill>
                          <a:latin typeface="Arial" panose="020B0604020202020204" pitchFamily="34" charset="0"/>
                          <a:cs typeface="Arial" panose="020B0604020202020204" pitchFamily="34" charset="0"/>
                        </a:rPr>
                        <a:t>Build and test the HRMS application.</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Testing Team/QA Testers: </a:t>
                      </a:r>
                      <a:r>
                        <a:rPr lang="en-US" sz="1390" b="0" dirty="0">
                          <a:solidFill>
                            <a:schemeClr val="tx1"/>
                          </a:solidFill>
                          <a:latin typeface="Arial" panose="020B0604020202020204" pitchFamily="34" charset="0"/>
                          <a:cs typeface="Arial" panose="020B0604020202020204" pitchFamily="34" charset="0"/>
                        </a:rPr>
                        <a:t>Conduct various levels of testing (unit, integration, system, UAT).</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HR Staff (Key Users): </a:t>
                      </a:r>
                      <a:r>
                        <a:rPr lang="en-US" sz="1390" b="0" dirty="0">
                          <a:solidFill>
                            <a:schemeClr val="tx1"/>
                          </a:solidFill>
                          <a:latin typeface="Arial" panose="020B0604020202020204" pitchFamily="34" charset="0"/>
                          <a:cs typeface="Arial" panose="020B0604020202020204" pitchFamily="34" charset="0"/>
                        </a:rPr>
                        <a:t>Participate in requirements gathering, testing, training, and provide feedback.</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Training Team/Facilitator: </a:t>
                      </a:r>
                      <a:r>
                        <a:rPr lang="en-US" sz="1390" b="0" dirty="0">
                          <a:solidFill>
                            <a:schemeClr val="tx1"/>
                          </a:solidFill>
                          <a:latin typeface="Arial" panose="020B0604020202020204" pitchFamily="34" charset="0"/>
                          <a:cs typeface="Arial" panose="020B0604020202020204" pitchFamily="34" charset="0"/>
                        </a:rPr>
                        <a:t>Develop and deliver training programs for HR staff and employees.</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Change Management Specialist: </a:t>
                      </a:r>
                      <a:r>
                        <a:rPr lang="en-US" sz="1390" b="0" dirty="0">
                          <a:solidFill>
                            <a:schemeClr val="tx1"/>
                          </a:solidFill>
                          <a:latin typeface="Arial" panose="020B0604020202020204" pitchFamily="34" charset="0"/>
                          <a:cs typeface="Arial" panose="020B0604020202020204" pitchFamily="34" charset="0"/>
                        </a:rPr>
                        <a:t>Develop and execute the change management plan to ensure user adoption.</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Data Migration Specialist: </a:t>
                      </a:r>
                      <a:r>
                        <a:rPr lang="en-US" sz="1390" b="0" dirty="0">
                          <a:solidFill>
                            <a:schemeClr val="tx1"/>
                          </a:solidFill>
                          <a:latin typeface="Arial" panose="020B0604020202020204" pitchFamily="34" charset="0"/>
                          <a:cs typeface="Arial" panose="020B0604020202020204" pitchFamily="34" charset="0"/>
                        </a:rPr>
                        <a:t>Handle data cleansing, transformation, and migration from spreadsheets to the HRMS.</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Technical Support Staff: </a:t>
                      </a:r>
                      <a:r>
                        <a:rPr lang="en-US" sz="1390" b="0" dirty="0">
                          <a:solidFill>
                            <a:schemeClr val="tx1"/>
                          </a:solidFill>
                          <a:latin typeface="Arial" panose="020B0604020202020204" pitchFamily="34" charset="0"/>
                          <a:cs typeface="Arial" panose="020B0604020202020204" pitchFamily="34" charset="0"/>
                        </a:rPr>
                        <a:t>Provide post-implementation support to users.</a:t>
                      </a:r>
                    </a:p>
                    <a:p>
                      <a:pPr marL="0" indent="0">
                        <a:buFont typeface="Wingdings" panose="05000000000000000000" pitchFamily="2" charset="2"/>
                        <a:buNone/>
                      </a:pPr>
                      <a:endParaRPr lang="en-US" sz="1390" b="1" dirty="0">
                        <a:solidFill>
                          <a:schemeClr val="tx1"/>
                        </a:solidFill>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390" b="1" dirty="0">
                          <a:solidFill>
                            <a:schemeClr val="tx1"/>
                          </a:solidFill>
                          <a:latin typeface="Arial" panose="020B0604020202020204" pitchFamily="34" charset="0"/>
                          <a:cs typeface="Arial" panose="020B0604020202020204" pitchFamily="34" charset="0"/>
                        </a:rPr>
                        <a:t>Technical Resources:</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HRMS Software (In-house Developed): </a:t>
                      </a:r>
                      <a:r>
                        <a:rPr lang="en-US" sz="1390" b="0" dirty="0">
                          <a:solidFill>
                            <a:schemeClr val="tx1"/>
                          </a:solidFill>
                          <a:latin typeface="Arial" panose="020B0604020202020204" pitchFamily="34" charset="0"/>
                          <a:cs typeface="Arial" panose="020B0604020202020204" pitchFamily="34" charset="0"/>
                        </a:rPr>
                        <a:t>The custom-built HRMS application.</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Development Environment: </a:t>
                      </a:r>
                      <a:r>
                        <a:rPr lang="en-US" sz="1390" b="0" dirty="0">
                          <a:solidFill>
                            <a:schemeClr val="tx1"/>
                          </a:solidFill>
                          <a:latin typeface="Arial" panose="020B0604020202020204" pitchFamily="34" charset="0"/>
                          <a:cs typeface="Arial" panose="020B0604020202020204" pitchFamily="34" charset="0"/>
                        </a:rPr>
                        <a:t>Hardware and software used for development (e.g., servers, workstations, development tools, version control software).</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Testing Environment: </a:t>
                      </a:r>
                      <a:r>
                        <a:rPr lang="en-US" sz="1390" b="0" dirty="0">
                          <a:solidFill>
                            <a:schemeClr val="tx1"/>
                          </a:solidFill>
                          <a:latin typeface="Arial" panose="020B0604020202020204" pitchFamily="34" charset="0"/>
                          <a:cs typeface="Arial" panose="020B0604020202020204" pitchFamily="34" charset="0"/>
                        </a:rPr>
                        <a:t>Dedicated environment for testing the HRMS (may mirror the production environment).</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Database Server: </a:t>
                      </a:r>
                      <a:r>
                        <a:rPr lang="en-US" sz="1390" b="0" dirty="0">
                          <a:solidFill>
                            <a:schemeClr val="tx1"/>
                          </a:solidFill>
                          <a:latin typeface="Arial" panose="020B0604020202020204" pitchFamily="34" charset="0"/>
                          <a:cs typeface="Arial" panose="020B0604020202020204" pitchFamily="34" charset="0"/>
                        </a:rPr>
                        <a:t>Server to host the HRMS database.</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Application Server (if applicable): </a:t>
                      </a:r>
                      <a:r>
                        <a:rPr lang="en-US" sz="1390" b="0" dirty="0">
                          <a:solidFill>
                            <a:schemeClr val="tx1"/>
                          </a:solidFill>
                          <a:latin typeface="Arial" panose="020B0604020202020204" pitchFamily="34" charset="0"/>
                          <a:cs typeface="Arial" panose="020B0604020202020204" pitchFamily="34" charset="0"/>
                        </a:rPr>
                        <a:t>Server to host the HRMS application.</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Client Workstations/Devices: </a:t>
                      </a:r>
                      <a:r>
                        <a:rPr lang="en-US" sz="1390" b="0" dirty="0">
                          <a:solidFill>
                            <a:schemeClr val="tx1"/>
                          </a:solidFill>
                          <a:latin typeface="Arial" panose="020B0604020202020204" pitchFamily="34" charset="0"/>
                          <a:cs typeface="Arial" panose="020B0604020202020204" pitchFamily="34" charset="0"/>
                        </a:rPr>
                        <a:t>Computers or mobile devices for HR staff and employees to access the HRMS.</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Software Licenses: </a:t>
                      </a:r>
                      <a:r>
                        <a:rPr lang="en-US" sz="1390" b="0" dirty="0">
                          <a:solidFill>
                            <a:schemeClr val="tx1"/>
                          </a:solidFill>
                          <a:latin typeface="Arial" panose="020B0604020202020204" pitchFamily="34" charset="0"/>
                          <a:cs typeface="Arial" panose="020B0604020202020204" pitchFamily="34" charset="0"/>
                        </a:rPr>
                        <a:t>Licenses for any required software (database, development tools, etc.).</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Integration Tools/APIs: </a:t>
                      </a:r>
                      <a:r>
                        <a:rPr lang="en-US" sz="1390" b="0" dirty="0">
                          <a:solidFill>
                            <a:schemeClr val="tx1"/>
                          </a:solidFill>
                          <a:latin typeface="Arial" panose="020B0604020202020204" pitchFamily="34" charset="0"/>
                          <a:cs typeface="Arial" panose="020B0604020202020204" pitchFamily="34" charset="0"/>
                        </a:rPr>
                        <a:t>Software or APIs for integrating the HRMS with other systems (payroll, finance).</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Backup and Recovery Systems: </a:t>
                      </a:r>
                      <a:r>
                        <a:rPr lang="en-US" sz="1390" b="0" dirty="0">
                          <a:solidFill>
                            <a:schemeClr val="tx1"/>
                          </a:solidFill>
                          <a:latin typeface="Arial" panose="020B0604020202020204" pitchFamily="34" charset="0"/>
                          <a:cs typeface="Arial" panose="020B0604020202020204" pitchFamily="34" charset="0"/>
                        </a:rPr>
                        <a:t>Systems to back up and restore HRMS data.</a:t>
                      </a:r>
                    </a:p>
                    <a:p>
                      <a:pPr marL="285750" indent="-285750">
                        <a:buFont typeface="Wingdings" panose="05000000000000000000" pitchFamily="2" charset="2"/>
                        <a:buChar char="v"/>
                      </a:pPr>
                      <a:r>
                        <a:rPr lang="en-US" sz="1390" b="1" dirty="0">
                          <a:solidFill>
                            <a:schemeClr val="tx1"/>
                          </a:solidFill>
                          <a:latin typeface="Arial" panose="020B0604020202020204" pitchFamily="34" charset="0"/>
                          <a:cs typeface="Arial" panose="020B0604020202020204" pitchFamily="34" charset="0"/>
                        </a:rPr>
                        <a:t>Security Software: </a:t>
                      </a:r>
                      <a:r>
                        <a:rPr lang="en-US" sz="1390" b="0" dirty="0">
                          <a:solidFill>
                            <a:schemeClr val="tx1"/>
                          </a:solidFill>
                          <a:latin typeface="Arial" panose="020B0604020202020204" pitchFamily="34" charset="0"/>
                          <a:cs typeface="Arial" panose="020B0604020202020204" pitchFamily="34" charset="0"/>
                        </a:rPr>
                        <a:t>Tools to ensure the security of the HRMS and employee data.</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84212227"/>
                  </a:ext>
                </a:extLst>
              </a:tr>
            </a:tbl>
          </a:graphicData>
        </a:graphic>
      </p:graphicFrame>
    </p:spTree>
    <p:extLst>
      <p:ext uri="{BB962C8B-B14F-4D97-AF65-F5344CB8AC3E}">
        <p14:creationId xmlns:p14="http://schemas.microsoft.com/office/powerpoint/2010/main" val="1414186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1AFFCB-564C-06C0-18DD-33C095947021}"/>
              </a:ext>
            </a:extLst>
          </p:cNvPr>
          <p:cNvGraphicFramePr>
            <a:graphicFrameLocks noGrp="1"/>
          </p:cNvGraphicFramePr>
          <p:nvPr>
            <p:ph idx="1"/>
            <p:extLst>
              <p:ext uri="{D42A27DB-BD31-4B8C-83A1-F6EECF244321}">
                <p14:modId xmlns:p14="http://schemas.microsoft.com/office/powerpoint/2010/main" val="1991218463"/>
              </p:ext>
            </p:extLst>
          </p:nvPr>
        </p:nvGraphicFramePr>
        <p:xfrm>
          <a:off x="0" y="701040"/>
          <a:ext cx="9144000" cy="43434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2140240"/>
                    </a:ext>
                  </a:extLst>
                </a:gridCol>
              </a:tblGrid>
              <a:tr h="297180">
                <a:tc>
                  <a:txBody>
                    <a:bodyPr/>
                    <a:lstStyle/>
                    <a:p>
                      <a:pPr algn="ctr"/>
                      <a:r>
                        <a:rPr lang="en-US" sz="2400" dirty="0">
                          <a:solidFill>
                            <a:schemeClr val="tx1"/>
                          </a:solidFill>
                          <a:latin typeface="Arial" panose="020B0604020202020204" pitchFamily="34" charset="0"/>
                          <a:cs typeface="Arial" panose="020B0604020202020204" pitchFamily="34" charset="0"/>
                        </a:rPr>
                        <a:t>Resources</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5502433"/>
                  </a:ext>
                </a:extLst>
              </a:tr>
            </a:tbl>
          </a:graphicData>
        </a:graphic>
      </p:graphicFrame>
      <p:graphicFrame>
        <p:nvGraphicFramePr>
          <p:cNvPr id="5" name="Content Placeholder 3">
            <a:extLst>
              <a:ext uri="{FF2B5EF4-FFF2-40B4-BE49-F238E27FC236}">
                <a16:creationId xmlns:a16="http://schemas.microsoft.com/office/drawing/2014/main" id="{5D303A3E-ED55-617A-B85F-1EBDC61562B7}"/>
              </a:ext>
            </a:extLst>
          </p:cNvPr>
          <p:cNvGraphicFramePr>
            <a:graphicFrameLocks/>
          </p:cNvGraphicFramePr>
          <p:nvPr>
            <p:extLst>
              <p:ext uri="{D42A27DB-BD31-4B8C-83A1-F6EECF244321}">
                <p14:modId xmlns:p14="http://schemas.microsoft.com/office/powerpoint/2010/main" val="1387441359"/>
              </p:ext>
            </p:extLst>
          </p:nvPr>
        </p:nvGraphicFramePr>
        <p:xfrm>
          <a:off x="0" y="1135380"/>
          <a:ext cx="9144000" cy="5722620"/>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2140240"/>
                    </a:ext>
                  </a:extLst>
                </a:gridCol>
              </a:tblGrid>
              <a:tr h="5722620">
                <a:tc>
                  <a:txBody>
                    <a:bodyPr/>
                    <a:lstStyle/>
                    <a:p>
                      <a:r>
                        <a:rPr lang="en-US" sz="2250" dirty="0">
                          <a:solidFill>
                            <a:schemeClr val="tx1"/>
                          </a:solidFill>
                          <a:latin typeface="Arial" panose="020B0604020202020204" pitchFamily="34" charset="0"/>
                          <a:cs typeface="Arial" panose="020B0604020202020204" pitchFamily="34" charset="0"/>
                        </a:rPr>
                        <a:t>Other Resources:</a:t>
                      </a:r>
                    </a:p>
                    <a:p>
                      <a:endParaRPr lang="en-US" sz="225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2250" b="0" dirty="0">
                          <a:solidFill>
                            <a:schemeClr val="tx1"/>
                          </a:solidFill>
                          <a:latin typeface="Arial" panose="020B0604020202020204" pitchFamily="34" charset="0"/>
                          <a:cs typeface="Arial" panose="020B0604020202020204" pitchFamily="34" charset="0"/>
                        </a:rPr>
                        <a:t> </a:t>
                      </a:r>
                      <a:r>
                        <a:rPr lang="en-US" sz="2250" b="1" dirty="0">
                          <a:solidFill>
                            <a:schemeClr val="tx1"/>
                          </a:solidFill>
                          <a:latin typeface="Arial" panose="020B0604020202020204" pitchFamily="34" charset="0"/>
                          <a:cs typeface="Arial" panose="020B0604020202020204" pitchFamily="34" charset="0"/>
                        </a:rPr>
                        <a:t>Budget: </a:t>
                      </a:r>
                      <a:r>
                        <a:rPr lang="en-US" sz="2250" b="0" dirty="0">
                          <a:solidFill>
                            <a:schemeClr val="tx1"/>
                          </a:solidFill>
                          <a:latin typeface="Arial" panose="020B0604020202020204" pitchFamily="34" charset="0"/>
                          <a:cs typeface="Arial" panose="020B0604020202020204" pitchFamily="34" charset="0"/>
                        </a:rPr>
                        <a:t>Funding for all project activities (personnel, software, hardware, training, etc.).</a:t>
                      </a:r>
                    </a:p>
                    <a:p>
                      <a:pPr marL="285750" indent="-285750">
                        <a:buFont typeface="Wingdings" panose="05000000000000000000" pitchFamily="2" charset="2"/>
                        <a:buChar char="v"/>
                      </a:pPr>
                      <a:r>
                        <a:rPr lang="en-US" sz="2250" b="0" dirty="0">
                          <a:solidFill>
                            <a:schemeClr val="tx1"/>
                          </a:solidFill>
                          <a:latin typeface="Arial" panose="020B0604020202020204" pitchFamily="34" charset="0"/>
                          <a:cs typeface="Arial" panose="020B0604020202020204" pitchFamily="34" charset="0"/>
                        </a:rPr>
                        <a:t> </a:t>
                      </a:r>
                      <a:r>
                        <a:rPr lang="en-US" sz="2250" b="1" dirty="0">
                          <a:solidFill>
                            <a:schemeClr val="tx1"/>
                          </a:solidFill>
                          <a:latin typeface="Arial" panose="020B0604020202020204" pitchFamily="34" charset="0"/>
                          <a:cs typeface="Arial" panose="020B0604020202020204" pitchFamily="34" charset="0"/>
                        </a:rPr>
                        <a:t>Timeline/Schedule: </a:t>
                      </a:r>
                      <a:r>
                        <a:rPr lang="en-US" sz="2250" b="0" dirty="0">
                          <a:solidFill>
                            <a:schemeClr val="tx1"/>
                          </a:solidFill>
                          <a:latin typeface="Arial" panose="020B0604020202020204" pitchFamily="34" charset="0"/>
                          <a:cs typeface="Arial" panose="020B0604020202020204" pitchFamily="34" charset="0"/>
                        </a:rPr>
                        <a:t>Project plan with defined milestones and deadlines.</a:t>
                      </a:r>
                    </a:p>
                    <a:p>
                      <a:pPr marL="285750" indent="-285750">
                        <a:buFont typeface="Wingdings" panose="05000000000000000000" pitchFamily="2" charset="2"/>
                        <a:buChar char="v"/>
                      </a:pPr>
                      <a:r>
                        <a:rPr lang="en-US" sz="2250" b="0" dirty="0">
                          <a:solidFill>
                            <a:schemeClr val="tx1"/>
                          </a:solidFill>
                          <a:latin typeface="Arial" panose="020B0604020202020204" pitchFamily="34" charset="0"/>
                          <a:cs typeface="Arial" panose="020B0604020202020204" pitchFamily="34" charset="0"/>
                        </a:rPr>
                        <a:t> </a:t>
                      </a:r>
                      <a:r>
                        <a:rPr lang="en-US" sz="2250" b="1" dirty="0">
                          <a:solidFill>
                            <a:schemeClr val="tx1"/>
                          </a:solidFill>
                          <a:latin typeface="Arial" panose="020B0604020202020204" pitchFamily="34" charset="0"/>
                          <a:cs typeface="Arial" panose="020B0604020202020204" pitchFamily="34" charset="0"/>
                        </a:rPr>
                        <a:t>Project Management Tools: </a:t>
                      </a:r>
                      <a:r>
                        <a:rPr lang="en-US" sz="2250" b="0" dirty="0">
                          <a:solidFill>
                            <a:schemeClr val="tx1"/>
                          </a:solidFill>
                          <a:latin typeface="Arial" panose="020B0604020202020204" pitchFamily="34" charset="0"/>
                          <a:cs typeface="Arial" panose="020B0604020202020204" pitchFamily="34" charset="0"/>
                        </a:rPr>
                        <a:t>Software for project planning, tracking, and collaboration (e.g., Jira, Asana, MS Project).</a:t>
                      </a:r>
                    </a:p>
                    <a:p>
                      <a:pPr marL="285750" indent="-285750">
                        <a:buFont typeface="Wingdings" panose="05000000000000000000" pitchFamily="2" charset="2"/>
                        <a:buChar char="v"/>
                      </a:pPr>
                      <a:r>
                        <a:rPr lang="en-US" sz="2250" b="0" dirty="0">
                          <a:solidFill>
                            <a:schemeClr val="tx1"/>
                          </a:solidFill>
                          <a:latin typeface="Arial" panose="020B0604020202020204" pitchFamily="34" charset="0"/>
                          <a:cs typeface="Arial" panose="020B0604020202020204" pitchFamily="34" charset="0"/>
                        </a:rPr>
                        <a:t> </a:t>
                      </a:r>
                      <a:r>
                        <a:rPr lang="en-US" sz="2250" b="1" dirty="0">
                          <a:solidFill>
                            <a:schemeClr val="tx1"/>
                          </a:solidFill>
                          <a:latin typeface="Arial" panose="020B0604020202020204" pitchFamily="34" charset="0"/>
                          <a:cs typeface="Arial" panose="020B0604020202020204" pitchFamily="34" charset="0"/>
                        </a:rPr>
                        <a:t>Training Materials: </a:t>
                      </a:r>
                      <a:r>
                        <a:rPr lang="en-US" sz="2250" b="0" dirty="0">
                          <a:solidFill>
                            <a:schemeClr val="tx1"/>
                          </a:solidFill>
                          <a:latin typeface="Arial" panose="020B0604020202020204" pitchFamily="34" charset="0"/>
                          <a:cs typeface="Arial" panose="020B0604020202020204" pitchFamily="34" charset="0"/>
                        </a:rPr>
                        <a:t>User manuals, online tutorials, FAQs, and other training resources.</a:t>
                      </a:r>
                    </a:p>
                    <a:p>
                      <a:pPr marL="285750" indent="-285750">
                        <a:buFont typeface="Wingdings" panose="05000000000000000000" pitchFamily="2" charset="2"/>
                        <a:buChar char="v"/>
                      </a:pPr>
                      <a:r>
                        <a:rPr lang="en-US" sz="2250" b="1" dirty="0">
                          <a:solidFill>
                            <a:schemeClr val="tx1"/>
                          </a:solidFill>
                          <a:latin typeface="Arial" panose="020B0604020202020204" pitchFamily="34" charset="0"/>
                          <a:cs typeface="Arial" panose="020B0604020202020204" pitchFamily="34" charset="0"/>
                        </a:rPr>
                        <a:t>Communication Tools: </a:t>
                      </a:r>
                      <a:r>
                        <a:rPr lang="en-US" sz="2250" b="0" dirty="0">
                          <a:solidFill>
                            <a:schemeClr val="tx1"/>
                          </a:solidFill>
                          <a:latin typeface="Arial" panose="020B0604020202020204" pitchFamily="34" charset="0"/>
                          <a:cs typeface="Arial" panose="020B0604020202020204" pitchFamily="34" charset="0"/>
                        </a:rPr>
                        <a:t>Tools for communication and collaboration (e.g., email, instant messaging, video conferencing).</a:t>
                      </a:r>
                    </a:p>
                    <a:p>
                      <a:pPr marL="285750" indent="-285750">
                        <a:buFont typeface="Wingdings" panose="05000000000000000000" pitchFamily="2" charset="2"/>
                        <a:buChar char="v"/>
                      </a:pPr>
                      <a:r>
                        <a:rPr lang="en-US" sz="2250" b="1" dirty="0">
                          <a:solidFill>
                            <a:schemeClr val="tx1"/>
                          </a:solidFill>
                          <a:latin typeface="Arial" panose="020B0604020202020204" pitchFamily="34" charset="0"/>
                          <a:cs typeface="Arial" panose="020B0604020202020204" pitchFamily="34" charset="0"/>
                        </a:rPr>
                        <a:t>Office Space/Meeting Rooms: </a:t>
                      </a:r>
                      <a:r>
                        <a:rPr lang="en-US" sz="2250" b="0" dirty="0">
                          <a:solidFill>
                            <a:schemeClr val="tx1"/>
                          </a:solidFill>
                          <a:latin typeface="Arial" panose="020B0604020202020204" pitchFamily="34" charset="0"/>
                          <a:cs typeface="Arial" panose="020B0604020202020204" pitchFamily="34" charset="0"/>
                        </a:rPr>
                        <a:t>Physical space for project team meetings, training sessions, and workshops.</a:t>
                      </a:r>
                    </a:p>
                    <a:p>
                      <a:pPr marL="285750" indent="-285750">
                        <a:buFont typeface="Wingdings" panose="05000000000000000000" pitchFamily="2" charset="2"/>
                        <a:buChar char="v"/>
                      </a:pPr>
                      <a:r>
                        <a:rPr lang="en-US" sz="2250" b="1" dirty="0">
                          <a:solidFill>
                            <a:schemeClr val="tx1"/>
                          </a:solidFill>
                          <a:latin typeface="Arial" panose="020B0604020202020204" pitchFamily="34" charset="0"/>
                          <a:cs typeface="Arial" panose="020B0604020202020204" pitchFamily="34" charset="0"/>
                        </a:rPr>
                        <a:t>Consultants (if needed): </a:t>
                      </a:r>
                      <a:r>
                        <a:rPr lang="en-US" sz="2250" b="0" dirty="0">
                          <a:solidFill>
                            <a:schemeClr val="tx1"/>
                          </a:solidFill>
                          <a:latin typeface="Arial" panose="020B0604020202020204" pitchFamily="34" charset="0"/>
                          <a:cs typeface="Arial" panose="020B0604020202020204" pitchFamily="34" charset="0"/>
                        </a:rPr>
                        <a:t>External experts for specialized tasks (e.g., HR legal compliance, data security).</a:t>
                      </a:r>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5502433"/>
                  </a:ext>
                </a:extLst>
              </a:tr>
            </a:tbl>
          </a:graphicData>
        </a:graphic>
      </p:graphicFrame>
    </p:spTree>
    <p:extLst>
      <p:ext uri="{BB962C8B-B14F-4D97-AF65-F5344CB8AC3E}">
        <p14:creationId xmlns:p14="http://schemas.microsoft.com/office/powerpoint/2010/main" val="3661000978"/>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524</TotalTime>
  <Words>3344</Words>
  <Application>Microsoft Office PowerPoint</Application>
  <PresentationFormat>On-screen Show (4:3)</PresentationFormat>
  <Paragraphs>191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vt:lpstr>
      <vt:lpstr>Vapor Trail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Simran Sehgal</dc:creator>
  <cp:lastModifiedBy>Simran Sehgal</cp:lastModifiedBy>
  <cp:revision>1</cp:revision>
  <dcterms:created xsi:type="dcterms:W3CDTF">2025-02-07T15:14:19Z</dcterms:created>
  <dcterms:modified xsi:type="dcterms:W3CDTF">2025-02-14T10:59:29Z</dcterms:modified>
</cp:coreProperties>
</file>