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3" r:id="rId7"/>
    <p:sldId id="264" r:id="rId8"/>
    <p:sldId id="265" r:id="rId9"/>
    <p:sldId id="270" r:id="rId10"/>
    <p:sldId id="271" r:id="rId11"/>
    <p:sldId id="266" r:id="rId12"/>
    <p:sldId id="267"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66" d="100"/>
          <a:sy n="66" d="100"/>
        </p:scale>
        <p:origin x="66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3145123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296313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4651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112012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3778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872357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864951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388545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428110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245084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1118B0-19C0-48AE-A01B-02A57DCBB669}" type="datetimeFigureOut">
              <a:rPr lang="en-IN" smtClean="0"/>
              <a:t>22-02-2025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301861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1118B0-19C0-48AE-A01B-02A57DCBB669}" type="datetimeFigureOut">
              <a:rPr lang="en-IN" smtClean="0"/>
              <a:t>22-02-2025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4001520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1118B0-19C0-48AE-A01B-02A57DCBB669}" type="datetimeFigureOut">
              <a:rPr lang="en-IN" smtClean="0"/>
              <a:t>22-02-2025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21836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1118B0-19C0-48AE-A01B-02A57DCBB669}" type="datetimeFigureOut">
              <a:rPr lang="en-IN" smtClean="0"/>
              <a:t>22-02-2025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110022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1118B0-19C0-48AE-A01B-02A57DCBB669}" type="datetimeFigureOut">
              <a:rPr lang="en-IN" smtClean="0"/>
              <a:t>22-02-2025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250348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1118B0-19C0-48AE-A01B-02A57DCBB669}" type="datetimeFigureOut">
              <a:rPr lang="en-IN" smtClean="0"/>
              <a:t>22-02-2025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102351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1118B0-19C0-48AE-A01B-02A57DCBB669}" type="datetimeFigureOut">
              <a:rPr lang="en-IN" smtClean="0"/>
              <a:t>22-02-2025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25DAD3-9F7B-4F16-957B-B68F29E3A6FB}" type="slidenum">
              <a:rPr lang="en-IN" smtClean="0"/>
              <a:t>‹#›</a:t>
            </a:fld>
            <a:endParaRPr lang="en-IN"/>
          </a:p>
        </p:txBody>
      </p:sp>
    </p:spTree>
    <p:extLst>
      <p:ext uri="{BB962C8B-B14F-4D97-AF65-F5344CB8AC3E}">
        <p14:creationId xmlns:p14="http://schemas.microsoft.com/office/powerpoint/2010/main" val="215216650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9F59A-287C-7D8E-9566-3A803C32E1A4}"/>
              </a:ext>
            </a:extLst>
          </p:cNvPr>
          <p:cNvSpPr>
            <a:spLocks noGrp="1"/>
          </p:cNvSpPr>
          <p:nvPr>
            <p:ph type="ctrTitle"/>
          </p:nvPr>
        </p:nvSpPr>
        <p:spPr>
          <a:xfrm>
            <a:off x="85618" y="1109609"/>
            <a:ext cx="8976189" cy="3411020"/>
          </a:xfrm>
        </p:spPr>
        <p:txBody>
          <a:bodyPr/>
          <a:lstStyle/>
          <a:p>
            <a:pPr>
              <a:lnSpc>
                <a:spcPct val="107000"/>
              </a:lnSpc>
              <a:spcAft>
                <a:spcPts val="800"/>
              </a:spcAft>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Project name – HRM Pro</a:t>
            </a:r>
            <a:br>
              <a:rPr lang="en-IN" sz="2000" b="1" kern="100" dirty="0">
                <a:effectLst/>
                <a:latin typeface="Calibri" panose="020F0502020204030204" pitchFamily="34" charset="0"/>
                <a:ea typeface="Calibri" panose="020F0502020204030204" pitchFamily="34" charset="0"/>
                <a:cs typeface="Times New Roman" panose="02020603050405020304" pitchFamily="18" charset="0"/>
              </a:rPr>
            </a:b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                                      Prepared by – Rhutik Pujare (Business Analyst)</a:t>
            </a:r>
            <a:br>
              <a:rPr lang="en-IN" sz="2000" b="1" kern="100" dirty="0">
                <a:effectLst/>
                <a:latin typeface="Calibri" panose="020F0502020204030204" pitchFamily="34" charset="0"/>
                <a:ea typeface="Calibri" panose="020F0502020204030204" pitchFamily="34" charset="0"/>
                <a:cs typeface="Times New Roman" panose="02020603050405020304" pitchFamily="18" charset="0"/>
              </a:rPr>
            </a:b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Date – 01-Feb-2025</a:t>
            </a:r>
            <a:br>
              <a:rPr lang="en-IN" sz="1800" b="1" kern="100" dirty="0">
                <a:latin typeface="Calibri" panose="020F0502020204030204" pitchFamily="34" charset="0"/>
                <a:ea typeface="Calibri" panose="020F0502020204030204" pitchFamily="34" charset="0"/>
                <a:cs typeface="Times New Roman" panose="02020603050405020304" pitchFamily="18" charset="0"/>
              </a:rPr>
            </a:br>
            <a:br>
              <a:rPr lang="en-IN" sz="1800" b="1" kern="100" dirty="0">
                <a:effectLst/>
                <a:latin typeface="Calibri" panose="020F0502020204030204" pitchFamily="34" charset="0"/>
                <a:ea typeface="Calibri" panose="020F0502020204030204" pitchFamily="34" charset="0"/>
                <a:cs typeface="Times New Roman" panose="02020603050405020304" pitchFamily="18" charset="0"/>
              </a:rPr>
            </a:br>
            <a:endParaRPr lang="en-IN" b="1" dirty="0"/>
          </a:p>
        </p:txBody>
      </p:sp>
    </p:spTree>
    <p:extLst>
      <p:ext uri="{BB962C8B-B14F-4D97-AF65-F5344CB8AC3E}">
        <p14:creationId xmlns:p14="http://schemas.microsoft.com/office/powerpoint/2010/main" val="3111565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8B05C1-613F-922F-CDBF-E006BE421AE2}"/>
              </a:ext>
            </a:extLst>
          </p:cNvPr>
          <p:cNvSpPr>
            <a:spLocks noGrp="1"/>
          </p:cNvSpPr>
          <p:nvPr>
            <p:ph idx="1"/>
          </p:nvPr>
        </p:nvSpPr>
        <p:spPr>
          <a:xfrm>
            <a:off x="677334" y="654519"/>
            <a:ext cx="8596668" cy="5386844"/>
          </a:xfrm>
        </p:spPr>
        <p:txBody>
          <a:bodyPr/>
          <a:lstStyle/>
          <a:p>
            <a:r>
              <a:rPr lang="en-US" b="1" dirty="0">
                <a:latin typeface="Calibri" panose="020F0502020204030204" pitchFamily="34" charset="0"/>
                <a:ea typeface="Calibri" panose="020F0502020204030204" pitchFamily="34" charset="0"/>
                <a:cs typeface="Calibri" panose="020F0502020204030204" pitchFamily="34" charset="0"/>
              </a:rPr>
              <a:t>Demo</a:t>
            </a:r>
            <a:endParaRPr lang="en-US"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Presented a potentially deliverable product increment to stakeholders for their feedback and input.</a:t>
            </a: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Collaborated with testers to ensure all requirements were met and the product was free of bugs and issues.</a:t>
            </a:r>
          </a:p>
          <a:p>
            <a:r>
              <a:rPr lang="en-US" b="1" dirty="0">
                <a:latin typeface="Calibri" panose="020F0502020204030204" pitchFamily="34" charset="0"/>
                <a:ea typeface="Calibri" panose="020F0502020204030204" pitchFamily="34" charset="0"/>
                <a:cs typeface="Calibri" panose="020F0502020204030204" pitchFamily="34" charset="0"/>
              </a:rPr>
              <a:t>Sprint Retrospective</a:t>
            </a:r>
            <a:endParaRPr lang="en-US"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Held sprint retrospective meetings to evaluate the sprint’s success and identify areas for improvement.</a:t>
            </a: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Implemented necessary adjustments based on feedback from stakeholders and team members to enhance future sprints.</a:t>
            </a:r>
          </a:p>
          <a:p>
            <a:r>
              <a:rPr lang="en-US" b="1" dirty="0">
                <a:latin typeface="Calibri" panose="020F0502020204030204" pitchFamily="34" charset="0"/>
                <a:ea typeface="Calibri" panose="020F0502020204030204" pitchFamily="34" charset="0"/>
                <a:cs typeface="Calibri" panose="020F0502020204030204" pitchFamily="34" charset="0"/>
              </a:rPr>
              <a:t>Deployment</a:t>
            </a:r>
            <a:endParaRPr lang="en-US"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After successful user acceptance testing (UAT), deployed the HRM Pro software.</a:t>
            </a: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Ensured a smooth transition to the new software by providing comprehensive training and support to users.</a:t>
            </a:r>
          </a:p>
          <a:p>
            <a:endParaRPr lang="en-IN" dirty="0"/>
          </a:p>
        </p:txBody>
      </p:sp>
    </p:spTree>
    <p:extLst>
      <p:ext uri="{BB962C8B-B14F-4D97-AF65-F5344CB8AC3E}">
        <p14:creationId xmlns:p14="http://schemas.microsoft.com/office/powerpoint/2010/main" val="2318525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339265-0883-9FEE-AD50-44B720465118}"/>
              </a:ext>
            </a:extLst>
          </p:cNvPr>
          <p:cNvSpPr>
            <a:spLocks noGrp="1"/>
          </p:cNvSpPr>
          <p:nvPr>
            <p:ph idx="1"/>
          </p:nvPr>
        </p:nvSpPr>
        <p:spPr>
          <a:xfrm>
            <a:off x="838200" y="616449"/>
            <a:ext cx="10515600" cy="5560514"/>
          </a:xfrm>
        </p:spPr>
        <p:txBody>
          <a:bodyPr>
            <a:normAutofit fontScale="62500" lnSpcReduction="20000"/>
          </a:bodyPr>
          <a:lstStyle/>
          <a:p>
            <a:pPr marL="0" indent="0">
              <a:lnSpc>
                <a:spcPct val="107000"/>
              </a:lnSpc>
              <a:spcAft>
                <a:spcPts val="800"/>
              </a:spcAft>
              <a:buNone/>
              <a:tabLst>
                <a:tab pos="457200" algn="l"/>
              </a:tabLst>
            </a:pPr>
            <a:r>
              <a:rPr lang="en-US" sz="6200" b="1" kern="0" dirty="0">
                <a:latin typeface="Calibri" panose="020F0502020204030204" pitchFamily="34" charset="0"/>
                <a:ea typeface="Calibri" panose="020F0502020204030204" pitchFamily="34" charset="0"/>
                <a:cs typeface="Calibri" panose="020F0502020204030204" pitchFamily="34" charset="0"/>
              </a:rPr>
              <a:t>Resources – </a:t>
            </a:r>
          </a:p>
          <a:p>
            <a:pPr marL="0" lvl="0" indent="0">
              <a:lnSpc>
                <a:spcPct val="107000"/>
              </a:lnSpc>
              <a:spcAft>
                <a:spcPts val="800"/>
              </a:spcAft>
              <a:buNone/>
              <a:tabLst>
                <a:tab pos="457200" algn="l"/>
              </a:tabLst>
            </a:pPr>
            <a:r>
              <a:rPr lang="en-IN" sz="4500" kern="0" dirty="0">
                <a:effectLst/>
                <a:latin typeface="Calibri" panose="020F0502020204030204" pitchFamily="34" charset="0"/>
                <a:ea typeface="Calibri" panose="020F0502020204030204" pitchFamily="34" charset="0"/>
                <a:cs typeface="Calibri" panose="020F0502020204030204" pitchFamily="34" charset="0"/>
              </a:rPr>
              <a:t>1. People:</a:t>
            </a:r>
            <a:endParaRPr lang="en-IN" sz="4500" kern="100" dirty="0">
              <a:effectLst/>
              <a:latin typeface="Calibri" panose="020F0502020204030204" pitchFamily="34" charset="0"/>
              <a:ea typeface="Calibri" panose="020F0502020204030204" pitchFamily="34" charset="0"/>
              <a:cs typeface="Calibri" panose="020F0502020204030204" pitchFamily="34" charset="0"/>
            </a:endParaRPr>
          </a:p>
          <a:p>
            <a:r>
              <a:rPr lang="en-IN" sz="3800" kern="0" dirty="0">
                <a:effectLst/>
                <a:latin typeface="Calibri" panose="020F0502020204030204" pitchFamily="34" charset="0"/>
                <a:ea typeface="Calibri" panose="020F0502020204030204" pitchFamily="34" charset="0"/>
                <a:cs typeface="Calibri" panose="020F0502020204030204" pitchFamily="34" charset="0"/>
              </a:rPr>
              <a:t>Project Team</a:t>
            </a:r>
          </a:p>
          <a:p>
            <a:r>
              <a:rPr lang="en-IN" sz="3800" dirty="0">
                <a:latin typeface="Calibri" panose="020F0502020204030204" pitchFamily="34" charset="0"/>
                <a:ea typeface="Calibri" panose="020F0502020204030204" pitchFamily="34" charset="0"/>
                <a:cs typeface="Calibri" panose="020F0502020204030204" pitchFamily="34" charset="0"/>
              </a:rPr>
              <a:t>Client Stakeholders</a:t>
            </a:r>
          </a:p>
          <a:p>
            <a:r>
              <a:rPr lang="en-IN" sz="3800" dirty="0">
                <a:latin typeface="Calibri" panose="020F0502020204030204" pitchFamily="34" charset="0"/>
                <a:ea typeface="Calibri" panose="020F0502020204030204" pitchFamily="34" charset="0"/>
                <a:cs typeface="Calibri" panose="020F0502020204030204" pitchFamily="34" charset="0"/>
              </a:rPr>
              <a:t>External Consultants</a:t>
            </a:r>
            <a:endParaRPr lang="en-IN" sz="3800" kern="0" dirty="0">
              <a:effectLst/>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spcAft>
                <a:spcPts val="800"/>
              </a:spcAft>
              <a:buNone/>
              <a:tabLst>
                <a:tab pos="457200" algn="l"/>
              </a:tabLst>
            </a:pPr>
            <a:r>
              <a:rPr lang="en-IN" sz="4500" kern="0" dirty="0">
                <a:effectLst/>
                <a:latin typeface="Calibri" panose="020F0502020204030204" pitchFamily="34" charset="0"/>
                <a:ea typeface="Calibri" panose="020F0502020204030204" pitchFamily="34" charset="0"/>
                <a:cs typeface="Calibri" panose="020F0502020204030204" pitchFamily="34" charset="0"/>
              </a:rPr>
              <a:t>2. Time:</a:t>
            </a:r>
            <a:endParaRPr lang="en-IN" sz="4500" kern="100" dirty="0">
              <a:effectLst/>
              <a:latin typeface="Calibri" panose="020F0502020204030204" pitchFamily="34" charset="0"/>
              <a:ea typeface="Calibri" panose="020F0502020204030204" pitchFamily="34" charset="0"/>
              <a:cs typeface="Calibri" panose="020F0502020204030204" pitchFamily="34" charset="0"/>
            </a:endParaRPr>
          </a:p>
          <a:p>
            <a:r>
              <a:rPr lang="en-IN" sz="4500" kern="0" dirty="0">
                <a:effectLst/>
                <a:latin typeface="Calibri" panose="020F0502020204030204" pitchFamily="34" charset="0"/>
                <a:ea typeface="Calibri" panose="020F0502020204030204" pitchFamily="34" charset="0"/>
                <a:cs typeface="Calibri" panose="020F0502020204030204" pitchFamily="34" charset="0"/>
              </a:rPr>
              <a:t>Project Duration – 1 Year</a:t>
            </a:r>
          </a:p>
          <a:p>
            <a:pPr marL="0" indent="0">
              <a:buNone/>
            </a:pPr>
            <a:r>
              <a:rPr lang="en-IN" sz="4500" kern="0" dirty="0">
                <a:latin typeface="Calibri" panose="020F0502020204030204" pitchFamily="34" charset="0"/>
                <a:ea typeface="Calibri" panose="020F0502020204030204" pitchFamily="34" charset="0"/>
                <a:cs typeface="Calibri" panose="020F0502020204030204" pitchFamily="34" charset="0"/>
              </a:rPr>
              <a:t>3. Budget :</a:t>
            </a:r>
          </a:p>
          <a:p>
            <a:pPr marL="0" indent="0">
              <a:buNone/>
            </a:pPr>
            <a:r>
              <a:rPr lang="en-IN" sz="4500" kern="0" dirty="0">
                <a:latin typeface="Calibri" panose="020F0502020204030204" pitchFamily="34" charset="0"/>
                <a:ea typeface="Calibri" panose="020F0502020204030204" pitchFamily="34" charset="0"/>
                <a:cs typeface="Calibri" panose="020F0502020204030204" pitchFamily="34" charset="0"/>
              </a:rPr>
              <a:t>10 Lakhs</a:t>
            </a:r>
          </a:p>
          <a:p>
            <a:pPr marL="0" indent="0">
              <a:buNone/>
            </a:pPr>
            <a:endParaRPr lang="en-IN" sz="2600" kern="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IN" sz="2600" kern="0" dirty="0">
                <a:latin typeface="Calibri" panose="020F0502020204030204" pitchFamily="34" charset="0"/>
                <a:ea typeface="Calibri" panose="020F0502020204030204" pitchFamily="34" charset="0"/>
                <a:cs typeface="Calibri" panose="020F0502020204030204" pitchFamily="34" charset="0"/>
              </a:rPr>
              <a:t>4. Other </a:t>
            </a:r>
          </a:p>
          <a:p>
            <a:pPr marL="0" indent="0">
              <a:buNone/>
            </a:pPr>
            <a:endParaRPr lang="en-IN" sz="2600" kern="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IN" sz="55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IN" sz="55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053921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19B7F-1FA1-ED8B-E8DA-021060D258C6}"/>
              </a:ext>
            </a:extLst>
          </p:cNvPr>
          <p:cNvSpPr>
            <a:spLocks noGrp="1"/>
          </p:cNvSpPr>
          <p:nvPr>
            <p:ph idx="1"/>
          </p:nvPr>
        </p:nvSpPr>
        <p:spPr>
          <a:xfrm>
            <a:off x="838200" y="729465"/>
            <a:ext cx="10515600" cy="5447498"/>
          </a:xfrm>
        </p:spPr>
        <p:txBody>
          <a:bodyPr>
            <a:normAutofit/>
          </a:bodyPr>
          <a:lstStyle/>
          <a:p>
            <a:pPr marL="0" indent="0">
              <a:buNone/>
            </a:pPr>
            <a:r>
              <a:rPr lang="en-IN" sz="2000" b="1" kern="100" dirty="0">
                <a:effectLst/>
                <a:latin typeface="Calibri" panose="020F0502020204030204" pitchFamily="34" charset="0"/>
                <a:ea typeface="Calibri" panose="020F0502020204030204" pitchFamily="34" charset="0"/>
                <a:cs typeface="Calibri" panose="020F0502020204030204" pitchFamily="34" charset="0"/>
              </a:rPr>
              <a:t>Risks:</a:t>
            </a:r>
            <a:endParaRPr lang="en-IN" sz="20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IN" kern="100" dirty="0">
                <a:effectLst/>
                <a:latin typeface="Calibri" panose="020F0502020204030204" pitchFamily="34" charset="0"/>
                <a:ea typeface="Calibri" panose="020F0502020204030204" pitchFamily="34" charset="0"/>
                <a:cs typeface="Calibri" panose="020F0502020204030204" pitchFamily="34" charset="0"/>
              </a:rPr>
              <a:t>1. Technical Risks</a:t>
            </a:r>
          </a:p>
          <a:p>
            <a:pPr marL="0" indent="0">
              <a:buNone/>
            </a:pPr>
            <a:r>
              <a:rPr lang="en-IN" kern="100" dirty="0">
                <a:effectLst/>
                <a:latin typeface="Calibri" panose="020F0502020204030204" pitchFamily="34" charset="0"/>
                <a:ea typeface="Calibri" panose="020F0502020204030204" pitchFamily="34" charset="0"/>
                <a:cs typeface="Calibri" panose="020F0502020204030204" pitchFamily="34" charset="0"/>
              </a:rPr>
              <a:t>2. Data Security &amp; Compliance Risks</a:t>
            </a:r>
          </a:p>
          <a:p>
            <a:pPr marL="0" indent="0">
              <a:buNone/>
            </a:pPr>
            <a:r>
              <a:rPr lang="en-IN" kern="100" dirty="0">
                <a:effectLst/>
                <a:latin typeface="Calibri" panose="020F0502020204030204" pitchFamily="34" charset="0"/>
                <a:ea typeface="Calibri" panose="020F0502020204030204" pitchFamily="34" charset="0"/>
                <a:cs typeface="Calibri" panose="020F0502020204030204" pitchFamily="34" charset="0"/>
              </a:rPr>
              <a:t>3. Business &amp; Operational Risks</a:t>
            </a:r>
          </a:p>
          <a:p>
            <a:pPr marL="0" indent="0">
              <a:buNone/>
            </a:pPr>
            <a:r>
              <a:rPr lang="en-IN" kern="100" dirty="0">
                <a:effectLst/>
                <a:latin typeface="Calibri" panose="020F0502020204030204" pitchFamily="34" charset="0"/>
                <a:ea typeface="Calibri" panose="020F0502020204030204" pitchFamily="34" charset="0"/>
                <a:cs typeface="Calibri" panose="020F0502020204030204" pitchFamily="34" charset="0"/>
              </a:rPr>
              <a:t>4. Project Management Risks</a:t>
            </a:r>
          </a:p>
          <a:p>
            <a:pPr marL="0" indent="0">
              <a:lnSpc>
                <a:spcPct val="107000"/>
              </a:lnSpc>
              <a:spcAft>
                <a:spcPts val="800"/>
              </a:spcAft>
              <a:buNone/>
            </a:pPr>
            <a:r>
              <a:rPr lang="en-IN" kern="100" dirty="0">
                <a:effectLst/>
                <a:latin typeface="Calibri" panose="020F0502020204030204" pitchFamily="34" charset="0"/>
                <a:ea typeface="Calibri" panose="020F0502020204030204" pitchFamily="34" charset="0"/>
                <a:cs typeface="Calibri" panose="020F0502020204030204" pitchFamily="34" charset="0"/>
              </a:rPr>
              <a:t>5. AI &amp; Automation Risks</a:t>
            </a:r>
          </a:p>
          <a:p>
            <a:pPr marL="0" indent="0">
              <a:buNone/>
            </a:pPr>
            <a:endParaRPr lang="en-US" b="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b="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576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DA369-6D30-A4B6-7F5E-A40C18ABB3D0}"/>
              </a:ext>
            </a:extLst>
          </p:cNvPr>
          <p:cNvSpPr>
            <a:spLocks noGrp="1"/>
          </p:cNvSpPr>
          <p:nvPr>
            <p:ph idx="1"/>
          </p:nvPr>
        </p:nvSpPr>
        <p:spPr>
          <a:xfrm>
            <a:off x="543770" y="1574962"/>
            <a:ext cx="8596668" cy="3880773"/>
          </a:xfrm>
        </p:spPr>
        <p:txBody>
          <a:bodyPr/>
          <a:lstStyle/>
          <a:p>
            <a:pPr marL="0" indent="0">
              <a:buNone/>
            </a:pPr>
            <a:r>
              <a:rPr lang="en-US" sz="2000" b="1" dirty="0"/>
              <a:t>Dependencies-</a:t>
            </a:r>
          </a:p>
          <a:p>
            <a:pPr marL="0" indent="0">
              <a:buNone/>
            </a:pPr>
            <a:r>
              <a:rPr lang="en-US" dirty="0"/>
              <a:t> </a:t>
            </a:r>
          </a:p>
          <a:p>
            <a:pPr marL="0" indent="0">
              <a:buNone/>
            </a:pPr>
            <a:r>
              <a:rPr lang="en-IN" sz="1800" dirty="0"/>
              <a:t>Technical Dependencies</a:t>
            </a:r>
            <a:endParaRPr lang="en-US" sz="1800" dirty="0"/>
          </a:p>
          <a:p>
            <a:pPr marL="0" indent="0">
              <a:buNone/>
            </a:pPr>
            <a:r>
              <a:rPr lang="en-IN" sz="1800" dirty="0"/>
              <a:t>Business Dependencies</a:t>
            </a:r>
            <a:endParaRPr lang="en-US" sz="1800" dirty="0"/>
          </a:p>
          <a:p>
            <a:pPr marL="0" indent="0">
              <a:buNone/>
            </a:pPr>
            <a:r>
              <a:rPr lang="en-IN" sz="1800" dirty="0"/>
              <a:t>Resource Dependencies</a:t>
            </a:r>
            <a:endParaRPr lang="en-US" sz="1800" dirty="0"/>
          </a:p>
          <a:p>
            <a:pPr marL="0" indent="0">
              <a:buNone/>
            </a:pPr>
            <a:r>
              <a:rPr lang="en-IN" sz="1800" dirty="0"/>
              <a:t>Operational Dependencies</a:t>
            </a:r>
            <a:endParaRPr lang="en-US" sz="1800" dirty="0"/>
          </a:p>
          <a:p>
            <a:pPr marL="0" indent="0">
              <a:buNone/>
            </a:pPr>
            <a:r>
              <a:rPr lang="en-IN" sz="1800" dirty="0"/>
              <a:t>External Dependencies</a:t>
            </a:r>
          </a:p>
          <a:p>
            <a:r>
              <a:rPr lang="en-IN" dirty="0"/>
              <a:t>S</a:t>
            </a:r>
          </a:p>
        </p:txBody>
      </p:sp>
    </p:spTree>
    <p:extLst>
      <p:ext uri="{BB962C8B-B14F-4D97-AF65-F5344CB8AC3E}">
        <p14:creationId xmlns:p14="http://schemas.microsoft.com/office/powerpoint/2010/main" val="2049523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8035AB-77A6-EF71-2352-0C500702E761}"/>
              </a:ext>
            </a:extLst>
          </p:cNvPr>
          <p:cNvSpPr>
            <a:spLocks noGrp="1"/>
          </p:cNvSpPr>
          <p:nvPr>
            <p:ph idx="1"/>
          </p:nvPr>
        </p:nvSpPr>
        <p:spPr>
          <a:xfrm>
            <a:off x="838200" y="729465"/>
            <a:ext cx="10515600" cy="5447498"/>
          </a:xfrm>
        </p:spPr>
        <p:txBody>
          <a:bodyPr/>
          <a:lstStyle/>
          <a:p>
            <a:pPr>
              <a:lnSpc>
                <a:spcPct val="107000"/>
              </a:lnSpc>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To Be Completed by Appropriate Manager – Ashish K.</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Project Sponsor – Kartik Dev</a:t>
            </a:r>
            <a:endParaRPr lang="en-IN" sz="1800" dirty="0">
              <a:solidFill>
                <a:srgbClr val="000000"/>
              </a:solidFill>
              <a:effectLst/>
              <a:latin typeface="Arial" panose="020B0604020202020204" pitchFamily="34" charset="0"/>
              <a:ea typeface="Calibri" panose="020F0502020204030204" pitchFamily="34" charset="0"/>
            </a:endParaRPr>
          </a:p>
          <a:p>
            <a:r>
              <a:rPr lang="en-IN"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Project Manager – Jyoti Shankar</a:t>
            </a:r>
            <a:endParaRPr lang="en-IN" sz="1800" dirty="0">
              <a:solidFill>
                <a:srgbClr val="000000"/>
              </a:solidFill>
              <a:effectLst/>
              <a:latin typeface="Arial" panose="020B0604020202020204" pitchFamily="34" charset="0"/>
              <a:ea typeface="Calibri" panose="020F0502020204030204" pitchFamily="34" charset="0"/>
            </a:endParaRPr>
          </a:p>
          <a:p>
            <a:endParaRPr lang="en-IN" dirty="0"/>
          </a:p>
        </p:txBody>
      </p:sp>
    </p:spTree>
    <p:extLst>
      <p:ext uri="{BB962C8B-B14F-4D97-AF65-F5344CB8AC3E}">
        <p14:creationId xmlns:p14="http://schemas.microsoft.com/office/powerpoint/2010/main" val="358829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5B609-615F-200D-56D8-17E6841AF89A}"/>
              </a:ext>
            </a:extLst>
          </p:cNvPr>
          <p:cNvSpPr>
            <a:spLocks noGrp="1"/>
          </p:cNvSpPr>
          <p:nvPr>
            <p:ph type="title"/>
          </p:nvPr>
        </p:nvSpPr>
        <p:spPr>
          <a:xfrm>
            <a:off x="838200" y="365125"/>
            <a:ext cx="10515600" cy="2141769"/>
          </a:xfrm>
        </p:spPr>
        <p:txBody>
          <a:bodyPr/>
          <a:lstStyle/>
          <a:p>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Current Situation of the HRM Pro Project </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C87EE612-4C30-25E1-3BF8-951F9F837A66}"/>
              </a:ext>
            </a:extLst>
          </p:cNvPr>
          <p:cNvSpPr>
            <a:spLocks noGrp="1"/>
          </p:cNvSpPr>
          <p:nvPr>
            <p:ph idx="1"/>
          </p:nvPr>
        </p:nvSpPr>
        <p:spPr>
          <a:xfrm>
            <a:off x="625963" y="1488613"/>
            <a:ext cx="8596668" cy="3880773"/>
          </a:xfrm>
        </p:spPr>
        <p:txBody>
          <a:bodyPr>
            <a:normAutofit lnSpcReduction="10000"/>
          </a:bodyPr>
          <a:lstStyle/>
          <a:p>
            <a:pPr>
              <a:lnSpc>
                <a:spcPct val="107000"/>
              </a:lnSpc>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Current Situation Analysis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1️. Project Status: Agile Development &amp; Implementation</a:t>
            </a:r>
          </a:p>
          <a:p>
            <a:pPr marL="342900" lvl="0" indent="-342900">
              <a:lnSpc>
                <a:spcPct val="107000"/>
              </a:lnSpc>
              <a:spcAft>
                <a:spcPts val="800"/>
              </a:spcAft>
              <a:buSzPts val="1000"/>
              <a:buFont typeface="Symbol" panose="05050102010706020507" pitchFamily="18" charset="2"/>
              <a:buChar char=""/>
              <a:tabLst>
                <a:tab pos="457200" algn="l"/>
              </a:tabLst>
            </a:pPr>
            <a:r>
              <a:rPr lang="en-IN" sz="1600" kern="100" dirty="0">
                <a:effectLst/>
                <a:latin typeface="Calibri" panose="020F0502020204030204" pitchFamily="34" charset="0"/>
                <a:ea typeface="Calibri" panose="020F0502020204030204" pitchFamily="34" charset="0"/>
                <a:cs typeface="Times New Roman" panose="02020603050405020304" pitchFamily="18" charset="0"/>
              </a:rPr>
              <a:t>HRM Pro is being developed using Agile methodology to ensure incremental releases and adaptability to changing requirements.</a:t>
            </a:r>
          </a:p>
          <a:p>
            <a:pPr marL="342900" lvl="0" indent="-342900">
              <a:lnSpc>
                <a:spcPct val="107000"/>
              </a:lnSpc>
              <a:spcAft>
                <a:spcPts val="800"/>
              </a:spcAft>
              <a:buSzPts val="1000"/>
              <a:buFont typeface="Symbol" panose="05050102010706020507" pitchFamily="18" charset="2"/>
              <a:buChar char=""/>
              <a:tabLst>
                <a:tab pos="457200" algn="l"/>
              </a:tabLst>
            </a:pPr>
            <a:r>
              <a:rPr lang="en-IN" sz="1600" kern="100" dirty="0">
                <a:effectLst/>
                <a:latin typeface="Calibri" panose="020F0502020204030204" pitchFamily="34" charset="0"/>
                <a:ea typeface="Calibri" panose="020F0502020204030204" pitchFamily="34" charset="0"/>
                <a:cs typeface="Times New Roman" panose="02020603050405020304" pitchFamily="18" charset="0"/>
              </a:rPr>
              <a:t>Regular sprint planning, backlog refinement, and iterative releases are being carried out to improve system functionalities.</a:t>
            </a:r>
          </a:p>
          <a:p>
            <a:pPr marL="34290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2️. Features Developed &amp; Partially Implemented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en-IN" sz="1600" kern="100" dirty="0">
                <a:latin typeface="Calibri" panose="020F0502020204030204" pitchFamily="34" charset="0"/>
                <a:ea typeface="Calibri" panose="020F0502020204030204" pitchFamily="34" charset="0"/>
                <a:cs typeface="Times New Roman" panose="02020603050405020304" pitchFamily="18" charset="0"/>
              </a:rPr>
              <a:t>Recruiters can parse resumes from multiple job portals like LinkedIn, Indeed, and Naukri.</a:t>
            </a:r>
          </a:p>
          <a:p>
            <a:pPr marL="342900" indent="-342900">
              <a:lnSpc>
                <a:spcPct val="107000"/>
              </a:lnSpc>
              <a:spcAft>
                <a:spcPts val="800"/>
              </a:spcAft>
              <a:buSzPts val="1000"/>
              <a:buFont typeface="Symbol" panose="05050102010706020507" pitchFamily="18" charset="2"/>
              <a:buChar char=""/>
              <a:tabLst>
                <a:tab pos="457200" algn="l"/>
              </a:tabLst>
            </a:pPr>
            <a:r>
              <a:rPr lang="en-IN" sz="1600" kern="100" dirty="0">
                <a:latin typeface="Calibri" panose="020F0502020204030204" pitchFamily="34" charset="0"/>
                <a:ea typeface="Calibri" panose="020F0502020204030204" pitchFamily="34" charset="0"/>
                <a:cs typeface="Times New Roman" panose="02020603050405020304" pitchFamily="18" charset="0"/>
              </a:rPr>
              <a:t>Extracts candidate details such as name, skills, experience, and job history.</a:t>
            </a:r>
          </a:p>
          <a:p>
            <a:pPr marL="342900" lvl="0" indent="-342900">
              <a:lnSpc>
                <a:spcPct val="107000"/>
              </a:lnSpc>
              <a:spcAft>
                <a:spcPts val="800"/>
              </a:spcAft>
              <a:buSzPts val="1000"/>
              <a:buFont typeface="Symbol" panose="05050102010706020507" pitchFamily="18" charset="2"/>
              <a:buChar char=""/>
              <a:tabLst>
                <a:tab pos="457200" algn="l"/>
              </a:tabLst>
            </a:pP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IN" dirty="0"/>
          </a:p>
        </p:txBody>
      </p:sp>
    </p:spTree>
    <p:extLst>
      <p:ext uri="{BB962C8B-B14F-4D97-AF65-F5344CB8AC3E}">
        <p14:creationId xmlns:p14="http://schemas.microsoft.com/office/powerpoint/2010/main" val="670080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D463D-0D3B-D446-A0A3-8D11FD0EC588}"/>
              </a:ext>
            </a:extLst>
          </p:cNvPr>
          <p:cNvSpPr>
            <a:spLocks noGrp="1"/>
          </p:cNvSpPr>
          <p:nvPr>
            <p:ph type="title"/>
          </p:nvPr>
        </p:nvSpPr>
        <p:spPr>
          <a:xfrm>
            <a:off x="838200" y="1037690"/>
            <a:ext cx="10515600" cy="652998"/>
          </a:xfrm>
        </p:spPr>
        <p:txBody>
          <a:bodyPr>
            <a:normAutofit fontScale="90000"/>
          </a:bodyPr>
          <a:lstStyle/>
          <a:p>
            <a:r>
              <a:rPr lang="en-IN" sz="2200" b="1" kern="100" dirty="0">
                <a:effectLst/>
                <a:latin typeface="Calibri" panose="020F0502020204030204" pitchFamily="34" charset="0"/>
                <a:ea typeface="Calibri" panose="020F0502020204030204" pitchFamily="34" charset="0"/>
                <a:cs typeface="Times New Roman" panose="02020603050405020304" pitchFamily="18" charset="0"/>
              </a:rPr>
              <a:t>Current Challenges &amp; Areas of Improvement</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B3FF0B12-4E3C-CA6F-80AE-1A8F3F7BE2C8}"/>
              </a:ext>
            </a:extLst>
          </p:cNvPr>
          <p:cNvSpPr>
            <a:spLocks noGrp="1"/>
          </p:cNvSpPr>
          <p:nvPr>
            <p:ph idx="1"/>
          </p:nvPr>
        </p:nvSpPr>
        <p:spPr/>
        <p:txBody>
          <a:bodyPr>
            <a:normAutofit fontScale="85000" lnSpcReduction="10000"/>
          </a:bodyPr>
          <a:lstStyle/>
          <a:p>
            <a:pPr marL="0" indent="0">
              <a:lnSpc>
                <a:spcPct val="107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1️.</a:t>
            </a:r>
            <a:r>
              <a:rPr lang="en-IN" sz="1800" b="1" kern="100" dirty="0">
                <a:effectLst/>
                <a:latin typeface="Segoe UI Symbol" panose="020B0502040204020203" pitchFamily="34" charset="0"/>
                <a:ea typeface="Calibri" panose="020F0502020204030204" pitchFamily="34" charset="0"/>
                <a:cs typeface="Segoe UI Symbol" panose="020B0502040204020203" pitchFamily="34" charset="0"/>
              </a:rPr>
              <a:t>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Resume Parsing Accuracy Issues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Some resumes do not parse correctly, leading to missing information.</a:t>
            </a:r>
          </a:p>
          <a:p>
            <a:r>
              <a:rPr lang="en-IN" sz="18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Skill matching algorithm needs enhancement for better candidate-job fit.</a:t>
            </a:r>
          </a:p>
          <a:p>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2️.</a:t>
            </a:r>
            <a:r>
              <a:rPr lang="en-IN" sz="1800" b="1" kern="100" dirty="0">
                <a:effectLst/>
                <a:latin typeface="Segoe UI Symbol" panose="020B0502040204020203" pitchFamily="34" charset="0"/>
                <a:ea typeface="Calibri" panose="020F0502020204030204" pitchFamily="34" charset="0"/>
                <a:cs typeface="Segoe UI Symbol" panose="020B0502040204020203" pitchFamily="34" charset="0"/>
              </a:rPr>
              <a:t>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Inefficient Requirement Assignment</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The auto-assignment feature is not yet optimized—some recruiters receive irrelevant job roles.</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Manual intervention is required, causing delays in job allocation.</a:t>
            </a:r>
          </a:p>
          <a:p>
            <a:pPr marL="0" indent="0">
              <a:lnSpc>
                <a:spcPct val="107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3️.</a:t>
            </a:r>
            <a:r>
              <a:rPr lang="en-IN" sz="1800" b="1" kern="100" dirty="0">
                <a:effectLst/>
                <a:latin typeface="Segoe UI Symbol" panose="020B0502040204020203" pitchFamily="34" charset="0"/>
                <a:ea typeface="Calibri" panose="020F0502020204030204" pitchFamily="34" charset="0"/>
                <a:cs typeface="Segoe UI Symbol" panose="020B0502040204020203" pitchFamily="34" charset="0"/>
              </a:rPr>
              <a:t> L</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ack of Seamless Candidate Communication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Email &amp; SMS notifications for candidates (interview updates, status changes) need automation.</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Some delays in scheduling interviews due to manual follow-ups by recruiters.</a:t>
            </a:r>
          </a:p>
          <a:p>
            <a:pPr>
              <a:lnSpc>
                <a:spcPct val="107000"/>
              </a:lnSpc>
              <a:spcAft>
                <a:spcPts val="800"/>
              </a:spcAft>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19682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6DBD14-DD47-A9C1-1C82-E89B4EBB3542}"/>
              </a:ext>
            </a:extLst>
          </p:cNvPr>
          <p:cNvSpPr>
            <a:spLocks noGrp="1"/>
          </p:cNvSpPr>
          <p:nvPr>
            <p:ph idx="1"/>
          </p:nvPr>
        </p:nvSpPr>
        <p:spPr>
          <a:xfrm>
            <a:off x="838200" y="452063"/>
            <a:ext cx="10515600" cy="5724900"/>
          </a:xfrm>
        </p:spPr>
        <p:txBody>
          <a:bodyPr/>
          <a:lstStyle/>
          <a:p>
            <a:pPr marL="0" indent="0">
              <a:lnSpc>
                <a:spcPct val="107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4️.</a:t>
            </a:r>
            <a:r>
              <a:rPr lang="en-IN" sz="1800" b="1" kern="100" dirty="0">
                <a:effectLst/>
                <a:latin typeface="Segoe UI Symbol" panose="020B0502040204020203" pitchFamily="34" charset="0"/>
                <a:ea typeface="Calibri" panose="020F0502020204030204" pitchFamily="34" charset="0"/>
                <a:cs typeface="Segoe UI Symbol" panose="020B0502040204020203" pitchFamily="34" charset="0"/>
              </a:rPr>
              <a:t>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Incomplete ATS Lifecycle Tracking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Some recruitment stages (like Offer Letter &amp; Background Verification) are manually handled.</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The final onboarding process is not fully automated—HR teams still need to manually verify candidate data.</a:t>
            </a:r>
          </a:p>
          <a:p>
            <a:pPr marL="0" indent="0">
              <a:lnSpc>
                <a:spcPct val="107000"/>
              </a:lnSpc>
              <a:spcAft>
                <a:spcPts val="800"/>
              </a:spcAft>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Next Steps &amp; Planned Enhancements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18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Enhance Resume Parsing Algorithm to improve extraction accuracy and keyword matching.</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Optimize Job Requirement Assignment to ensure better recruiter-role alignment. Automate Interview Scheduling &amp; Candidate Communication (reminders, status updates).</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Integrate Offer Letter Generation &amp; Background Verification to complete the ATS lifecycle.</a:t>
            </a:r>
          </a:p>
          <a:p>
            <a:pPr marL="0" indent="0">
              <a:buNone/>
            </a:pPr>
            <a:endParaRPr lang="en-IN" sz="1800" dirty="0">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464652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73172B-DFE8-5716-FB96-69F98B966F26}"/>
              </a:ext>
            </a:extLst>
          </p:cNvPr>
          <p:cNvSpPr>
            <a:spLocks noGrp="1"/>
          </p:cNvSpPr>
          <p:nvPr>
            <p:ph idx="1"/>
          </p:nvPr>
        </p:nvSpPr>
        <p:spPr>
          <a:xfrm>
            <a:off x="838200" y="523982"/>
            <a:ext cx="10515600" cy="5652981"/>
          </a:xfrm>
        </p:spPr>
        <p:txBody>
          <a:bodyPr/>
          <a:lstStyle/>
          <a:p>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Opportunities -</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AutoNum type="arabicPeriod"/>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AI-Driven Resume Parsing &amp; Matching</a:t>
            </a:r>
          </a:p>
          <a:p>
            <a:pPr marL="342900" indent="-342900">
              <a:buFont typeface="Arial" panose="020B0604020202020204" pitchFamily="34" charset="0"/>
              <a:buAutoNum type="arabicPeriod"/>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Automated Recruitment Workflow</a:t>
            </a:r>
          </a:p>
          <a:p>
            <a:pPr marL="342900" indent="-342900">
              <a:buFont typeface="Arial" panose="020B0604020202020204" pitchFamily="34" charset="0"/>
              <a:buAutoNum type="arabicPeriod"/>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Integration with Multiple Job Portals &amp; LinkedIn</a:t>
            </a:r>
          </a:p>
          <a:p>
            <a:pPr marL="342900" indent="-342900">
              <a:buFont typeface="Arial" panose="020B0604020202020204" pitchFamily="34" charset="0"/>
              <a:buAutoNum type="arabicPeriod"/>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AI-Powered Predictive Analytics</a:t>
            </a:r>
          </a:p>
          <a:p>
            <a:pPr marL="342900" indent="-342900">
              <a:buAutoNum type="arabicPeriod"/>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407160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119322-DF68-235D-05CE-9C3E72EE5CE8}"/>
              </a:ext>
            </a:extLst>
          </p:cNvPr>
          <p:cNvSpPr>
            <a:spLocks noGrp="1"/>
          </p:cNvSpPr>
          <p:nvPr>
            <p:ph idx="1"/>
          </p:nvPr>
        </p:nvSpPr>
        <p:spPr>
          <a:xfrm>
            <a:off x="838200" y="678094"/>
            <a:ext cx="10515600" cy="5498869"/>
          </a:xfrm>
        </p:spPr>
        <p:txBody>
          <a:bodyPr>
            <a:normAutofit lnSpcReduction="10000"/>
          </a:bodyPr>
          <a:lstStyle/>
          <a:p>
            <a:pPr marL="0" indent="0">
              <a:lnSpc>
                <a:spcPct val="107000"/>
              </a:lnSpc>
              <a:spcAft>
                <a:spcPts val="800"/>
              </a:spcAft>
              <a:buNone/>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Purpose Statement:</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HRM Pro is a modern, AI-powered Applicant Tracking System (ATS) designed to help businesses manage their hiring process more efficiently. The software enables recruiters to automate resume screening, track candidates through every stage of hiring, and streamline job assignments.</a:t>
            </a:r>
          </a:p>
          <a:p>
            <a:pPr marL="0" indent="0">
              <a:buNone/>
            </a:pP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Goals of HRM Pro:</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1. Make the Hiring Process Faster and More Efficient</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2. Improve the Experience for Job Applicants</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3. Use Data and AI for Smarter Hiring Decisions</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4. Make Collaboration Easier Between Hiring Teams</a:t>
            </a: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endParaRPr lang="en-IN" dirty="0"/>
          </a:p>
        </p:txBody>
      </p:sp>
    </p:spTree>
    <p:extLst>
      <p:ext uri="{BB962C8B-B14F-4D97-AF65-F5344CB8AC3E}">
        <p14:creationId xmlns:p14="http://schemas.microsoft.com/office/powerpoint/2010/main" val="3352493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45B81C-DBC7-5EED-9D6A-74C3ED2EF839}"/>
              </a:ext>
            </a:extLst>
          </p:cNvPr>
          <p:cNvSpPr>
            <a:spLocks noGrp="1"/>
          </p:cNvSpPr>
          <p:nvPr>
            <p:ph idx="1"/>
          </p:nvPr>
        </p:nvSpPr>
        <p:spPr>
          <a:xfrm>
            <a:off x="838200" y="462337"/>
            <a:ext cx="10515600" cy="5714626"/>
          </a:xfrm>
        </p:spPr>
        <p:txBody>
          <a:bodyPr/>
          <a:lstStyle/>
          <a:p>
            <a:pPr marL="0" indent="0">
              <a:buNone/>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Project Objective:</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Select an ATS Based on Business Needs</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Develop and Test a Functional Prototype</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Boost Collaboration Among Hiring Teams</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Automate and Enhance the Recruitment Process</a:t>
            </a: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a:p>
            <a:pPr marL="0" indent="0">
              <a:buNone/>
            </a:pPr>
            <a:r>
              <a:rPr lang="en-IN"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Success Criteria: </a:t>
            </a:r>
            <a:endParaRPr lang="en-IN" sz="2000" dirty="0">
              <a:solidFill>
                <a:srgbClr val="000000"/>
              </a:solidFill>
              <a:effectLst/>
              <a:latin typeface="Arial" panose="020B0604020202020204" pitchFamily="34" charset="0"/>
              <a:ea typeface="Calibri" panose="020F0502020204030204" pitchFamily="34" charset="0"/>
            </a:endParaRP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1. Improve Records Availability and Accessibility</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2. Reduce System Downtime and Improve Response Time</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3. Enhance Resume Parsing Accuracy and Efficiency</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4. Streamline Recruitment Workflow and Reduce Hiring Time</a:t>
            </a:r>
          </a:p>
          <a:p>
            <a:pPr marL="0" indent="0">
              <a:buNone/>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
        <p:nvSpPr>
          <p:cNvPr id="2" name="Rectangle 1">
            <a:extLst>
              <a:ext uri="{FF2B5EF4-FFF2-40B4-BE49-F238E27FC236}">
                <a16:creationId xmlns:a16="http://schemas.microsoft.com/office/drawing/2014/main" id="{F4F80D2A-C7AF-14D6-6933-613EAE5015E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var(--font-fk-grotesk)"/>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03C9DDE5-A561-8016-9341-4BB3B494F21B}"/>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var(--font-fk-grotesk)"/>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295FB53D-4E11-AC0D-5B44-961B603CF0F6}"/>
              </a:ext>
            </a:extLst>
          </p:cNvPr>
          <p:cNvSpPr>
            <a:spLocks noChangeArrowheads="1"/>
          </p:cNvSpPr>
          <p:nvPr/>
        </p:nvSpPr>
        <p:spPr bwMode="auto">
          <a:xfrm>
            <a:off x="304800" y="304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var(--font-fk-grotesk)"/>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5991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103D3A5-804F-6333-A8ED-9369AF30540E}"/>
              </a:ext>
            </a:extLst>
          </p:cNvPr>
          <p:cNvSpPr>
            <a:spLocks noGrp="1"/>
          </p:cNvSpPr>
          <p:nvPr>
            <p:ph type="subTitle" idx="1"/>
          </p:nvPr>
        </p:nvSpPr>
        <p:spPr>
          <a:xfrm>
            <a:off x="1524000" y="585627"/>
            <a:ext cx="9144000" cy="5527497"/>
          </a:xfrm>
        </p:spPr>
        <p:txBody>
          <a:bodyPr>
            <a:noAutofit/>
          </a:bodyPr>
          <a:lstStyle/>
          <a:p>
            <a:pPr algn="l"/>
            <a:r>
              <a:rPr lang="en-US" sz="2000" b="1" dirty="0">
                <a:latin typeface="Calibri" panose="020F0502020204030204" pitchFamily="34" charset="0"/>
                <a:ea typeface="Calibri" panose="020F0502020204030204" pitchFamily="34" charset="0"/>
                <a:cs typeface="Calibri" panose="020F0502020204030204" pitchFamily="34" charset="0"/>
              </a:rPr>
              <a:t>Methods/Approach</a:t>
            </a:r>
          </a:p>
          <a:p>
            <a:pPr algn="l"/>
            <a:r>
              <a:rPr lang="en-US" b="1" dirty="0">
                <a:latin typeface="Calibri" panose="020F0502020204030204" pitchFamily="34" charset="0"/>
                <a:ea typeface="Calibri" panose="020F0502020204030204" pitchFamily="34" charset="0"/>
                <a:cs typeface="Calibri" panose="020F0502020204030204" pitchFamily="34" charset="0"/>
              </a:rPr>
              <a:t>Requirement Gathering</a:t>
            </a:r>
            <a:endParaRPr lang="en-US" dirty="0">
              <a:latin typeface="Calibri" panose="020F0502020204030204" pitchFamily="34" charset="0"/>
              <a:ea typeface="Calibri" panose="020F0502020204030204" pitchFamily="34" charset="0"/>
              <a:cs typeface="Calibri" panose="020F0502020204030204" pitchFamily="34" charset="0"/>
            </a:endParaRPr>
          </a:p>
          <a:p>
            <a:pPr algn="l">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Conducted detailed meetings and workshops with stakeholders, including recruiters, HR managers, team leaders, and IT staff.</a:t>
            </a:r>
          </a:p>
          <a:p>
            <a:pPr algn="l">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Utilized techniques such as interviews, surveys, and document analysis to gather comprehensive requirements for the ATS software.</a:t>
            </a:r>
          </a:p>
          <a:p>
            <a:pPr algn="l">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Ensured all requirements were documented and validated through stakeholder sign-offs.</a:t>
            </a:r>
          </a:p>
          <a:p>
            <a:pPr algn="l"/>
            <a:r>
              <a:rPr lang="en-US" b="1" dirty="0">
                <a:latin typeface="Calibri" panose="020F0502020204030204" pitchFamily="34" charset="0"/>
                <a:ea typeface="Calibri" panose="020F0502020204030204" pitchFamily="34" charset="0"/>
                <a:cs typeface="Calibri" panose="020F0502020204030204" pitchFamily="34" charset="0"/>
              </a:rPr>
              <a:t>User Stories</a:t>
            </a:r>
            <a:endParaRPr lang="en-US" dirty="0">
              <a:latin typeface="Calibri" panose="020F0502020204030204" pitchFamily="34" charset="0"/>
              <a:ea typeface="Calibri" panose="020F0502020204030204" pitchFamily="34" charset="0"/>
              <a:cs typeface="Calibri" panose="020F0502020204030204" pitchFamily="34" charset="0"/>
            </a:endParaRPr>
          </a:p>
          <a:p>
            <a:pPr algn="l">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Prioritized requirements using the Kano Model to identify basic needs, performance needs, and excitement needs.</a:t>
            </a:r>
          </a:p>
          <a:p>
            <a:pPr algn="l">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Converted gathered requirements into user stories during user story workshops.</a:t>
            </a:r>
          </a:p>
          <a:p>
            <a:pPr algn="l">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Assigned business values, acceptance criteria, and story points to each user story for effective planning and prioritization.</a:t>
            </a:r>
          </a:p>
          <a:p>
            <a:pPr algn="l"/>
            <a:endParaRPr lang="en-IN" kern="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5161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24F8A7-DFC4-E580-9005-E43D1BF320E7}"/>
              </a:ext>
            </a:extLst>
          </p:cNvPr>
          <p:cNvSpPr>
            <a:spLocks noGrp="1"/>
          </p:cNvSpPr>
          <p:nvPr>
            <p:ph idx="1"/>
          </p:nvPr>
        </p:nvSpPr>
        <p:spPr>
          <a:xfrm>
            <a:off x="677334" y="731521"/>
            <a:ext cx="8596668" cy="5309842"/>
          </a:xfrm>
        </p:spPr>
        <p:txBody>
          <a:bodyPr>
            <a:normAutofit fontScale="85000" lnSpcReduction="10000"/>
          </a:bodyPr>
          <a:lstStyle/>
          <a:p>
            <a:r>
              <a:rPr lang="en-US" b="1" dirty="0">
                <a:latin typeface="Calibri" panose="020F0502020204030204" pitchFamily="34" charset="0"/>
                <a:ea typeface="Calibri" panose="020F0502020204030204" pitchFamily="34" charset="0"/>
                <a:cs typeface="Calibri" panose="020F0502020204030204" pitchFamily="34" charset="0"/>
              </a:rPr>
              <a:t>Product Backlog</a:t>
            </a:r>
            <a:endParaRPr lang="en-US"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Created and maintained the product backlog by continuously refining and prioritizing user stories.</a:t>
            </a: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Ensured that the product backlog aligned with the project’s objectives and stakeholder expectations.</a:t>
            </a:r>
          </a:p>
          <a:p>
            <a:r>
              <a:rPr lang="en-US" b="1" dirty="0">
                <a:latin typeface="Calibri" panose="020F0502020204030204" pitchFamily="34" charset="0"/>
                <a:ea typeface="Calibri" panose="020F0502020204030204" pitchFamily="34" charset="0"/>
                <a:cs typeface="Calibri" panose="020F0502020204030204" pitchFamily="34" charset="0"/>
              </a:rPr>
              <a:t>Sprint Planning</a:t>
            </a:r>
            <a:endParaRPr lang="en-US"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Conducted sprint planning meetings to move prioritized user stories from the product backlog to the sprint backlog.</a:t>
            </a: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Broke down user stories into smaller, manageable tasks and assigned them to team members.</a:t>
            </a:r>
          </a:p>
          <a:p>
            <a:pPr>
              <a:buFont typeface="Arial" panose="020B0604020202020204" pitchFamily="34" charset="0"/>
              <a:buChar char="•"/>
            </a:pPr>
            <a:r>
              <a:rPr lang="en-US" sz="2100" dirty="0">
                <a:latin typeface="Calibri" panose="020F0502020204030204" pitchFamily="34" charset="0"/>
                <a:ea typeface="Calibri" panose="020F0502020204030204" pitchFamily="34" charset="0"/>
                <a:cs typeface="Calibri" panose="020F0502020204030204" pitchFamily="34" charset="0"/>
              </a:rPr>
              <a:t>Established</a:t>
            </a:r>
            <a:r>
              <a:rPr lang="en-US" dirty="0">
                <a:latin typeface="Calibri" panose="020F0502020204030204" pitchFamily="34" charset="0"/>
                <a:ea typeface="Calibri" panose="020F0502020204030204" pitchFamily="34" charset="0"/>
                <a:cs typeface="Calibri" panose="020F0502020204030204" pitchFamily="34" charset="0"/>
              </a:rPr>
              <a:t> clear goals and deliverables for each sprint to ensure timely and quality outcomes.</a:t>
            </a:r>
          </a:p>
          <a:p>
            <a:r>
              <a:rPr lang="en-US" b="1" dirty="0">
                <a:latin typeface="Calibri" panose="020F0502020204030204" pitchFamily="34" charset="0"/>
                <a:ea typeface="Calibri" panose="020F0502020204030204" pitchFamily="34" charset="0"/>
                <a:cs typeface="Calibri" panose="020F0502020204030204" pitchFamily="34" charset="0"/>
              </a:rPr>
              <a:t>Design and Development</a:t>
            </a:r>
            <a:endParaRPr lang="en-US"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Worked closely with design and development teams to create and implement user stories.</a:t>
            </a: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Divided user stories into specific tasks and assigned them to team members based on their expertise.</a:t>
            </a: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Held daily stand-up meetings to discuss progress, address roadblocks, and plan activities.</a:t>
            </a: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Conducted review meetings at the end of each sprint to present completed features to stakeholders for feedback and validation.</a:t>
            </a:r>
          </a:p>
          <a:p>
            <a:pPr marL="0" indent="0">
              <a:buNone/>
            </a:pPr>
            <a:endParaRPr lang="en-IN" dirty="0"/>
          </a:p>
        </p:txBody>
      </p:sp>
    </p:spTree>
    <p:extLst>
      <p:ext uri="{BB962C8B-B14F-4D97-AF65-F5344CB8AC3E}">
        <p14:creationId xmlns:p14="http://schemas.microsoft.com/office/powerpoint/2010/main" val="10668103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136</TotalTime>
  <Words>950</Words>
  <Application>Microsoft Office PowerPoint</Application>
  <PresentationFormat>Widescreen</PresentationFormat>
  <Paragraphs>121</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Segoe UI Emoji</vt:lpstr>
      <vt:lpstr>Segoe UI Symbol</vt:lpstr>
      <vt:lpstr>Symbol</vt:lpstr>
      <vt:lpstr>Trebuchet MS</vt:lpstr>
      <vt:lpstr>var(--font-fk-grotesk)</vt:lpstr>
      <vt:lpstr>Wingdings 3</vt:lpstr>
      <vt:lpstr>Facet</vt:lpstr>
      <vt:lpstr>Project name – HRM Pro                                       Prepared by – Rhutik Pujare (Business Analyst) Date – 01-Feb-2025  </vt:lpstr>
      <vt:lpstr>Current Situation of the HRM Pro Project  </vt:lpstr>
      <vt:lpstr>Current Challenges &amp; Areas of Improvement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Rhutik Pujare</dc:creator>
  <cp:lastModifiedBy>Rhutik Pujare</cp:lastModifiedBy>
  <cp:revision>49</cp:revision>
  <dcterms:created xsi:type="dcterms:W3CDTF">2025-02-19T14:04:18Z</dcterms:created>
  <dcterms:modified xsi:type="dcterms:W3CDTF">2025-02-22T10:22:30Z</dcterms:modified>
</cp:coreProperties>
</file>