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57" r:id="rId3"/>
    <p:sldId id="258" r:id="rId4"/>
    <p:sldId id="259" r:id="rId5"/>
    <p:sldId id="260" r:id="rId6"/>
    <p:sldId id="263" r:id="rId7"/>
    <p:sldId id="264" r:id="rId8"/>
    <p:sldId id="265" r:id="rId9"/>
    <p:sldId id="270" r:id="rId10"/>
    <p:sldId id="271" r:id="rId11"/>
    <p:sldId id="266" r:id="rId12"/>
    <p:sldId id="267" r:id="rId13"/>
    <p:sldId id="269" r:id="rId14"/>
    <p:sldId id="26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66" d="100"/>
          <a:sy n="66" d="100"/>
        </p:scale>
        <p:origin x="668"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C1118B0-19C0-48AE-A01B-02A57DCBB669}" type="datetimeFigureOut">
              <a:rPr lang="en-IN" smtClean="0"/>
              <a:t>22-02-2025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825DAD3-9F7B-4F16-957B-B68F29E3A6FB}" type="slidenum">
              <a:rPr lang="en-IN" smtClean="0"/>
              <a:t>‹#›</a:t>
            </a:fld>
            <a:endParaRPr lang="en-IN"/>
          </a:p>
        </p:txBody>
      </p:sp>
    </p:spTree>
    <p:extLst>
      <p:ext uri="{BB962C8B-B14F-4D97-AF65-F5344CB8AC3E}">
        <p14:creationId xmlns:p14="http://schemas.microsoft.com/office/powerpoint/2010/main" val="3145123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1118B0-19C0-48AE-A01B-02A57DCBB669}" type="datetimeFigureOut">
              <a:rPr lang="en-IN" smtClean="0"/>
              <a:t>22-02-2025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825DAD3-9F7B-4F16-957B-B68F29E3A6FB}" type="slidenum">
              <a:rPr lang="en-IN" smtClean="0"/>
              <a:t>‹#›</a:t>
            </a:fld>
            <a:endParaRPr lang="en-IN"/>
          </a:p>
        </p:txBody>
      </p:sp>
    </p:spTree>
    <p:extLst>
      <p:ext uri="{BB962C8B-B14F-4D97-AF65-F5344CB8AC3E}">
        <p14:creationId xmlns:p14="http://schemas.microsoft.com/office/powerpoint/2010/main" val="2963133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1118B0-19C0-48AE-A01B-02A57DCBB669}" type="datetimeFigureOut">
              <a:rPr lang="en-IN" smtClean="0"/>
              <a:t>22-02-2025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825DAD3-9F7B-4F16-957B-B68F29E3A6FB}"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846514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1118B0-19C0-48AE-A01B-02A57DCBB669}" type="datetimeFigureOut">
              <a:rPr lang="en-IN" smtClean="0"/>
              <a:t>22-02-2025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825DAD3-9F7B-4F16-957B-B68F29E3A6FB}" type="slidenum">
              <a:rPr lang="en-IN" smtClean="0"/>
              <a:t>‹#›</a:t>
            </a:fld>
            <a:endParaRPr lang="en-IN"/>
          </a:p>
        </p:txBody>
      </p:sp>
    </p:spTree>
    <p:extLst>
      <p:ext uri="{BB962C8B-B14F-4D97-AF65-F5344CB8AC3E}">
        <p14:creationId xmlns:p14="http://schemas.microsoft.com/office/powerpoint/2010/main" val="11201233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1118B0-19C0-48AE-A01B-02A57DCBB669}" type="datetimeFigureOut">
              <a:rPr lang="en-IN" smtClean="0"/>
              <a:t>22-02-2025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825DAD3-9F7B-4F16-957B-B68F29E3A6FB}"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837786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1118B0-19C0-48AE-A01B-02A57DCBB669}" type="datetimeFigureOut">
              <a:rPr lang="en-IN" smtClean="0"/>
              <a:t>22-02-2025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825DAD3-9F7B-4F16-957B-B68F29E3A6FB}" type="slidenum">
              <a:rPr lang="en-IN" smtClean="0"/>
              <a:t>‹#›</a:t>
            </a:fld>
            <a:endParaRPr lang="en-IN"/>
          </a:p>
        </p:txBody>
      </p:sp>
    </p:spTree>
    <p:extLst>
      <p:ext uri="{BB962C8B-B14F-4D97-AF65-F5344CB8AC3E}">
        <p14:creationId xmlns:p14="http://schemas.microsoft.com/office/powerpoint/2010/main" val="8723576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1118B0-19C0-48AE-A01B-02A57DCBB669}" type="datetimeFigureOut">
              <a:rPr lang="en-IN" smtClean="0"/>
              <a:t>22-02-2025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825DAD3-9F7B-4F16-957B-B68F29E3A6FB}" type="slidenum">
              <a:rPr lang="en-IN" smtClean="0"/>
              <a:t>‹#›</a:t>
            </a:fld>
            <a:endParaRPr lang="en-IN"/>
          </a:p>
        </p:txBody>
      </p:sp>
    </p:spTree>
    <p:extLst>
      <p:ext uri="{BB962C8B-B14F-4D97-AF65-F5344CB8AC3E}">
        <p14:creationId xmlns:p14="http://schemas.microsoft.com/office/powerpoint/2010/main" val="8649519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1118B0-19C0-48AE-A01B-02A57DCBB669}" type="datetimeFigureOut">
              <a:rPr lang="en-IN" smtClean="0"/>
              <a:t>22-02-2025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825DAD3-9F7B-4F16-957B-B68F29E3A6FB}" type="slidenum">
              <a:rPr lang="en-IN" smtClean="0"/>
              <a:t>‹#›</a:t>
            </a:fld>
            <a:endParaRPr lang="en-IN"/>
          </a:p>
        </p:txBody>
      </p:sp>
    </p:spTree>
    <p:extLst>
      <p:ext uri="{BB962C8B-B14F-4D97-AF65-F5344CB8AC3E}">
        <p14:creationId xmlns:p14="http://schemas.microsoft.com/office/powerpoint/2010/main" val="3885451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1118B0-19C0-48AE-A01B-02A57DCBB669}" type="datetimeFigureOut">
              <a:rPr lang="en-IN" smtClean="0"/>
              <a:t>22-02-2025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825DAD3-9F7B-4F16-957B-B68F29E3A6FB}" type="slidenum">
              <a:rPr lang="en-IN" smtClean="0"/>
              <a:t>‹#›</a:t>
            </a:fld>
            <a:endParaRPr lang="en-IN"/>
          </a:p>
        </p:txBody>
      </p:sp>
    </p:spTree>
    <p:extLst>
      <p:ext uri="{BB962C8B-B14F-4D97-AF65-F5344CB8AC3E}">
        <p14:creationId xmlns:p14="http://schemas.microsoft.com/office/powerpoint/2010/main" val="4281109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1118B0-19C0-48AE-A01B-02A57DCBB669}" type="datetimeFigureOut">
              <a:rPr lang="en-IN" smtClean="0"/>
              <a:t>22-02-2025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825DAD3-9F7B-4F16-957B-B68F29E3A6FB}" type="slidenum">
              <a:rPr lang="en-IN" smtClean="0"/>
              <a:t>‹#›</a:t>
            </a:fld>
            <a:endParaRPr lang="en-IN"/>
          </a:p>
        </p:txBody>
      </p:sp>
    </p:spTree>
    <p:extLst>
      <p:ext uri="{BB962C8B-B14F-4D97-AF65-F5344CB8AC3E}">
        <p14:creationId xmlns:p14="http://schemas.microsoft.com/office/powerpoint/2010/main" val="2450841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C1118B0-19C0-48AE-A01B-02A57DCBB669}" type="datetimeFigureOut">
              <a:rPr lang="en-IN" smtClean="0"/>
              <a:t>22-02-2025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825DAD3-9F7B-4F16-957B-B68F29E3A6FB}" type="slidenum">
              <a:rPr lang="en-IN" smtClean="0"/>
              <a:t>‹#›</a:t>
            </a:fld>
            <a:endParaRPr lang="en-IN"/>
          </a:p>
        </p:txBody>
      </p:sp>
    </p:spTree>
    <p:extLst>
      <p:ext uri="{BB962C8B-B14F-4D97-AF65-F5344CB8AC3E}">
        <p14:creationId xmlns:p14="http://schemas.microsoft.com/office/powerpoint/2010/main" val="3018610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C1118B0-19C0-48AE-A01B-02A57DCBB669}" type="datetimeFigureOut">
              <a:rPr lang="en-IN" smtClean="0"/>
              <a:t>22-02-2025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825DAD3-9F7B-4F16-957B-B68F29E3A6FB}" type="slidenum">
              <a:rPr lang="en-IN" smtClean="0"/>
              <a:t>‹#›</a:t>
            </a:fld>
            <a:endParaRPr lang="en-IN"/>
          </a:p>
        </p:txBody>
      </p:sp>
    </p:spTree>
    <p:extLst>
      <p:ext uri="{BB962C8B-B14F-4D97-AF65-F5344CB8AC3E}">
        <p14:creationId xmlns:p14="http://schemas.microsoft.com/office/powerpoint/2010/main" val="4001520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C1118B0-19C0-48AE-A01B-02A57DCBB669}" type="datetimeFigureOut">
              <a:rPr lang="en-IN" smtClean="0"/>
              <a:t>22-02-2025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825DAD3-9F7B-4F16-957B-B68F29E3A6FB}" type="slidenum">
              <a:rPr lang="en-IN" smtClean="0"/>
              <a:t>‹#›</a:t>
            </a:fld>
            <a:endParaRPr lang="en-IN"/>
          </a:p>
        </p:txBody>
      </p:sp>
    </p:spTree>
    <p:extLst>
      <p:ext uri="{BB962C8B-B14F-4D97-AF65-F5344CB8AC3E}">
        <p14:creationId xmlns:p14="http://schemas.microsoft.com/office/powerpoint/2010/main" val="218365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1118B0-19C0-48AE-A01B-02A57DCBB669}" type="datetimeFigureOut">
              <a:rPr lang="en-IN" smtClean="0"/>
              <a:t>22-02-2025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825DAD3-9F7B-4F16-957B-B68F29E3A6FB}" type="slidenum">
              <a:rPr lang="en-IN" smtClean="0"/>
              <a:t>‹#›</a:t>
            </a:fld>
            <a:endParaRPr lang="en-IN"/>
          </a:p>
        </p:txBody>
      </p:sp>
    </p:spTree>
    <p:extLst>
      <p:ext uri="{BB962C8B-B14F-4D97-AF65-F5344CB8AC3E}">
        <p14:creationId xmlns:p14="http://schemas.microsoft.com/office/powerpoint/2010/main" val="1100226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C1118B0-19C0-48AE-A01B-02A57DCBB669}" type="datetimeFigureOut">
              <a:rPr lang="en-IN" smtClean="0"/>
              <a:t>22-02-2025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825DAD3-9F7B-4F16-957B-B68F29E3A6FB}" type="slidenum">
              <a:rPr lang="en-IN" smtClean="0"/>
              <a:t>‹#›</a:t>
            </a:fld>
            <a:endParaRPr lang="en-IN"/>
          </a:p>
        </p:txBody>
      </p:sp>
    </p:spTree>
    <p:extLst>
      <p:ext uri="{BB962C8B-B14F-4D97-AF65-F5344CB8AC3E}">
        <p14:creationId xmlns:p14="http://schemas.microsoft.com/office/powerpoint/2010/main" val="2503485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1118B0-19C0-48AE-A01B-02A57DCBB669}" type="datetimeFigureOut">
              <a:rPr lang="en-IN" smtClean="0"/>
              <a:t>22-02-2025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825DAD3-9F7B-4F16-957B-B68F29E3A6FB}" type="slidenum">
              <a:rPr lang="en-IN" smtClean="0"/>
              <a:t>‹#›</a:t>
            </a:fld>
            <a:endParaRPr lang="en-IN"/>
          </a:p>
        </p:txBody>
      </p:sp>
    </p:spTree>
    <p:extLst>
      <p:ext uri="{BB962C8B-B14F-4D97-AF65-F5344CB8AC3E}">
        <p14:creationId xmlns:p14="http://schemas.microsoft.com/office/powerpoint/2010/main" val="1023510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C1118B0-19C0-48AE-A01B-02A57DCBB669}" type="datetimeFigureOut">
              <a:rPr lang="en-IN" smtClean="0"/>
              <a:t>22-02-2025</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825DAD3-9F7B-4F16-957B-B68F29E3A6FB}" type="slidenum">
              <a:rPr lang="en-IN" smtClean="0"/>
              <a:t>‹#›</a:t>
            </a:fld>
            <a:endParaRPr lang="en-IN"/>
          </a:p>
        </p:txBody>
      </p:sp>
    </p:spTree>
    <p:extLst>
      <p:ext uri="{BB962C8B-B14F-4D97-AF65-F5344CB8AC3E}">
        <p14:creationId xmlns:p14="http://schemas.microsoft.com/office/powerpoint/2010/main" val="2152166501"/>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9F59A-287C-7D8E-9566-3A803C32E1A4}"/>
              </a:ext>
            </a:extLst>
          </p:cNvPr>
          <p:cNvSpPr>
            <a:spLocks noGrp="1"/>
          </p:cNvSpPr>
          <p:nvPr>
            <p:ph type="ctrTitle"/>
          </p:nvPr>
        </p:nvSpPr>
        <p:spPr>
          <a:xfrm>
            <a:off x="85618" y="1109609"/>
            <a:ext cx="8976189" cy="3411020"/>
          </a:xfrm>
        </p:spPr>
        <p:txBody>
          <a:bodyPr/>
          <a:lstStyle/>
          <a:p>
            <a:pPr>
              <a:lnSpc>
                <a:spcPct val="107000"/>
              </a:lnSpc>
              <a:spcAft>
                <a:spcPts val="800"/>
              </a:spcAft>
            </a:pPr>
            <a:r>
              <a:rPr lang="en-IN" sz="2000" b="1" kern="100" dirty="0">
                <a:effectLst/>
                <a:latin typeface="Calibri" panose="020F0502020204030204" pitchFamily="34" charset="0"/>
                <a:ea typeface="Calibri" panose="020F0502020204030204" pitchFamily="34" charset="0"/>
                <a:cs typeface="Times New Roman" panose="02020603050405020304" pitchFamily="18" charset="0"/>
              </a:rPr>
              <a:t>Project name – HRM Pro</a:t>
            </a:r>
            <a:br>
              <a:rPr lang="en-IN" sz="2000" b="1" kern="100" dirty="0">
                <a:effectLst/>
                <a:latin typeface="Calibri" panose="020F0502020204030204" pitchFamily="34" charset="0"/>
                <a:ea typeface="Calibri" panose="020F0502020204030204" pitchFamily="34" charset="0"/>
                <a:cs typeface="Times New Roman" panose="02020603050405020304" pitchFamily="18" charset="0"/>
              </a:rPr>
            </a:br>
            <a:r>
              <a:rPr lang="en-IN" sz="2000" b="1" kern="100" dirty="0">
                <a:effectLst/>
                <a:latin typeface="Calibri" panose="020F0502020204030204" pitchFamily="34" charset="0"/>
                <a:ea typeface="Calibri" panose="020F0502020204030204" pitchFamily="34" charset="0"/>
                <a:cs typeface="Times New Roman" panose="02020603050405020304" pitchFamily="18" charset="0"/>
              </a:rPr>
              <a:t>                                      Prepared by – Rhutik Pujare (Business Analyst)</a:t>
            </a:r>
            <a:br>
              <a:rPr lang="en-IN" sz="2000" b="1" kern="100" dirty="0">
                <a:effectLst/>
                <a:latin typeface="Calibri" panose="020F0502020204030204" pitchFamily="34" charset="0"/>
                <a:ea typeface="Calibri" panose="020F0502020204030204" pitchFamily="34" charset="0"/>
                <a:cs typeface="Times New Roman" panose="02020603050405020304" pitchFamily="18" charset="0"/>
              </a:rPr>
            </a:br>
            <a:r>
              <a:rPr lang="en-IN" sz="2000" b="1" kern="100" dirty="0">
                <a:effectLst/>
                <a:latin typeface="Calibri" panose="020F0502020204030204" pitchFamily="34" charset="0"/>
                <a:ea typeface="Calibri" panose="020F0502020204030204" pitchFamily="34" charset="0"/>
                <a:cs typeface="Times New Roman" panose="02020603050405020304" pitchFamily="18" charset="0"/>
              </a:rPr>
              <a:t>Date – 01-Feb-2025</a:t>
            </a:r>
            <a:br>
              <a:rPr lang="en-IN" sz="1800" b="1" kern="100" dirty="0">
                <a:latin typeface="Calibri" panose="020F0502020204030204" pitchFamily="34" charset="0"/>
                <a:ea typeface="Calibri" panose="020F0502020204030204" pitchFamily="34" charset="0"/>
                <a:cs typeface="Times New Roman" panose="02020603050405020304" pitchFamily="18" charset="0"/>
              </a:rPr>
            </a:br>
            <a:br>
              <a:rPr lang="en-IN" sz="1800" b="1" kern="100" dirty="0">
                <a:effectLst/>
                <a:latin typeface="Calibri" panose="020F0502020204030204" pitchFamily="34" charset="0"/>
                <a:ea typeface="Calibri" panose="020F0502020204030204" pitchFamily="34" charset="0"/>
                <a:cs typeface="Times New Roman" panose="02020603050405020304" pitchFamily="18" charset="0"/>
              </a:rPr>
            </a:br>
            <a:endParaRPr lang="en-IN" b="1" dirty="0"/>
          </a:p>
        </p:txBody>
      </p:sp>
    </p:spTree>
    <p:extLst>
      <p:ext uri="{BB962C8B-B14F-4D97-AF65-F5344CB8AC3E}">
        <p14:creationId xmlns:p14="http://schemas.microsoft.com/office/powerpoint/2010/main" val="3111565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8B05C1-613F-922F-CDBF-E006BE421AE2}"/>
              </a:ext>
            </a:extLst>
          </p:cNvPr>
          <p:cNvSpPr>
            <a:spLocks noGrp="1"/>
          </p:cNvSpPr>
          <p:nvPr>
            <p:ph idx="1"/>
          </p:nvPr>
        </p:nvSpPr>
        <p:spPr>
          <a:xfrm>
            <a:off x="677334" y="654519"/>
            <a:ext cx="8596668" cy="5386844"/>
          </a:xfrm>
        </p:spPr>
        <p:txBody>
          <a:bodyPr/>
          <a:lstStyle/>
          <a:p>
            <a:r>
              <a:rPr lang="en-US" b="1" dirty="0">
                <a:latin typeface="Calibri" panose="020F0502020204030204" pitchFamily="34" charset="0"/>
                <a:ea typeface="Calibri" panose="020F0502020204030204" pitchFamily="34" charset="0"/>
                <a:cs typeface="Calibri" panose="020F0502020204030204" pitchFamily="34" charset="0"/>
              </a:rPr>
              <a:t>Demo</a:t>
            </a:r>
            <a:endParaRPr lang="en-US"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Presented a potentially deliverable product increment to stakeholders for their feedback and input.</a:t>
            </a:r>
          </a:p>
          <a:p>
            <a:pPr>
              <a:buFont typeface="Arial" panose="020B0604020202020204"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Collaborated with testers to ensure all requirements were met and the product was free of bugs and issues.</a:t>
            </a:r>
          </a:p>
          <a:p>
            <a:r>
              <a:rPr lang="en-US" b="1" dirty="0">
                <a:latin typeface="Calibri" panose="020F0502020204030204" pitchFamily="34" charset="0"/>
                <a:ea typeface="Calibri" panose="020F0502020204030204" pitchFamily="34" charset="0"/>
                <a:cs typeface="Calibri" panose="020F0502020204030204" pitchFamily="34" charset="0"/>
              </a:rPr>
              <a:t>Sprint Retrospective</a:t>
            </a:r>
            <a:endParaRPr lang="en-US"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Held sprint retrospective meetings to evaluate the sprint’s success and identify areas for improvement.</a:t>
            </a:r>
          </a:p>
          <a:p>
            <a:pPr>
              <a:buFont typeface="Arial" panose="020B0604020202020204"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Implemented necessary adjustments based on feedback from stakeholders and team members to enhance future sprints.</a:t>
            </a:r>
          </a:p>
          <a:p>
            <a:r>
              <a:rPr lang="en-US" b="1" dirty="0">
                <a:latin typeface="Calibri" panose="020F0502020204030204" pitchFamily="34" charset="0"/>
                <a:ea typeface="Calibri" panose="020F0502020204030204" pitchFamily="34" charset="0"/>
                <a:cs typeface="Calibri" panose="020F0502020204030204" pitchFamily="34" charset="0"/>
              </a:rPr>
              <a:t>Deployment</a:t>
            </a:r>
            <a:endParaRPr lang="en-US"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After successful user acceptance testing (UAT), deployed the HRM Pro software.</a:t>
            </a:r>
          </a:p>
          <a:p>
            <a:pPr>
              <a:buFont typeface="Arial" panose="020B0604020202020204"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Ensured a smooth transition to the new software by providing comprehensive training and support to users.</a:t>
            </a:r>
          </a:p>
          <a:p>
            <a:endParaRPr lang="en-IN" dirty="0"/>
          </a:p>
        </p:txBody>
      </p:sp>
    </p:spTree>
    <p:extLst>
      <p:ext uri="{BB962C8B-B14F-4D97-AF65-F5344CB8AC3E}">
        <p14:creationId xmlns:p14="http://schemas.microsoft.com/office/powerpoint/2010/main" val="23185254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339265-0883-9FEE-AD50-44B720465118}"/>
              </a:ext>
            </a:extLst>
          </p:cNvPr>
          <p:cNvSpPr>
            <a:spLocks noGrp="1"/>
          </p:cNvSpPr>
          <p:nvPr>
            <p:ph idx="1"/>
          </p:nvPr>
        </p:nvSpPr>
        <p:spPr>
          <a:xfrm>
            <a:off x="838200" y="616449"/>
            <a:ext cx="10515600" cy="5560514"/>
          </a:xfrm>
        </p:spPr>
        <p:txBody>
          <a:bodyPr>
            <a:normAutofit fontScale="62500" lnSpcReduction="20000"/>
          </a:bodyPr>
          <a:lstStyle/>
          <a:p>
            <a:pPr marL="0" indent="0">
              <a:lnSpc>
                <a:spcPct val="107000"/>
              </a:lnSpc>
              <a:spcAft>
                <a:spcPts val="800"/>
              </a:spcAft>
              <a:buNone/>
              <a:tabLst>
                <a:tab pos="457200" algn="l"/>
              </a:tabLst>
            </a:pPr>
            <a:r>
              <a:rPr lang="en-US" sz="6200" b="1" kern="0" dirty="0">
                <a:latin typeface="Calibri" panose="020F0502020204030204" pitchFamily="34" charset="0"/>
                <a:ea typeface="Calibri" panose="020F0502020204030204" pitchFamily="34" charset="0"/>
                <a:cs typeface="Calibri" panose="020F0502020204030204" pitchFamily="34" charset="0"/>
              </a:rPr>
              <a:t>Resources – </a:t>
            </a:r>
          </a:p>
          <a:p>
            <a:pPr marL="0" lvl="0" indent="0">
              <a:lnSpc>
                <a:spcPct val="107000"/>
              </a:lnSpc>
              <a:spcAft>
                <a:spcPts val="800"/>
              </a:spcAft>
              <a:buNone/>
              <a:tabLst>
                <a:tab pos="457200" algn="l"/>
              </a:tabLst>
            </a:pPr>
            <a:r>
              <a:rPr lang="en-IN" sz="4500" kern="0" dirty="0">
                <a:effectLst/>
                <a:latin typeface="Calibri" panose="020F0502020204030204" pitchFamily="34" charset="0"/>
                <a:ea typeface="Calibri" panose="020F0502020204030204" pitchFamily="34" charset="0"/>
                <a:cs typeface="Calibri" panose="020F0502020204030204" pitchFamily="34" charset="0"/>
              </a:rPr>
              <a:t>1. People:</a:t>
            </a:r>
            <a:endParaRPr lang="en-IN" sz="4500" kern="100" dirty="0">
              <a:effectLst/>
              <a:latin typeface="Calibri" panose="020F0502020204030204" pitchFamily="34" charset="0"/>
              <a:ea typeface="Calibri" panose="020F0502020204030204" pitchFamily="34" charset="0"/>
              <a:cs typeface="Calibri" panose="020F0502020204030204" pitchFamily="34" charset="0"/>
            </a:endParaRPr>
          </a:p>
          <a:p>
            <a:r>
              <a:rPr lang="en-IN" sz="3800" kern="0" dirty="0">
                <a:effectLst/>
                <a:latin typeface="Calibri" panose="020F0502020204030204" pitchFamily="34" charset="0"/>
                <a:ea typeface="Calibri" panose="020F0502020204030204" pitchFamily="34" charset="0"/>
                <a:cs typeface="Calibri" panose="020F0502020204030204" pitchFamily="34" charset="0"/>
              </a:rPr>
              <a:t>Project Team</a:t>
            </a:r>
          </a:p>
          <a:p>
            <a:r>
              <a:rPr lang="en-IN" sz="3800" dirty="0">
                <a:latin typeface="Calibri" panose="020F0502020204030204" pitchFamily="34" charset="0"/>
                <a:ea typeface="Calibri" panose="020F0502020204030204" pitchFamily="34" charset="0"/>
                <a:cs typeface="Calibri" panose="020F0502020204030204" pitchFamily="34" charset="0"/>
              </a:rPr>
              <a:t>Client Stakeholders</a:t>
            </a:r>
          </a:p>
          <a:p>
            <a:r>
              <a:rPr lang="en-IN" sz="3800" dirty="0">
                <a:latin typeface="Calibri" panose="020F0502020204030204" pitchFamily="34" charset="0"/>
                <a:ea typeface="Calibri" panose="020F0502020204030204" pitchFamily="34" charset="0"/>
                <a:cs typeface="Calibri" panose="020F0502020204030204" pitchFamily="34" charset="0"/>
              </a:rPr>
              <a:t>External Consultants</a:t>
            </a:r>
            <a:endParaRPr lang="en-IN" sz="3800" kern="0" dirty="0">
              <a:effectLst/>
              <a:latin typeface="Calibri" panose="020F0502020204030204" pitchFamily="34" charset="0"/>
              <a:ea typeface="Calibri" panose="020F0502020204030204" pitchFamily="34" charset="0"/>
              <a:cs typeface="Calibri" panose="020F0502020204030204" pitchFamily="34" charset="0"/>
            </a:endParaRPr>
          </a:p>
          <a:p>
            <a:pPr marL="0" lvl="0" indent="0">
              <a:lnSpc>
                <a:spcPct val="107000"/>
              </a:lnSpc>
              <a:spcAft>
                <a:spcPts val="800"/>
              </a:spcAft>
              <a:buNone/>
              <a:tabLst>
                <a:tab pos="457200" algn="l"/>
              </a:tabLst>
            </a:pPr>
            <a:r>
              <a:rPr lang="en-IN" sz="4500" kern="0" dirty="0">
                <a:effectLst/>
                <a:latin typeface="Calibri" panose="020F0502020204030204" pitchFamily="34" charset="0"/>
                <a:ea typeface="Calibri" panose="020F0502020204030204" pitchFamily="34" charset="0"/>
                <a:cs typeface="Calibri" panose="020F0502020204030204" pitchFamily="34" charset="0"/>
              </a:rPr>
              <a:t>2. Time:</a:t>
            </a:r>
            <a:endParaRPr lang="en-IN" sz="4500" kern="100" dirty="0">
              <a:effectLst/>
              <a:latin typeface="Calibri" panose="020F0502020204030204" pitchFamily="34" charset="0"/>
              <a:ea typeface="Calibri" panose="020F0502020204030204" pitchFamily="34" charset="0"/>
              <a:cs typeface="Calibri" panose="020F0502020204030204" pitchFamily="34" charset="0"/>
            </a:endParaRPr>
          </a:p>
          <a:p>
            <a:r>
              <a:rPr lang="en-IN" sz="4500" kern="0" dirty="0">
                <a:effectLst/>
                <a:latin typeface="Calibri" panose="020F0502020204030204" pitchFamily="34" charset="0"/>
                <a:ea typeface="Calibri" panose="020F0502020204030204" pitchFamily="34" charset="0"/>
                <a:cs typeface="Calibri" panose="020F0502020204030204" pitchFamily="34" charset="0"/>
              </a:rPr>
              <a:t>Project Duration – 1 Year</a:t>
            </a:r>
          </a:p>
          <a:p>
            <a:pPr marL="0" indent="0">
              <a:buNone/>
            </a:pPr>
            <a:r>
              <a:rPr lang="en-IN" sz="4500" kern="0" dirty="0">
                <a:latin typeface="Calibri" panose="020F0502020204030204" pitchFamily="34" charset="0"/>
                <a:ea typeface="Calibri" panose="020F0502020204030204" pitchFamily="34" charset="0"/>
                <a:cs typeface="Calibri" panose="020F0502020204030204" pitchFamily="34" charset="0"/>
              </a:rPr>
              <a:t>3. Budget :</a:t>
            </a:r>
          </a:p>
          <a:p>
            <a:pPr marL="0" indent="0">
              <a:buNone/>
            </a:pPr>
            <a:r>
              <a:rPr lang="en-IN" sz="4500" kern="0" dirty="0">
                <a:latin typeface="Calibri" panose="020F0502020204030204" pitchFamily="34" charset="0"/>
                <a:ea typeface="Calibri" panose="020F0502020204030204" pitchFamily="34" charset="0"/>
                <a:cs typeface="Calibri" panose="020F0502020204030204" pitchFamily="34" charset="0"/>
              </a:rPr>
              <a:t>10 Lakhs</a:t>
            </a:r>
          </a:p>
          <a:p>
            <a:pPr marL="0" indent="0">
              <a:buNone/>
            </a:pPr>
            <a:endParaRPr lang="en-IN" sz="2600" kern="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IN" sz="2600" kern="0" dirty="0">
                <a:latin typeface="Calibri" panose="020F0502020204030204" pitchFamily="34" charset="0"/>
                <a:ea typeface="Calibri" panose="020F0502020204030204" pitchFamily="34" charset="0"/>
                <a:cs typeface="Calibri" panose="020F0502020204030204" pitchFamily="34" charset="0"/>
              </a:rPr>
              <a:t>4. Other </a:t>
            </a:r>
          </a:p>
          <a:p>
            <a:pPr marL="0" indent="0">
              <a:buNone/>
            </a:pPr>
            <a:endParaRPr lang="en-IN" sz="2600" kern="0"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IN" sz="5500" kern="100"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IN" sz="5500"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IN" dirty="0"/>
          </a:p>
          <a:p>
            <a:pPr marL="0" indent="0">
              <a:buNone/>
            </a:pPr>
            <a:endParaRPr lang="en-IN" dirty="0"/>
          </a:p>
        </p:txBody>
      </p:sp>
    </p:spTree>
    <p:extLst>
      <p:ext uri="{BB962C8B-B14F-4D97-AF65-F5344CB8AC3E}">
        <p14:creationId xmlns:p14="http://schemas.microsoft.com/office/powerpoint/2010/main" val="20539215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919B7F-1FA1-ED8B-E8DA-021060D258C6}"/>
              </a:ext>
            </a:extLst>
          </p:cNvPr>
          <p:cNvSpPr>
            <a:spLocks noGrp="1"/>
          </p:cNvSpPr>
          <p:nvPr>
            <p:ph idx="1"/>
          </p:nvPr>
        </p:nvSpPr>
        <p:spPr>
          <a:xfrm>
            <a:off x="838200" y="729465"/>
            <a:ext cx="10515600" cy="5447498"/>
          </a:xfrm>
        </p:spPr>
        <p:txBody>
          <a:bodyPr>
            <a:normAutofit/>
          </a:bodyPr>
          <a:lstStyle/>
          <a:p>
            <a:pPr marL="0" indent="0">
              <a:buNone/>
            </a:pPr>
            <a:r>
              <a:rPr lang="en-IN" sz="2000" b="1" kern="100" dirty="0">
                <a:effectLst/>
                <a:latin typeface="Calibri" panose="020F0502020204030204" pitchFamily="34" charset="0"/>
                <a:ea typeface="Calibri" panose="020F0502020204030204" pitchFamily="34" charset="0"/>
                <a:cs typeface="Calibri" panose="020F0502020204030204" pitchFamily="34" charset="0"/>
              </a:rPr>
              <a:t>Risks:</a:t>
            </a:r>
            <a:endParaRPr lang="en-IN" sz="2000" kern="100"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r>
              <a:rPr lang="en-IN" kern="100" dirty="0">
                <a:effectLst/>
                <a:latin typeface="Calibri" panose="020F0502020204030204" pitchFamily="34" charset="0"/>
                <a:ea typeface="Calibri" panose="020F0502020204030204" pitchFamily="34" charset="0"/>
                <a:cs typeface="Calibri" panose="020F0502020204030204" pitchFamily="34" charset="0"/>
              </a:rPr>
              <a:t>1. Technical Risks</a:t>
            </a:r>
          </a:p>
          <a:p>
            <a:pPr marL="0" indent="0">
              <a:buNone/>
            </a:pPr>
            <a:r>
              <a:rPr lang="en-IN" kern="100" dirty="0">
                <a:effectLst/>
                <a:latin typeface="Calibri" panose="020F0502020204030204" pitchFamily="34" charset="0"/>
                <a:ea typeface="Calibri" panose="020F0502020204030204" pitchFamily="34" charset="0"/>
                <a:cs typeface="Calibri" panose="020F0502020204030204" pitchFamily="34" charset="0"/>
              </a:rPr>
              <a:t>2. Data Security &amp; Compliance Risks</a:t>
            </a:r>
          </a:p>
          <a:p>
            <a:pPr marL="0" indent="0">
              <a:buNone/>
            </a:pPr>
            <a:r>
              <a:rPr lang="en-IN" kern="100" dirty="0">
                <a:effectLst/>
                <a:latin typeface="Calibri" panose="020F0502020204030204" pitchFamily="34" charset="0"/>
                <a:ea typeface="Calibri" panose="020F0502020204030204" pitchFamily="34" charset="0"/>
                <a:cs typeface="Calibri" panose="020F0502020204030204" pitchFamily="34" charset="0"/>
              </a:rPr>
              <a:t>3. Business &amp; Operational Risks</a:t>
            </a:r>
          </a:p>
          <a:p>
            <a:pPr marL="0" indent="0">
              <a:buNone/>
            </a:pPr>
            <a:r>
              <a:rPr lang="en-IN" kern="100" dirty="0">
                <a:effectLst/>
                <a:latin typeface="Calibri" panose="020F0502020204030204" pitchFamily="34" charset="0"/>
                <a:ea typeface="Calibri" panose="020F0502020204030204" pitchFamily="34" charset="0"/>
                <a:cs typeface="Calibri" panose="020F0502020204030204" pitchFamily="34" charset="0"/>
              </a:rPr>
              <a:t>4. Project Management Risks</a:t>
            </a:r>
          </a:p>
          <a:p>
            <a:pPr marL="0" indent="0">
              <a:lnSpc>
                <a:spcPct val="107000"/>
              </a:lnSpc>
              <a:spcAft>
                <a:spcPts val="800"/>
              </a:spcAft>
              <a:buNone/>
            </a:pPr>
            <a:r>
              <a:rPr lang="en-IN" kern="100" dirty="0">
                <a:effectLst/>
                <a:latin typeface="Calibri" panose="020F0502020204030204" pitchFamily="34" charset="0"/>
                <a:ea typeface="Calibri" panose="020F0502020204030204" pitchFamily="34" charset="0"/>
                <a:cs typeface="Calibri" panose="020F0502020204030204" pitchFamily="34" charset="0"/>
              </a:rPr>
              <a:t>5. AI &amp; Automation Risks</a:t>
            </a:r>
          </a:p>
          <a:p>
            <a:pPr marL="0" indent="0">
              <a:buNone/>
            </a:pPr>
            <a:endParaRPr lang="en-US" b="1"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b="1"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b="1"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35767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DDA369-6D30-A4B6-7F5E-A40C18ABB3D0}"/>
              </a:ext>
            </a:extLst>
          </p:cNvPr>
          <p:cNvSpPr>
            <a:spLocks noGrp="1"/>
          </p:cNvSpPr>
          <p:nvPr>
            <p:ph idx="1"/>
          </p:nvPr>
        </p:nvSpPr>
        <p:spPr>
          <a:xfrm>
            <a:off x="543770" y="1574962"/>
            <a:ext cx="8596668" cy="3880773"/>
          </a:xfrm>
        </p:spPr>
        <p:txBody>
          <a:bodyPr/>
          <a:lstStyle/>
          <a:p>
            <a:pPr marL="0" indent="0">
              <a:buNone/>
            </a:pPr>
            <a:r>
              <a:rPr lang="en-US" sz="2000" b="1" dirty="0"/>
              <a:t>Dependencies-</a:t>
            </a:r>
          </a:p>
          <a:p>
            <a:pPr marL="0" indent="0">
              <a:buNone/>
            </a:pPr>
            <a:r>
              <a:rPr lang="en-US" dirty="0"/>
              <a:t> </a:t>
            </a:r>
          </a:p>
          <a:p>
            <a:pPr marL="0" indent="0">
              <a:buNone/>
            </a:pPr>
            <a:r>
              <a:rPr lang="en-IN" sz="1800" dirty="0"/>
              <a:t>Technical Dependencies</a:t>
            </a:r>
            <a:endParaRPr lang="en-US" sz="1800" dirty="0"/>
          </a:p>
          <a:p>
            <a:pPr marL="0" indent="0">
              <a:buNone/>
            </a:pPr>
            <a:r>
              <a:rPr lang="en-IN" sz="1800" dirty="0"/>
              <a:t>Business Dependencies</a:t>
            </a:r>
            <a:endParaRPr lang="en-US" sz="1800" dirty="0"/>
          </a:p>
          <a:p>
            <a:pPr marL="0" indent="0">
              <a:buNone/>
            </a:pPr>
            <a:r>
              <a:rPr lang="en-IN" sz="1800" dirty="0"/>
              <a:t>Resource Dependencies</a:t>
            </a:r>
            <a:endParaRPr lang="en-US" sz="1800" dirty="0"/>
          </a:p>
          <a:p>
            <a:pPr marL="0" indent="0">
              <a:buNone/>
            </a:pPr>
            <a:r>
              <a:rPr lang="en-IN" sz="1800" dirty="0"/>
              <a:t>Operational Dependencies</a:t>
            </a:r>
            <a:endParaRPr lang="en-US" sz="1800" dirty="0"/>
          </a:p>
          <a:p>
            <a:pPr marL="0" indent="0">
              <a:buNone/>
            </a:pPr>
            <a:r>
              <a:rPr lang="en-IN" sz="1800" dirty="0"/>
              <a:t>External Dependencies</a:t>
            </a:r>
          </a:p>
          <a:p>
            <a:r>
              <a:rPr lang="en-IN" dirty="0"/>
              <a:t>S</a:t>
            </a:r>
          </a:p>
        </p:txBody>
      </p:sp>
    </p:spTree>
    <p:extLst>
      <p:ext uri="{BB962C8B-B14F-4D97-AF65-F5344CB8AC3E}">
        <p14:creationId xmlns:p14="http://schemas.microsoft.com/office/powerpoint/2010/main" val="2049523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C8035AB-77A6-EF71-2352-0C500702E761}"/>
              </a:ext>
            </a:extLst>
          </p:cNvPr>
          <p:cNvSpPr>
            <a:spLocks noGrp="1"/>
          </p:cNvSpPr>
          <p:nvPr>
            <p:ph idx="1"/>
          </p:nvPr>
        </p:nvSpPr>
        <p:spPr>
          <a:xfrm>
            <a:off x="838200" y="729465"/>
            <a:ext cx="10515600" cy="5447498"/>
          </a:xfrm>
        </p:spPr>
        <p:txBody>
          <a:bodyPr/>
          <a:lstStyle/>
          <a:p>
            <a:pPr>
              <a:lnSpc>
                <a:spcPct val="107000"/>
              </a:lnSpc>
              <a:spcAft>
                <a:spcPts val="800"/>
              </a:spcAft>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To Be Completed by Appropriate Manager – Ashish K.</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IN"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Project Sponsor – Kartik Dev</a:t>
            </a:r>
            <a:endParaRPr lang="en-IN" sz="1800" dirty="0">
              <a:solidFill>
                <a:srgbClr val="000000"/>
              </a:solidFill>
              <a:effectLst/>
              <a:latin typeface="Arial" panose="020B0604020202020204" pitchFamily="34" charset="0"/>
              <a:ea typeface="Calibri" panose="020F0502020204030204" pitchFamily="34" charset="0"/>
            </a:endParaRPr>
          </a:p>
          <a:p>
            <a:r>
              <a:rPr lang="en-IN"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Project Manager – Jyoti Shankar</a:t>
            </a:r>
            <a:endParaRPr lang="en-IN" sz="1800" dirty="0">
              <a:solidFill>
                <a:srgbClr val="000000"/>
              </a:solidFill>
              <a:effectLst/>
              <a:latin typeface="Arial" panose="020B0604020202020204" pitchFamily="34" charset="0"/>
              <a:ea typeface="Calibri" panose="020F0502020204030204" pitchFamily="34" charset="0"/>
            </a:endParaRPr>
          </a:p>
          <a:p>
            <a:endParaRPr lang="en-IN" dirty="0"/>
          </a:p>
        </p:txBody>
      </p:sp>
    </p:spTree>
    <p:extLst>
      <p:ext uri="{BB962C8B-B14F-4D97-AF65-F5344CB8AC3E}">
        <p14:creationId xmlns:p14="http://schemas.microsoft.com/office/powerpoint/2010/main" val="3588298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5B609-615F-200D-56D8-17E6841AF89A}"/>
              </a:ext>
            </a:extLst>
          </p:cNvPr>
          <p:cNvSpPr>
            <a:spLocks noGrp="1"/>
          </p:cNvSpPr>
          <p:nvPr>
            <p:ph type="title"/>
          </p:nvPr>
        </p:nvSpPr>
        <p:spPr>
          <a:xfrm>
            <a:off x="838200" y="365125"/>
            <a:ext cx="10515600" cy="2141769"/>
          </a:xfrm>
        </p:spPr>
        <p:txBody>
          <a:bodyPr/>
          <a:lstStyle/>
          <a:p>
            <a:r>
              <a:rPr lang="en-IN" sz="2000" b="1" kern="100" dirty="0">
                <a:effectLst/>
                <a:latin typeface="Calibri" panose="020F0502020204030204" pitchFamily="34" charset="0"/>
                <a:ea typeface="Calibri" panose="020F0502020204030204" pitchFamily="34" charset="0"/>
                <a:cs typeface="Times New Roman" panose="02020603050405020304" pitchFamily="18" charset="0"/>
              </a:rPr>
              <a:t>Current Situation of the HRM Pro Project </a:t>
            </a:r>
            <a:br>
              <a:rPr lang="en-IN"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C87EE612-4C30-25E1-3BF8-951F9F837A66}"/>
              </a:ext>
            </a:extLst>
          </p:cNvPr>
          <p:cNvSpPr>
            <a:spLocks noGrp="1"/>
          </p:cNvSpPr>
          <p:nvPr>
            <p:ph idx="1"/>
          </p:nvPr>
        </p:nvSpPr>
        <p:spPr>
          <a:xfrm>
            <a:off x="625963" y="1488613"/>
            <a:ext cx="8596668" cy="3880773"/>
          </a:xfrm>
        </p:spPr>
        <p:txBody>
          <a:bodyPr>
            <a:normAutofit lnSpcReduction="10000"/>
          </a:bodyPr>
          <a:lstStyle/>
          <a:p>
            <a:pPr>
              <a:lnSpc>
                <a:spcPct val="107000"/>
              </a:lnSpc>
              <a:spcAft>
                <a:spcPts val="800"/>
              </a:spcAft>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Current Situation Analysis</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1️. Project Status: Agile Development &amp; Implementation</a:t>
            </a:r>
          </a:p>
          <a:p>
            <a:pPr marL="342900" lvl="0" indent="-342900">
              <a:lnSpc>
                <a:spcPct val="107000"/>
              </a:lnSpc>
              <a:spcAft>
                <a:spcPts val="800"/>
              </a:spcAft>
              <a:buSzPts val="1000"/>
              <a:buFont typeface="Symbol" panose="05050102010706020507" pitchFamily="18" charset="2"/>
              <a:buChar char=""/>
              <a:tabLst>
                <a:tab pos="457200" algn="l"/>
              </a:tabLst>
            </a:pPr>
            <a:r>
              <a:rPr lang="en-IN" sz="1600" kern="100" dirty="0">
                <a:effectLst/>
                <a:latin typeface="Calibri" panose="020F0502020204030204" pitchFamily="34" charset="0"/>
                <a:ea typeface="Calibri" panose="020F0502020204030204" pitchFamily="34" charset="0"/>
                <a:cs typeface="Times New Roman" panose="02020603050405020304" pitchFamily="18" charset="0"/>
              </a:rPr>
              <a:t>HRM Pro is being developed using Agile methodology to ensure incremental releases and adaptability to changing requirements.</a:t>
            </a:r>
          </a:p>
          <a:p>
            <a:pPr marL="342900" lvl="0" indent="-342900">
              <a:lnSpc>
                <a:spcPct val="107000"/>
              </a:lnSpc>
              <a:spcAft>
                <a:spcPts val="800"/>
              </a:spcAft>
              <a:buSzPts val="1000"/>
              <a:buFont typeface="Symbol" panose="05050102010706020507" pitchFamily="18" charset="2"/>
              <a:buChar char=""/>
              <a:tabLst>
                <a:tab pos="457200" algn="l"/>
              </a:tabLst>
            </a:pPr>
            <a:r>
              <a:rPr lang="en-IN" sz="1600" kern="100" dirty="0">
                <a:effectLst/>
                <a:latin typeface="Calibri" panose="020F0502020204030204" pitchFamily="34" charset="0"/>
                <a:ea typeface="Calibri" panose="020F0502020204030204" pitchFamily="34" charset="0"/>
                <a:cs typeface="Times New Roman" panose="02020603050405020304" pitchFamily="18" charset="0"/>
              </a:rPr>
              <a:t>Regular sprint planning, backlog refinement, and iterative releases are being carried out to improve system functionalities.</a:t>
            </a:r>
          </a:p>
          <a:p>
            <a:pPr marL="342900" indent="-342900">
              <a:lnSpc>
                <a:spcPct val="107000"/>
              </a:lnSpc>
              <a:spcAft>
                <a:spcPts val="800"/>
              </a:spcAft>
              <a:buSzPts val="1000"/>
              <a:buFont typeface="Symbol" panose="05050102010706020507" pitchFamily="18" charset="2"/>
              <a:buChar char=""/>
              <a:tabLst>
                <a:tab pos="457200" algn="l"/>
              </a:tabLst>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2️. Features Developed &amp; Partially Implemented</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SzPts val="1000"/>
              <a:buFont typeface="Symbol" panose="05050102010706020507" pitchFamily="18" charset="2"/>
              <a:buChar char=""/>
              <a:tabLst>
                <a:tab pos="457200" algn="l"/>
              </a:tabLst>
            </a:pPr>
            <a:r>
              <a:rPr lang="en-IN" sz="1600" kern="100" dirty="0">
                <a:latin typeface="Calibri" panose="020F0502020204030204" pitchFamily="34" charset="0"/>
                <a:ea typeface="Calibri" panose="020F0502020204030204" pitchFamily="34" charset="0"/>
                <a:cs typeface="Times New Roman" panose="02020603050405020304" pitchFamily="18" charset="0"/>
              </a:rPr>
              <a:t>Recruiters can parse resumes from multiple job portals like LinkedIn, Indeed, and Naukri.</a:t>
            </a:r>
          </a:p>
          <a:p>
            <a:pPr marL="342900" indent="-342900">
              <a:lnSpc>
                <a:spcPct val="107000"/>
              </a:lnSpc>
              <a:spcAft>
                <a:spcPts val="800"/>
              </a:spcAft>
              <a:buSzPts val="1000"/>
              <a:buFont typeface="Symbol" panose="05050102010706020507" pitchFamily="18" charset="2"/>
              <a:buChar char=""/>
              <a:tabLst>
                <a:tab pos="457200" algn="l"/>
              </a:tabLst>
            </a:pPr>
            <a:r>
              <a:rPr lang="en-IN" sz="1600" kern="100" dirty="0">
                <a:latin typeface="Calibri" panose="020F0502020204030204" pitchFamily="34" charset="0"/>
                <a:ea typeface="Calibri" panose="020F0502020204030204" pitchFamily="34" charset="0"/>
                <a:cs typeface="Times New Roman" panose="02020603050405020304" pitchFamily="18" charset="0"/>
              </a:rPr>
              <a:t>Extracts candidate details such as name, skills, experience, and job history.</a:t>
            </a:r>
          </a:p>
          <a:p>
            <a:pPr marL="342900" lvl="0" indent="-342900">
              <a:lnSpc>
                <a:spcPct val="107000"/>
              </a:lnSpc>
              <a:spcAft>
                <a:spcPts val="800"/>
              </a:spcAft>
              <a:buSzPts val="1000"/>
              <a:buFont typeface="Symbol" panose="05050102010706020507" pitchFamily="18" charset="2"/>
              <a:buChar char=""/>
              <a:tabLst>
                <a:tab pos="457200" algn="l"/>
              </a:tabLst>
            </a:pPr>
            <a:endParaRPr lang="en-IN"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IN" dirty="0"/>
          </a:p>
        </p:txBody>
      </p:sp>
    </p:spTree>
    <p:extLst>
      <p:ext uri="{BB962C8B-B14F-4D97-AF65-F5344CB8AC3E}">
        <p14:creationId xmlns:p14="http://schemas.microsoft.com/office/powerpoint/2010/main" val="670080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D463D-0D3B-D446-A0A3-8D11FD0EC588}"/>
              </a:ext>
            </a:extLst>
          </p:cNvPr>
          <p:cNvSpPr>
            <a:spLocks noGrp="1"/>
          </p:cNvSpPr>
          <p:nvPr>
            <p:ph type="title"/>
          </p:nvPr>
        </p:nvSpPr>
        <p:spPr>
          <a:xfrm>
            <a:off x="838200" y="1037690"/>
            <a:ext cx="10515600" cy="652998"/>
          </a:xfrm>
        </p:spPr>
        <p:txBody>
          <a:bodyPr>
            <a:normAutofit fontScale="90000"/>
          </a:bodyPr>
          <a:lstStyle/>
          <a:p>
            <a:r>
              <a:rPr lang="en-IN" sz="2200" b="1" kern="100" dirty="0">
                <a:effectLst/>
                <a:latin typeface="Calibri" panose="020F0502020204030204" pitchFamily="34" charset="0"/>
                <a:ea typeface="Calibri" panose="020F0502020204030204" pitchFamily="34" charset="0"/>
                <a:cs typeface="Times New Roman" panose="02020603050405020304" pitchFamily="18" charset="0"/>
              </a:rPr>
              <a:t>Current Challenges &amp; Areas of Improvement</a:t>
            </a:r>
            <a:br>
              <a:rPr lang="en-IN"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B3FF0B12-4E3C-CA6F-80AE-1A8F3F7BE2C8}"/>
              </a:ext>
            </a:extLst>
          </p:cNvPr>
          <p:cNvSpPr>
            <a:spLocks noGrp="1"/>
          </p:cNvSpPr>
          <p:nvPr>
            <p:ph idx="1"/>
          </p:nvPr>
        </p:nvSpPr>
        <p:spPr/>
        <p:txBody>
          <a:bodyPr>
            <a:normAutofit fontScale="85000" lnSpcReduction="10000"/>
          </a:bodyPr>
          <a:lstStyle/>
          <a:p>
            <a:pPr marL="0" indent="0">
              <a:lnSpc>
                <a:spcPct val="107000"/>
              </a:lnSpc>
              <a:spcAft>
                <a:spcPts val="800"/>
              </a:spcAft>
              <a:buNone/>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1️.</a:t>
            </a:r>
            <a:r>
              <a:rPr lang="en-IN" sz="1800" b="1" kern="100" dirty="0">
                <a:effectLst/>
                <a:latin typeface="Segoe UI Symbol" panose="020B0502040204020203" pitchFamily="34" charset="0"/>
                <a:ea typeface="Calibri" panose="020F0502020204030204" pitchFamily="34" charset="0"/>
                <a:cs typeface="Segoe UI Symbol" panose="020B0502040204020203" pitchFamily="34" charset="0"/>
              </a:rPr>
              <a:t> </a:t>
            </a: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Resume Parsing Accuracy Issues</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IN" sz="1800" dirty="0">
                <a:effectLst/>
                <a:latin typeface="Segoe UI Emoji" panose="020B0502040204020203" pitchFamily="34" charset="0"/>
                <a:ea typeface="Calibri" panose="020F0502020204030204" pitchFamily="34" charset="0"/>
                <a:cs typeface="Segoe UI Emoji" panose="020B0502040204020203" pitchFamily="34" charset="0"/>
              </a:rPr>
              <a:t> </a:t>
            </a:r>
            <a:r>
              <a:rPr lang="en-IN" sz="1800" dirty="0">
                <a:effectLst/>
                <a:latin typeface="Calibri" panose="020F0502020204030204" pitchFamily="34" charset="0"/>
                <a:ea typeface="Calibri" panose="020F0502020204030204" pitchFamily="34" charset="0"/>
                <a:cs typeface="Times New Roman" panose="02020603050405020304" pitchFamily="18" charset="0"/>
              </a:rPr>
              <a:t>Some resumes do not parse correctly, leading to missing information.</a:t>
            </a:r>
          </a:p>
          <a:p>
            <a:r>
              <a:rPr lang="en-IN" sz="1800" dirty="0">
                <a:effectLst/>
                <a:latin typeface="Segoe UI Emoji" panose="020B0502040204020203" pitchFamily="34" charset="0"/>
                <a:ea typeface="Calibri" panose="020F0502020204030204" pitchFamily="34" charset="0"/>
                <a:cs typeface="Segoe UI Emoji" panose="020B0502040204020203" pitchFamily="34" charset="0"/>
              </a:rPr>
              <a:t> </a:t>
            </a:r>
            <a:r>
              <a:rPr lang="en-IN" sz="1800" dirty="0">
                <a:effectLst/>
                <a:latin typeface="Calibri" panose="020F0502020204030204" pitchFamily="34" charset="0"/>
                <a:ea typeface="Calibri" panose="020F0502020204030204" pitchFamily="34" charset="0"/>
                <a:cs typeface="Times New Roman" panose="02020603050405020304" pitchFamily="18" charset="0"/>
              </a:rPr>
              <a:t>Skill matching algorithm needs enhancement for better candidate-job fit.</a:t>
            </a:r>
          </a:p>
          <a:p>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2️.</a:t>
            </a:r>
            <a:r>
              <a:rPr lang="en-IN" sz="1800" b="1" kern="100" dirty="0">
                <a:effectLst/>
                <a:latin typeface="Segoe UI Symbol" panose="020B0502040204020203" pitchFamily="34" charset="0"/>
                <a:ea typeface="Calibri" panose="020F0502020204030204" pitchFamily="34" charset="0"/>
                <a:cs typeface="Segoe UI Symbol" panose="020B0502040204020203" pitchFamily="34" charset="0"/>
              </a:rPr>
              <a:t> </a:t>
            </a: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Inefficient Requirement Assignment</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kern="100" dirty="0">
                <a:effectLst/>
                <a:latin typeface="Segoe UI Emoji" panose="020B0502040204020203" pitchFamily="34" charset="0"/>
                <a:ea typeface="Calibri" panose="020F0502020204030204" pitchFamily="34" charset="0"/>
                <a:cs typeface="Segoe UI Emoji" panose="020B0502040204020203" pitchFamily="34" charset="0"/>
              </a:rPr>
              <a:t> </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The auto-assignment feature is not yet optimized—some recruiters receive irrelevant job roles.</a:t>
            </a:r>
            <a:br>
              <a:rPr lang="en-IN" sz="1800" kern="100" dirty="0">
                <a:effectLst/>
                <a:latin typeface="Calibri" panose="020F0502020204030204" pitchFamily="34" charset="0"/>
                <a:ea typeface="Calibri" panose="020F0502020204030204" pitchFamily="34" charset="0"/>
                <a:cs typeface="Times New Roman" panose="02020603050405020304" pitchFamily="18" charset="0"/>
              </a:rPr>
            </a:br>
            <a:r>
              <a:rPr lang="en-IN" sz="1800" kern="100" dirty="0">
                <a:effectLst/>
                <a:latin typeface="Segoe UI Emoji" panose="020B0502040204020203" pitchFamily="34" charset="0"/>
                <a:ea typeface="Calibri" panose="020F0502020204030204" pitchFamily="34" charset="0"/>
                <a:cs typeface="Segoe UI Emoji" panose="020B0502040204020203" pitchFamily="34" charset="0"/>
              </a:rPr>
              <a:t> </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Manual intervention is required, causing delays in job allocation.</a:t>
            </a:r>
          </a:p>
          <a:p>
            <a:pPr marL="0" indent="0">
              <a:lnSpc>
                <a:spcPct val="107000"/>
              </a:lnSpc>
              <a:spcAft>
                <a:spcPts val="800"/>
              </a:spcAft>
              <a:buNone/>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3️.</a:t>
            </a:r>
            <a:r>
              <a:rPr lang="en-IN" sz="1800" b="1" kern="100" dirty="0">
                <a:effectLst/>
                <a:latin typeface="Segoe UI Symbol" panose="020B0502040204020203" pitchFamily="34" charset="0"/>
                <a:ea typeface="Calibri" panose="020F0502020204030204" pitchFamily="34" charset="0"/>
                <a:cs typeface="Segoe UI Symbol" panose="020B0502040204020203" pitchFamily="34" charset="0"/>
              </a:rPr>
              <a:t> L</a:t>
            </a: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ack of Seamless Candidate Communication</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kern="100" dirty="0">
                <a:effectLst/>
                <a:latin typeface="Segoe UI Emoji" panose="020B0502040204020203" pitchFamily="34" charset="0"/>
                <a:ea typeface="Calibri" panose="020F0502020204030204" pitchFamily="34" charset="0"/>
                <a:cs typeface="Segoe UI Emoji" panose="020B0502040204020203" pitchFamily="34" charset="0"/>
              </a:rPr>
              <a:t> </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Email &amp; SMS notifications for candidates (interview updates, status changes) need automation.</a:t>
            </a:r>
            <a:br>
              <a:rPr lang="en-IN" sz="1800" kern="100" dirty="0">
                <a:effectLst/>
                <a:latin typeface="Calibri" panose="020F0502020204030204" pitchFamily="34" charset="0"/>
                <a:ea typeface="Calibri" panose="020F0502020204030204" pitchFamily="34" charset="0"/>
                <a:cs typeface="Times New Roman" panose="02020603050405020304" pitchFamily="18" charset="0"/>
              </a:rPr>
            </a:br>
            <a:r>
              <a:rPr lang="en-IN" sz="1800" kern="100" dirty="0">
                <a:effectLst/>
                <a:latin typeface="Segoe UI Emoji" panose="020B0502040204020203" pitchFamily="34" charset="0"/>
                <a:ea typeface="Calibri" panose="020F0502020204030204" pitchFamily="34" charset="0"/>
                <a:cs typeface="Segoe UI Emoji" panose="020B0502040204020203" pitchFamily="34" charset="0"/>
              </a:rPr>
              <a:t> </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Some delays in scheduling interviews due to manual follow-ups by recruiters.</a:t>
            </a:r>
          </a:p>
          <a:p>
            <a:pPr>
              <a:lnSpc>
                <a:spcPct val="107000"/>
              </a:lnSpc>
              <a:spcAft>
                <a:spcPts val="800"/>
              </a:spcAft>
            </a:pPr>
            <a:endParaRPr lang="en-IN" sz="18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196823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6DBD14-DD47-A9C1-1C82-E89B4EBB3542}"/>
              </a:ext>
            </a:extLst>
          </p:cNvPr>
          <p:cNvSpPr>
            <a:spLocks noGrp="1"/>
          </p:cNvSpPr>
          <p:nvPr>
            <p:ph idx="1"/>
          </p:nvPr>
        </p:nvSpPr>
        <p:spPr>
          <a:xfrm>
            <a:off x="838200" y="452063"/>
            <a:ext cx="10515600" cy="5724900"/>
          </a:xfrm>
        </p:spPr>
        <p:txBody>
          <a:bodyPr/>
          <a:lstStyle/>
          <a:p>
            <a:pPr marL="0" indent="0">
              <a:lnSpc>
                <a:spcPct val="107000"/>
              </a:lnSpc>
              <a:spcAft>
                <a:spcPts val="800"/>
              </a:spcAft>
              <a:buNone/>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4️.</a:t>
            </a:r>
            <a:r>
              <a:rPr lang="en-IN" sz="1800" b="1" kern="100" dirty="0">
                <a:effectLst/>
                <a:latin typeface="Segoe UI Symbol" panose="020B0502040204020203" pitchFamily="34" charset="0"/>
                <a:ea typeface="Calibri" panose="020F0502020204030204" pitchFamily="34" charset="0"/>
                <a:cs typeface="Segoe UI Symbol" panose="020B0502040204020203" pitchFamily="34" charset="0"/>
              </a:rPr>
              <a:t> </a:t>
            </a: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Incomplete ATS Lifecycle Tracking</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kern="100" dirty="0">
                <a:effectLst/>
                <a:latin typeface="Segoe UI Emoji" panose="020B0502040204020203" pitchFamily="34" charset="0"/>
                <a:ea typeface="Calibri" panose="020F0502020204030204" pitchFamily="34" charset="0"/>
                <a:cs typeface="Segoe UI Emoji" panose="020B0502040204020203" pitchFamily="34" charset="0"/>
              </a:rPr>
              <a:t> </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Some recruitment stages (like Offer Letter &amp; Background Verification) are manually handled.</a:t>
            </a:r>
            <a:br>
              <a:rPr lang="en-IN" sz="1800" kern="100" dirty="0">
                <a:effectLst/>
                <a:latin typeface="Calibri" panose="020F0502020204030204" pitchFamily="34" charset="0"/>
                <a:ea typeface="Calibri" panose="020F0502020204030204" pitchFamily="34" charset="0"/>
                <a:cs typeface="Times New Roman" panose="02020603050405020304" pitchFamily="18" charset="0"/>
              </a:rPr>
            </a:br>
            <a:r>
              <a:rPr lang="en-IN" sz="1800" kern="100" dirty="0">
                <a:effectLst/>
                <a:latin typeface="Segoe UI Emoji" panose="020B0502040204020203" pitchFamily="34" charset="0"/>
                <a:ea typeface="Calibri" panose="020F0502020204030204" pitchFamily="34" charset="0"/>
                <a:cs typeface="Segoe UI Emoji" panose="020B0502040204020203" pitchFamily="34" charset="0"/>
              </a:rPr>
              <a:t> </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The final onboarding process is not fully automated—HR teams still need to manually verify candidate data.</a:t>
            </a:r>
          </a:p>
          <a:p>
            <a:pPr marL="0" indent="0">
              <a:lnSpc>
                <a:spcPct val="107000"/>
              </a:lnSpc>
              <a:spcAft>
                <a:spcPts val="800"/>
              </a:spcAft>
              <a:buNone/>
            </a:pP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2000" b="1" kern="100" dirty="0">
                <a:effectLst/>
                <a:latin typeface="Calibri" panose="020F0502020204030204" pitchFamily="34" charset="0"/>
                <a:ea typeface="Calibri" panose="020F0502020204030204" pitchFamily="34" charset="0"/>
                <a:cs typeface="Times New Roman" panose="02020603050405020304" pitchFamily="18" charset="0"/>
              </a:rPr>
              <a:t>Next Steps &amp; Planned Enhancements</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IN" sz="1800" dirty="0">
                <a:effectLst/>
                <a:latin typeface="Segoe UI Emoji" panose="020B0502040204020203" pitchFamily="34" charset="0"/>
                <a:ea typeface="Calibri" panose="020F0502020204030204" pitchFamily="34" charset="0"/>
                <a:cs typeface="Segoe UI Emoji" panose="020B0502040204020203" pitchFamily="34" charset="0"/>
              </a:rPr>
              <a:t> </a:t>
            </a:r>
            <a:r>
              <a:rPr lang="en-IN" sz="1800" dirty="0">
                <a:effectLst/>
                <a:latin typeface="Calibri" panose="020F0502020204030204" pitchFamily="34" charset="0"/>
                <a:ea typeface="Calibri" panose="020F0502020204030204" pitchFamily="34" charset="0"/>
                <a:cs typeface="Times New Roman" panose="02020603050405020304" pitchFamily="18" charset="0"/>
              </a:rPr>
              <a:t>Enhance Resume Parsing Algorithm to improve extraction accuracy and keyword matching.</a:t>
            </a:r>
            <a:br>
              <a:rPr lang="en-IN" sz="1800" dirty="0">
                <a:effectLst/>
                <a:latin typeface="Calibri" panose="020F0502020204030204" pitchFamily="34" charset="0"/>
                <a:ea typeface="Calibri" panose="020F0502020204030204" pitchFamily="34" charset="0"/>
                <a:cs typeface="Times New Roman" panose="02020603050405020304" pitchFamily="18" charset="0"/>
              </a:rPr>
            </a:br>
            <a:r>
              <a:rPr lang="en-IN" sz="1800" dirty="0">
                <a:effectLst/>
                <a:latin typeface="Segoe UI Emoji" panose="020B0502040204020203" pitchFamily="34" charset="0"/>
                <a:ea typeface="Calibri" panose="020F0502020204030204" pitchFamily="34" charset="0"/>
                <a:cs typeface="Segoe UI Emoji" panose="020B0502040204020203" pitchFamily="34" charset="0"/>
              </a:rPr>
              <a:t> </a:t>
            </a:r>
            <a:r>
              <a:rPr lang="en-IN" sz="1800" dirty="0">
                <a:effectLst/>
                <a:latin typeface="Calibri" panose="020F0502020204030204" pitchFamily="34" charset="0"/>
                <a:ea typeface="Calibri" panose="020F0502020204030204" pitchFamily="34" charset="0"/>
                <a:cs typeface="Times New Roman" panose="02020603050405020304" pitchFamily="18" charset="0"/>
              </a:rPr>
              <a:t>Optimize Job Requirement Assignment to ensure better recruiter-role alignment. Automate Interview Scheduling &amp; Candidate Communication (reminders, status updates).</a:t>
            </a:r>
            <a:br>
              <a:rPr lang="en-IN" sz="1800" dirty="0">
                <a:effectLst/>
                <a:latin typeface="Calibri" panose="020F0502020204030204" pitchFamily="34" charset="0"/>
                <a:ea typeface="Calibri" panose="020F0502020204030204" pitchFamily="34" charset="0"/>
                <a:cs typeface="Times New Roman" panose="02020603050405020304" pitchFamily="18" charset="0"/>
              </a:rPr>
            </a:br>
            <a:r>
              <a:rPr lang="en-IN" sz="1800" dirty="0">
                <a:effectLst/>
                <a:latin typeface="Segoe UI Emoji" panose="020B0502040204020203" pitchFamily="34" charset="0"/>
                <a:ea typeface="Calibri" panose="020F0502020204030204" pitchFamily="34" charset="0"/>
                <a:cs typeface="Segoe UI Emoji" panose="020B0502040204020203" pitchFamily="34" charset="0"/>
              </a:rPr>
              <a:t> </a:t>
            </a:r>
            <a:r>
              <a:rPr lang="en-IN" sz="1800" dirty="0">
                <a:effectLst/>
                <a:latin typeface="Calibri" panose="020F0502020204030204" pitchFamily="34" charset="0"/>
                <a:ea typeface="Calibri" panose="020F0502020204030204" pitchFamily="34" charset="0"/>
                <a:cs typeface="Times New Roman" panose="02020603050405020304" pitchFamily="18" charset="0"/>
              </a:rPr>
              <a:t>Integrate Offer Letter Generation &amp; Background Verification to complete the ATS lifecycle.</a:t>
            </a:r>
          </a:p>
          <a:p>
            <a:pPr marL="0" indent="0">
              <a:buNone/>
            </a:pPr>
            <a:endParaRPr lang="en-IN" sz="1800" dirty="0">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464652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73172B-DFE8-5716-FB96-69F98B966F26}"/>
              </a:ext>
            </a:extLst>
          </p:cNvPr>
          <p:cNvSpPr>
            <a:spLocks noGrp="1"/>
          </p:cNvSpPr>
          <p:nvPr>
            <p:ph idx="1"/>
          </p:nvPr>
        </p:nvSpPr>
        <p:spPr>
          <a:xfrm>
            <a:off x="838200" y="523982"/>
            <a:ext cx="10515600" cy="5652981"/>
          </a:xfrm>
        </p:spPr>
        <p:txBody>
          <a:bodyPr/>
          <a:lstStyle/>
          <a:p>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IN" sz="2000" b="1" kern="100" dirty="0">
                <a:effectLst/>
                <a:latin typeface="Calibri" panose="020F0502020204030204" pitchFamily="34" charset="0"/>
                <a:ea typeface="Calibri" panose="020F0502020204030204" pitchFamily="34" charset="0"/>
                <a:cs typeface="Times New Roman" panose="02020603050405020304" pitchFamily="18" charset="0"/>
              </a:rPr>
              <a:t>Opportunities -</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AutoNum type="arabicPeriod"/>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AI-Driven Resume Parsing &amp; Matching</a:t>
            </a:r>
          </a:p>
          <a:p>
            <a:pPr marL="342900" indent="-342900">
              <a:buFont typeface="Arial" panose="020B0604020202020204" pitchFamily="34" charset="0"/>
              <a:buAutoNum type="arabicPeriod"/>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Automated Recruitment Workflow</a:t>
            </a:r>
          </a:p>
          <a:p>
            <a:pPr marL="342900" indent="-342900">
              <a:buFont typeface="Arial" panose="020B0604020202020204" pitchFamily="34" charset="0"/>
              <a:buAutoNum type="arabicPeriod"/>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Integration with Multiple Job Portals &amp; LinkedIn</a:t>
            </a:r>
          </a:p>
          <a:p>
            <a:pPr marL="342900" indent="-342900">
              <a:buFont typeface="Arial" panose="020B0604020202020204" pitchFamily="34" charset="0"/>
              <a:buAutoNum type="arabicPeriod"/>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AI-Powered Predictive Analytics</a:t>
            </a:r>
          </a:p>
          <a:p>
            <a:pPr marL="342900" indent="-342900">
              <a:buAutoNum type="arabicPeriod"/>
            </a:pP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dirty="0"/>
          </a:p>
        </p:txBody>
      </p:sp>
    </p:spTree>
    <p:extLst>
      <p:ext uri="{BB962C8B-B14F-4D97-AF65-F5344CB8AC3E}">
        <p14:creationId xmlns:p14="http://schemas.microsoft.com/office/powerpoint/2010/main" val="4071601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119322-DF68-235D-05CE-9C3E72EE5CE8}"/>
              </a:ext>
            </a:extLst>
          </p:cNvPr>
          <p:cNvSpPr>
            <a:spLocks noGrp="1"/>
          </p:cNvSpPr>
          <p:nvPr>
            <p:ph idx="1"/>
          </p:nvPr>
        </p:nvSpPr>
        <p:spPr>
          <a:xfrm>
            <a:off x="838200" y="678094"/>
            <a:ext cx="10515600" cy="5498869"/>
          </a:xfrm>
        </p:spPr>
        <p:txBody>
          <a:bodyPr>
            <a:normAutofit lnSpcReduction="10000"/>
          </a:bodyPr>
          <a:lstStyle/>
          <a:p>
            <a:pPr marL="0" indent="0">
              <a:lnSpc>
                <a:spcPct val="107000"/>
              </a:lnSpc>
              <a:spcAft>
                <a:spcPts val="800"/>
              </a:spcAft>
              <a:buNone/>
            </a:pPr>
            <a:r>
              <a:rPr lang="en-IN" sz="2000" b="1" kern="100" dirty="0">
                <a:effectLst/>
                <a:latin typeface="Calibri" panose="020F0502020204030204" pitchFamily="34" charset="0"/>
                <a:ea typeface="Calibri" panose="020F0502020204030204" pitchFamily="34" charset="0"/>
                <a:cs typeface="Times New Roman" panose="02020603050405020304" pitchFamily="18" charset="0"/>
              </a:rPr>
              <a:t>Purpose Statement:</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IN" sz="1800" dirty="0">
                <a:effectLst/>
                <a:latin typeface="Calibri" panose="020F0502020204030204" pitchFamily="34" charset="0"/>
                <a:ea typeface="Calibri" panose="020F0502020204030204" pitchFamily="34" charset="0"/>
                <a:cs typeface="Times New Roman" panose="02020603050405020304" pitchFamily="18" charset="0"/>
              </a:rPr>
              <a:t>HRM Pro is a modern, AI-powered Applicant Tracking System (ATS) designed to help businesses manage their hiring process more efficiently. The software enables recruiters to automate resume screening, track candidates through every stage of hiring, and streamline job assignments.</a:t>
            </a:r>
          </a:p>
          <a:p>
            <a:pPr marL="0" indent="0">
              <a:buNone/>
            </a:pP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2000" b="1" kern="100" dirty="0">
                <a:effectLst/>
                <a:latin typeface="Calibri" panose="020F0502020204030204" pitchFamily="34" charset="0"/>
                <a:ea typeface="Calibri" panose="020F0502020204030204" pitchFamily="34" charset="0"/>
                <a:cs typeface="Times New Roman" panose="02020603050405020304" pitchFamily="18" charset="0"/>
              </a:rPr>
              <a:t>Goals of HRM Pro:</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1. Make the Hiring Process Faster and More Efficient</a:t>
            </a:r>
          </a:p>
          <a:p>
            <a:pPr marL="0" indent="0">
              <a:buNone/>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2. Improve the Experience for Job Applicants</a:t>
            </a:r>
          </a:p>
          <a:p>
            <a:pPr marL="0" indent="0">
              <a:buNone/>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3. Use Data and AI for Smarter Hiring Decisions</a:t>
            </a:r>
          </a:p>
          <a:p>
            <a:pPr marL="0" indent="0">
              <a:buNone/>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4. Make Collaboration Easier Between Hiring Teams</a:t>
            </a:r>
          </a:p>
          <a:p>
            <a:pPr marL="0" indent="0">
              <a:buNone/>
            </a:pP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IN" sz="1800" dirty="0">
                <a:effectLst/>
                <a:latin typeface="Calibri" panose="020F0502020204030204" pitchFamily="34" charset="0"/>
                <a:ea typeface="Calibri" panose="020F0502020204030204" pitchFamily="34" charset="0"/>
                <a:cs typeface="Times New Roman" panose="02020603050405020304" pitchFamily="18" charset="0"/>
              </a:rPr>
              <a:t> </a:t>
            </a:r>
            <a:endParaRPr lang="en-IN" dirty="0"/>
          </a:p>
        </p:txBody>
      </p:sp>
    </p:spTree>
    <p:extLst>
      <p:ext uri="{BB962C8B-B14F-4D97-AF65-F5344CB8AC3E}">
        <p14:creationId xmlns:p14="http://schemas.microsoft.com/office/powerpoint/2010/main" val="3352493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745B81C-DBC7-5EED-9D6A-74C3ED2EF839}"/>
              </a:ext>
            </a:extLst>
          </p:cNvPr>
          <p:cNvSpPr>
            <a:spLocks noGrp="1"/>
          </p:cNvSpPr>
          <p:nvPr>
            <p:ph idx="1"/>
          </p:nvPr>
        </p:nvSpPr>
        <p:spPr>
          <a:xfrm>
            <a:off x="838200" y="462337"/>
            <a:ext cx="10515600" cy="5714626"/>
          </a:xfrm>
        </p:spPr>
        <p:txBody>
          <a:bodyPr/>
          <a:lstStyle/>
          <a:p>
            <a:pPr marL="0" indent="0">
              <a:buNone/>
            </a:pPr>
            <a:r>
              <a:rPr lang="en-IN" sz="2000" b="1" kern="100" dirty="0">
                <a:effectLst/>
                <a:latin typeface="Calibri" panose="020F0502020204030204" pitchFamily="34" charset="0"/>
                <a:ea typeface="Calibri" panose="020F0502020204030204" pitchFamily="34" charset="0"/>
                <a:cs typeface="Times New Roman" panose="02020603050405020304" pitchFamily="18" charset="0"/>
              </a:rPr>
              <a:t>Project Objective:</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IN" sz="1800" kern="100" dirty="0">
                <a:effectLst/>
                <a:latin typeface="Calibri" panose="020F0502020204030204" pitchFamily="34" charset="0"/>
                <a:ea typeface="Calibri" panose="020F0502020204030204" pitchFamily="34" charset="0"/>
                <a:cs typeface="Times New Roman" panose="02020603050405020304" pitchFamily="18" charset="0"/>
              </a:rPr>
              <a:t>Select an ATS Based on Business Needs</a:t>
            </a:r>
          </a:p>
          <a:p>
            <a:r>
              <a:rPr lang="en-IN" sz="1800" kern="100" dirty="0">
                <a:effectLst/>
                <a:latin typeface="Calibri" panose="020F0502020204030204" pitchFamily="34" charset="0"/>
                <a:ea typeface="Calibri" panose="020F0502020204030204" pitchFamily="34" charset="0"/>
                <a:cs typeface="Times New Roman" panose="02020603050405020304" pitchFamily="18" charset="0"/>
              </a:rPr>
              <a:t>Develop and Test a Functional Prototype</a:t>
            </a:r>
          </a:p>
          <a:p>
            <a:r>
              <a:rPr lang="en-IN" sz="1800" kern="100" dirty="0">
                <a:effectLst/>
                <a:latin typeface="Calibri" panose="020F0502020204030204" pitchFamily="34" charset="0"/>
                <a:ea typeface="Calibri" panose="020F0502020204030204" pitchFamily="34" charset="0"/>
                <a:cs typeface="Times New Roman" panose="02020603050405020304" pitchFamily="18" charset="0"/>
              </a:rPr>
              <a:t>Boost Collaboration Among Hiring Teams</a:t>
            </a:r>
          </a:p>
          <a:p>
            <a:r>
              <a:rPr lang="en-IN" sz="1800" kern="100" dirty="0">
                <a:effectLst/>
                <a:latin typeface="Calibri" panose="020F0502020204030204" pitchFamily="34" charset="0"/>
                <a:ea typeface="Calibri" panose="020F0502020204030204" pitchFamily="34" charset="0"/>
                <a:cs typeface="Times New Roman" panose="02020603050405020304" pitchFamily="18" charset="0"/>
              </a:rPr>
              <a:t>Automate and Enhance the Recruitment Process</a:t>
            </a:r>
          </a:p>
          <a:p>
            <a:pPr marL="0" indent="0">
              <a:buNone/>
            </a:pP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dirty="0"/>
          </a:p>
          <a:p>
            <a:pPr marL="0" indent="0">
              <a:buNone/>
            </a:pPr>
            <a:r>
              <a:rPr lang="en-IN"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Success Criteria: </a:t>
            </a:r>
            <a:endParaRPr lang="en-IN" sz="2000" dirty="0">
              <a:solidFill>
                <a:srgbClr val="000000"/>
              </a:solidFill>
              <a:effectLst/>
              <a:latin typeface="Arial" panose="020B0604020202020204" pitchFamily="34" charset="0"/>
              <a:ea typeface="Calibri" panose="020F0502020204030204" pitchFamily="34" charset="0"/>
            </a:endParaRPr>
          </a:p>
          <a:p>
            <a:pPr marL="0" indent="0">
              <a:buNone/>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1. Improve Records Availability and Accessibility</a:t>
            </a:r>
          </a:p>
          <a:p>
            <a:pPr marL="0" indent="0">
              <a:buNone/>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2. Reduce System Downtime and Improve Response Time</a:t>
            </a:r>
          </a:p>
          <a:p>
            <a:pPr marL="0" indent="0">
              <a:buNone/>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3. Enhance Resume Parsing Accuracy and Efficiency</a:t>
            </a:r>
          </a:p>
          <a:p>
            <a:pPr marL="0" indent="0">
              <a:buNone/>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4. Streamline Recruitment Workflow and Reduce Hiring Time</a:t>
            </a:r>
          </a:p>
          <a:p>
            <a:pPr marL="0" indent="0">
              <a:buNone/>
            </a:pPr>
            <a:endParaRPr lang="en-IN" sz="1800" kern="1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sz="1800" kern="1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sz="1800" kern="1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dirty="0"/>
          </a:p>
        </p:txBody>
      </p:sp>
      <p:sp>
        <p:nvSpPr>
          <p:cNvPr id="2" name="Rectangle 1">
            <a:extLst>
              <a:ext uri="{FF2B5EF4-FFF2-40B4-BE49-F238E27FC236}">
                <a16:creationId xmlns:a16="http://schemas.microsoft.com/office/drawing/2014/main" id="{F4F80D2A-C7AF-14D6-6933-613EAE5015E6}"/>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a:ln>
                <a:noFill/>
              </a:ln>
              <a:solidFill>
                <a:schemeClr val="tx1"/>
              </a:solidFill>
              <a:effectLst/>
              <a:latin typeface="var(--font-fk-grotesk)"/>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03C9DDE5-A561-8016-9341-4BB3B494F21B}"/>
              </a:ext>
            </a:extLst>
          </p:cNvPr>
          <p:cNvSpPr>
            <a:spLocks noChangeArrowheads="1"/>
          </p:cNvSpPr>
          <p:nvPr/>
        </p:nvSpPr>
        <p:spPr bwMode="auto">
          <a:xfrm>
            <a:off x="152400" y="152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a:ln>
                <a:noFill/>
              </a:ln>
              <a:solidFill>
                <a:schemeClr val="tx1"/>
              </a:solidFill>
              <a:effectLst/>
              <a:latin typeface="var(--font-fk-grotesk)"/>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Rectangle 3">
            <a:extLst>
              <a:ext uri="{FF2B5EF4-FFF2-40B4-BE49-F238E27FC236}">
                <a16:creationId xmlns:a16="http://schemas.microsoft.com/office/drawing/2014/main" id="{295FB53D-4E11-AC0D-5B44-961B603CF0F6}"/>
              </a:ext>
            </a:extLst>
          </p:cNvPr>
          <p:cNvSpPr>
            <a:spLocks noChangeArrowheads="1"/>
          </p:cNvSpPr>
          <p:nvPr/>
        </p:nvSpPr>
        <p:spPr bwMode="auto">
          <a:xfrm>
            <a:off x="304800" y="3048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a:ln>
                <a:noFill/>
              </a:ln>
              <a:solidFill>
                <a:schemeClr val="tx1"/>
              </a:solidFill>
              <a:effectLst/>
              <a:latin typeface="var(--font-fk-grotesk)"/>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75991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103D3A5-804F-6333-A8ED-9369AF30540E}"/>
              </a:ext>
            </a:extLst>
          </p:cNvPr>
          <p:cNvSpPr>
            <a:spLocks noGrp="1"/>
          </p:cNvSpPr>
          <p:nvPr>
            <p:ph type="subTitle" idx="1"/>
          </p:nvPr>
        </p:nvSpPr>
        <p:spPr>
          <a:xfrm>
            <a:off x="1524000" y="585627"/>
            <a:ext cx="9144000" cy="5527497"/>
          </a:xfrm>
        </p:spPr>
        <p:txBody>
          <a:bodyPr>
            <a:noAutofit/>
          </a:bodyPr>
          <a:lstStyle/>
          <a:p>
            <a:pPr algn="l"/>
            <a:r>
              <a:rPr lang="en-US" sz="2000" b="1" dirty="0">
                <a:latin typeface="Calibri" panose="020F0502020204030204" pitchFamily="34" charset="0"/>
                <a:ea typeface="Calibri" panose="020F0502020204030204" pitchFamily="34" charset="0"/>
                <a:cs typeface="Calibri" panose="020F0502020204030204" pitchFamily="34" charset="0"/>
              </a:rPr>
              <a:t>Methods/Approach</a:t>
            </a:r>
          </a:p>
          <a:p>
            <a:pPr algn="l"/>
            <a:r>
              <a:rPr lang="en-US" b="1" dirty="0">
                <a:latin typeface="Calibri" panose="020F0502020204030204" pitchFamily="34" charset="0"/>
                <a:ea typeface="Calibri" panose="020F0502020204030204" pitchFamily="34" charset="0"/>
                <a:cs typeface="Calibri" panose="020F0502020204030204" pitchFamily="34" charset="0"/>
              </a:rPr>
              <a:t>Requirement Gathering</a:t>
            </a:r>
            <a:endParaRPr lang="en-US" dirty="0">
              <a:latin typeface="Calibri" panose="020F0502020204030204" pitchFamily="34" charset="0"/>
              <a:ea typeface="Calibri" panose="020F0502020204030204" pitchFamily="34" charset="0"/>
              <a:cs typeface="Calibri" panose="020F0502020204030204" pitchFamily="34" charset="0"/>
            </a:endParaRPr>
          </a:p>
          <a:p>
            <a:pPr algn="l">
              <a:buFont typeface="Arial" panose="020B0604020202020204"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Conducted detailed meetings and workshops with stakeholders, including recruiters, HR managers, team leaders, and IT staff.</a:t>
            </a:r>
          </a:p>
          <a:p>
            <a:pPr algn="l">
              <a:buFont typeface="Arial" panose="020B0604020202020204"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Utilized techniques such as interviews, surveys, and document analysis to gather comprehensive requirements for the ATS software.</a:t>
            </a:r>
          </a:p>
          <a:p>
            <a:pPr algn="l">
              <a:buFont typeface="Arial" panose="020B0604020202020204"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Ensured all requirements were documented and validated through stakeholder sign-offs.</a:t>
            </a:r>
          </a:p>
          <a:p>
            <a:pPr algn="l"/>
            <a:r>
              <a:rPr lang="en-US" b="1" dirty="0">
                <a:latin typeface="Calibri" panose="020F0502020204030204" pitchFamily="34" charset="0"/>
                <a:ea typeface="Calibri" panose="020F0502020204030204" pitchFamily="34" charset="0"/>
                <a:cs typeface="Calibri" panose="020F0502020204030204" pitchFamily="34" charset="0"/>
              </a:rPr>
              <a:t>User Stories</a:t>
            </a:r>
            <a:endParaRPr lang="en-US" dirty="0">
              <a:latin typeface="Calibri" panose="020F0502020204030204" pitchFamily="34" charset="0"/>
              <a:ea typeface="Calibri" panose="020F0502020204030204" pitchFamily="34" charset="0"/>
              <a:cs typeface="Calibri" panose="020F0502020204030204" pitchFamily="34" charset="0"/>
            </a:endParaRPr>
          </a:p>
          <a:p>
            <a:pPr algn="l">
              <a:buFont typeface="Arial" panose="020B0604020202020204"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Prioritized requirements using the Kano Model to identify basic needs, performance needs, and excitement needs.</a:t>
            </a:r>
          </a:p>
          <a:p>
            <a:pPr algn="l">
              <a:buFont typeface="Arial" panose="020B0604020202020204"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Converted gathered requirements into user stories during user story workshops.</a:t>
            </a:r>
          </a:p>
          <a:p>
            <a:pPr algn="l">
              <a:buFont typeface="Arial" panose="020B0604020202020204"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Assigned business values, acceptance criteria, and story points to each user story for effective planning and prioritization.</a:t>
            </a:r>
          </a:p>
          <a:p>
            <a:pPr algn="l"/>
            <a:endParaRPr lang="en-IN" kern="1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451613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24F8A7-DFC4-E580-9005-E43D1BF320E7}"/>
              </a:ext>
            </a:extLst>
          </p:cNvPr>
          <p:cNvSpPr>
            <a:spLocks noGrp="1"/>
          </p:cNvSpPr>
          <p:nvPr>
            <p:ph idx="1"/>
          </p:nvPr>
        </p:nvSpPr>
        <p:spPr>
          <a:xfrm>
            <a:off x="677334" y="731521"/>
            <a:ext cx="8596668" cy="5309842"/>
          </a:xfrm>
        </p:spPr>
        <p:txBody>
          <a:bodyPr>
            <a:normAutofit fontScale="85000" lnSpcReduction="10000"/>
          </a:bodyPr>
          <a:lstStyle/>
          <a:p>
            <a:r>
              <a:rPr lang="en-US" b="1" dirty="0">
                <a:latin typeface="Calibri" panose="020F0502020204030204" pitchFamily="34" charset="0"/>
                <a:ea typeface="Calibri" panose="020F0502020204030204" pitchFamily="34" charset="0"/>
                <a:cs typeface="Calibri" panose="020F0502020204030204" pitchFamily="34" charset="0"/>
              </a:rPr>
              <a:t>Product Backlog</a:t>
            </a:r>
            <a:endParaRPr lang="en-US"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Created and maintained the product backlog by continuously refining and prioritizing user stories.</a:t>
            </a:r>
          </a:p>
          <a:p>
            <a:pPr>
              <a:buFont typeface="Arial" panose="020B0604020202020204"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Ensured that the product backlog aligned with the project’s objectives and stakeholder expectations.</a:t>
            </a:r>
          </a:p>
          <a:p>
            <a:r>
              <a:rPr lang="en-US" b="1" dirty="0">
                <a:latin typeface="Calibri" panose="020F0502020204030204" pitchFamily="34" charset="0"/>
                <a:ea typeface="Calibri" panose="020F0502020204030204" pitchFamily="34" charset="0"/>
                <a:cs typeface="Calibri" panose="020F0502020204030204" pitchFamily="34" charset="0"/>
              </a:rPr>
              <a:t>Sprint Planning</a:t>
            </a:r>
            <a:endParaRPr lang="en-US"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Conducted sprint planning meetings to move prioritized user stories from the product backlog to the sprint backlog.</a:t>
            </a:r>
          </a:p>
          <a:p>
            <a:pPr>
              <a:buFont typeface="Arial" panose="020B0604020202020204"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Broke down user stories into smaller, manageable tasks and assigned them to team members.</a:t>
            </a:r>
          </a:p>
          <a:p>
            <a:pPr>
              <a:buFont typeface="Arial" panose="020B0604020202020204" pitchFamily="34" charset="0"/>
              <a:buChar char="•"/>
            </a:pPr>
            <a:r>
              <a:rPr lang="en-US" sz="2100" dirty="0">
                <a:latin typeface="Calibri" panose="020F0502020204030204" pitchFamily="34" charset="0"/>
                <a:ea typeface="Calibri" panose="020F0502020204030204" pitchFamily="34" charset="0"/>
                <a:cs typeface="Calibri" panose="020F0502020204030204" pitchFamily="34" charset="0"/>
              </a:rPr>
              <a:t>Established</a:t>
            </a:r>
            <a:r>
              <a:rPr lang="en-US" dirty="0">
                <a:latin typeface="Calibri" panose="020F0502020204030204" pitchFamily="34" charset="0"/>
                <a:ea typeface="Calibri" panose="020F0502020204030204" pitchFamily="34" charset="0"/>
                <a:cs typeface="Calibri" panose="020F0502020204030204" pitchFamily="34" charset="0"/>
              </a:rPr>
              <a:t> clear goals and deliverables for each sprint to ensure timely and quality outcomes.</a:t>
            </a:r>
          </a:p>
          <a:p>
            <a:r>
              <a:rPr lang="en-US" b="1" dirty="0">
                <a:latin typeface="Calibri" panose="020F0502020204030204" pitchFamily="34" charset="0"/>
                <a:ea typeface="Calibri" panose="020F0502020204030204" pitchFamily="34" charset="0"/>
                <a:cs typeface="Calibri" panose="020F0502020204030204" pitchFamily="34" charset="0"/>
              </a:rPr>
              <a:t>Design and Development</a:t>
            </a:r>
            <a:endParaRPr lang="en-US"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Worked closely with design and development teams to create and implement user stories.</a:t>
            </a:r>
          </a:p>
          <a:p>
            <a:pPr>
              <a:buFont typeface="Arial" panose="020B0604020202020204"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Divided user stories into specific tasks and assigned them to team members based on their expertise.</a:t>
            </a:r>
          </a:p>
          <a:p>
            <a:pPr>
              <a:buFont typeface="Arial" panose="020B0604020202020204"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Held daily stand-up meetings to discuss progress, address roadblocks, and plan activities.</a:t>
            </a:r>
          </a:p>
          <a:p>
            <a:pPr>
              <a:buFont typeface="Arial" panose="020B0604020202020204"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Conducted review meetings at the end of each sprint to present completed features to stakeholders for feedback and validation.</a:t>
            </a:r>
          </a:p>
          <a:p>
            <a:pPr marL="0" indent="0">
              <a:buNone/>
            </a:pPr>
            <a:endParaRPr lang="en-IN" dirty="0"/>
          </a:p>
        </p:txBody>
      </p:sp>
    </p:spTree>
    <p:extLst>
      <p:ext uri="{BB962C8B-B14F-4D97-AF65-F5344CB8AC3E}">
        <p14:creationId xmlns:p14="http://schemas.microsoft.com/office/powerpoint/2010/main" val="106681030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TM02900688[[fn=Facet]]</Template>
  <TotalTime>136</TotalTime>
  <Words>950</Words>
  <Application>Microsoft Office PowerPoint</Application>
  <PresentationFormat>Widescreen</PresentationFormat>
  <Paragraphs>121</Paragraphs>
  <Slides>14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vt:lpstr>
      <vt:lpstr>Calibri</vt:lpstr>
      <vt:lpstr>Segoe UI Emoji</vt:lpstr>
      <vt:lpstr>Segoe UI Symbol</vt:lpstr>
      <vt:lpstr>Symbol</vt:lpstr>
      <vt:lpstr>Trebuchet MS</vt:lpstr>
      <vt:lpstr>var(--font-fk-grotesk)</vt:lpstr>
      <vt:lpstr>Wingdings 3</vt:lpstr>
      <vt:lpstr>Facet</vt:lpstr>
      <vt:lpstr>Project name – HRM Pro                                       Prepared by – Rhutik Pujare (Business Analyst) Date – 01-Feb-2025  </vt:lpstr>
      <vt:lpstr>Current Situation of the HRM Pro Project  </vt:lpstr>
      <vt:lpstr>Current Challenges &amp; Areas of Improvement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Rhutik Pujare</dc:creator>
  <cp:lastModifiedBy>Rhutik Pujare</cp:lastModifiedBy>
  <cp:revision>49</cp:revision>
  <dcterms:created xsi:type="dcterms:W3CDTF">2025-02-19T14:04:18Z</dcterms:created>
  <dcterms:modified xsi:type="dcterms:W3CDTF">2025-02-22T10:22:30Z</dcterms:modified>
</cp:coreProperties>
</file>