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x="18288000" cy="10287000"/>
  <p:notesSz cx="6858000" cy="9144000"/>
  <p:embeddedFontLst>
    <p:embeddedFont>
      <p:font typeface="Lexend Deca" charset="1" panose="0000000000000000000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fonts/font19.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1.png" Type="http://schemas.openxmlformats.org/officeDocument/2006/relationships/image"/><Relationship Id="rId3" Target="../media/image1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 Id="rId4" Target="../media/image9.png" Type="http://schemas.openxmlformats.org/officeDocument/2006/relationships/image"/><Relationship Id="rId5" Target="../media/image10.svg" Type="http://schemas.openxmlformats.org/officeDocument/2006/relationships/image"/><Relationship Id="rId6" Target="../media/image11.png" Type="http://schemas.openxmlformats.org/officeDocument/2006/relationships/image"/><Relationship Id="rId7" Target="../media/image12.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1.png" Type="http://schemas.openxmlformats.org/officeDocument/2006/relationships/image"/><Relationship Id="rId3" Target="../media/image12.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1.png" Type="http://schemas.openxmlformats.org/officeDocument/2006/relationships/image"/><Relationship Id="rId3" Target="../media/image12.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 Id="rId3" Target="../media/image6.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11619017" y="4612301"/>
            <a:ext cx="6668983" cy="5674699"/>
          </a:xfrm>
          <a:custGeom>
            <a:avLst/>
            <a:gdLst/>
            <a:ahLst/>
            <a:cxnLst/>
            <a:rect r="r" b="b" t="t" l="l"/>
            <a:pathLst>
              <a:path h="5674699" w="6668983">
                <a:moveTo>
                  <a:pt x="6668983" y="0"/>
                </a:moveTo>
                <a:lnTo>
                  <a:pt x="0" y="0"/>
                </a:lnTo>
                <a:lnTo>
                  <a:pt x="0" y="5674699"/>
                </a:lnTo>
                <a:lnTo>
                  <a:pt x="6668983" y="5674699"/>
                </a:lnTo>
                <a:lnTo>
                  <a:pt x="6668983"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4288296" y="2409348"/>
            <a:ext cx="9711408" cy="3771976"/>
          </a:xfrm>
          <a:prstGeom prst="rect">
            <a:avLst/>
          </a:prstGeom>
        </p:spPr>
        <p:txBody>
          <a:bodyPr anchor="t" rtlCol="false" tIns="0" lIns="0" bIns="0" rIns="0">
            <a:spAutoFit/>
          </a:bodyPr>
          <a:lstStyle/>
          <a:p>
            <a:pPr algn="ctr">
              <a:lnSpc>
                <a:spcPts val="14232"/>
              </a:lnSpc>
            </a:pPr>
            <a:r>
              <a:rPr lang="en-US" sz="16173" spc="-857">
                <a:solidFill>
                  <a:srgbClr val="262262"/>
                </a:solidFill>
                <a:latin typeface="Lexend Deca"/>
                <a:ea typeface="Lexend Deca"/>
                <a:cs typeface="Lexend Deca"/>
                <a:sym typeface="Lexend Deca"/>
              </a:rPr>
              <a:t>SFDC</a:t>
            </a:r>
          </a:p>
          <a:p>
            <a:pPr algn="ctr">
              <a:lnSpc>
                <a:spcPts val="14232"/>
              </a:lnSpc>
            </a:pPr>
            <a:r>
              <a:rPr lang="en-US" sz="16173" spc="-857">
                <a:solidFill>
                  <a:srgbClr val="262262"/>
                </a:solidFill>
                <a:latin typeface="Lexend Deca"/>
                <a:ea typeface="Lexend Deca"/>
                <a:cs typeface="Lexend Deca"/>
                <a:sym typeface="Lexend Deca"/>
              </a:rPr>
              <a:t>Software</a:t>
            </a:r>
          </a:p>
        </p:txBody>
      </p:sp>
      <p:sp>
        <p:nvSpPr>
          <p:cNvPr name="Freeform 4" id="4"/>
          <p:cNvSpPr/>
          <p:nvPr/>
        </p:nvSpPr>
        <p:spPr>
          <a:xfrm flipH="false" flipV="false" rot="0">
            <a:off x="0" y="4612301"/>
            <a:ext cx="6668983" cy="5674699"/>
          </a:xfrm>
          <a:custGeom>
            <a:avLst/>
            <a:gdLst/>
            <a:ahLst/>
            <a:cxnLst/>
            <a:rect r="r" b="b" t="t" l="l"/>
            <a:pathLst>
              <a:path h="5674699" w="6668983">
                <a:moveTo>
                  <a:pt x="0" y="0"/>
                </a:moveTo>
                <a:lnTo>
                  <a:pt x="6668983" y="0"/>
                </a:lnTo>
                <a:lnTo>
                  <a:pt x="6668983" y="5674699"/>
                </a:lnTo>
                <a:lnTo>
                  <a:pt x="0" y="5674699"/>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5" id="5"/>
          <p:cNvGrpSpPr/>
          <p:nvPr/>
        </p:nvGrpSpPr>
        <p:grpSpPr>
          <a:xfrm rot="-2700000">
            <a:off x="1159751" y="1159751"/>
            <a:ext cx="632770" cy="632770"/>
            <a:chOff x="0" y="0"/>
            <a:chExt cx="166656" cy="166656"/>
          </a:xfrm>
        </p:grpSpPr>
        <p:sp>
          <p:nvSpPr>
            <p:cNvPr name="Freeform 6" id="6"/>
            <p:cNvSpPr/>
            <p:nvPr/>
          </p:nvSpPr>
          <p:spPr>
            <a:xfrm flipH="false" flipV="false" rot="0">
              <a:off x="0" y="0"/>
              <a:ext cx="166656" cy="166656"/>
            </a:xfrm>
            <a:custGeom>
              <a:avLst/>
              <a:gdLst/>
              <a:ahLst/>
              <a:cxnLst/>
              <a:rect r="r" b="b" t="t" l="l"/>
              <a:pathLst>
                <a:path h="166656" w="166656">
                  <a:moveTo>
                    <a:pt x="0" y="0"/>
                  </a:moveTo>
                  <a:lnTo>
                    <a:pt x="166656" y="0"/>
                  </a:lnTo>
                  <a:lnTo>
                    <a:pt x="166656" y="166656"/>
                  </a:lnTo>
                  <a:lnTo>
                    <a:pt x="0" y="166656"/>
                  </a:lnTo>
                  <a:close/>
                </a:path>
              </a:pathLst>
            </a:custGeom>
            <a:solidFill>
              <a:srgbClr val="00AEEF"/>
            </a:solidFill>
          </p:spPr>
        </p:sp>
        <p:sp>
          <p:nvSpPr>
            <p:cNvPr name="TextBox 7" id="7"/>
            <p:cNvSpPr txBox="true"/>
            <p:nvPr/>
          </p:nvSpPr>
          <p:spPr>
            <a:xfrm>
              <a:off x="0" y="28575"/>
              <a:ext cx="166656" cy="138081"/>
            </a:xfrm>
            <a:prstGeom prst="rect">
              <a:avLst/>
            </a:prstGeom>
          </p:spPr>
          <p:txBody>
            <a:bodyPr anchor="ctr" rtlCol="false" tIns="50800" lIns="50800" bIns="50800" rIns="50800"/>
            <a:lstStyle/>
            <a:p>
              <a:pPr algn="ctr">
                <a:lnSpc>
                  <a:spcPts val="1935"/>
                </a:lnSpc>
              </a:pPr>
            </a:p>
          </p:txBody>
        </p:sp>
      </p:grpSp>
      <p:grpSp>
        <p:nvGrpSpPr>
          <p:cNvPr name="Group 8" id="8"/>
          <p:cNvGrpSpPr/>
          <p:nvPr/>
        </p:nvGrpSpPr>
        <p:grpSpPr>
          <a:xfrm rot="-2700000">
            <a:off x="16495478" y="1159751"/>
            <a:ext cx="632770" cy="632770"/>
            <a:chOff x="0" y="0"/>
            <a:chExt cx="166656" cy="166656"/>
          </a:xfrm>
        </p:grpSpPr>
        <p:sp>
          <p:nvSpPr>
            <p:cNvPr name="Freeform 9" id="9"/>
            <p:cNvSpPr/>
            <p:nvPr/>
          </p:nvSpPr>
          <p:spPr>
            <a:xfrm flipH="false" flipV="false" rot="0">
              <a:off x="0" y="0"/>
              <a:ext cx="166656" cy="166656"/>
            </a:xfrm>
            <a:custGeom>
              <a:avLst/>
              <a:gdLst/>
              <a:ahLst/>
              <a:cxnLst/>
              <a:rect r="r" b="b" t="t" l="l"/>
              <a:pathLst>
                <a:path h="166656" w="166656">
                  <a:moveTo>
                    <a:pt x="0" y="0"/>
                  </a:moveTo>
                  <a:lnTo>
                    <a:pt x="166656" y="0"/>
                  </a:lnTo>
                  <a:lnTo>
                    <a:pt x="166656" y="166656"/>
                  </a:lnTo>
                  <a:lnTo>
                    <a:pt x="0" y="166656"/>
                  </a:lnTo>
                  <a:close/>
                </a:path>
              </a:pathLst>
            </a:custGeom>
            <a:solidFill>
              <a:srgbClr val="00AEEF"/>
            </a:solidFill>
          </p:spPr>
        </p:sp>
        <p:sp>
          <p:nvSpPr>
            <p:cNvPr name="TextBox 10" id="10"/>
            <p:cNvSpPr txBox="true"/>
            <p:nvPr/>
          </p:nvSpPr>
          <p:spPr>
            <a:xfrm>
              <a:off x="0" y="28575"/>
              <a:ext cx="166656" cy="138081"/>
            </a:xfrm>
            <a:prstGeom prst="rect">
              <a:avLst/>
            </a:prstGeom>
          </p:spPr>
          <p:txBody>
            <a:bodyPr anchor="ctr" rtlCol="false" tIns="50800" lIns="50800" bIns="50800" rIns="50800"/>
            <a:lstStyle/>
            <a:p>
              <a:pPr algn="ctr">
                <a:lnSpc>
                  <a:spcPts val="1935"/>
                </a:lnSpc>
              </a:pPr>
            </a:p>
          </p:txBody>
        </p:sp>
      </p:grpSp>
      <p:sp>
        <p:nvSpPr>
          <p:cNvPr name="TextBox 11" id="11"/>
          <p:cNvSpPr txBox="true"/>
          <p:nvPr/>
        </p:nvSpPr>
        <p:spPr>
          <a:xfrm rot="0">
            <a:off x="4040839" y="6247999"/>
            <a:ext cx="10912669" cy="473202"/>
          </a:xfrm>
          <a:prstGeom prst="rect">
            <a:avLst/>
          </a:prstGeom>
        </p:spPr>
        <p:txBody>
          <a:bodyPr anchor="t" rtlCol="false" tIns="0" lIns="0" bIns="0" rIns="0">
            <a:spAutoFit/>
          </a:bodyPr>
          <a:lstStyle/>
          <a:p>
            <a:pPr algn="ctr">
              <a:lnSpc>
                <a:spcPts val="3744"/>
              </a:lnSpc>
            </a:pPr>
            <a:r>
              <a:rPr lang="en-US" sz="3600" spc="-190">
                <a:solidFill>
                  <a:srgbClr val="262262"/>
                </a:solidFill>
                <a:latin typeface="Lexend Deca"/>
                <a:ea typeface="Lexend Deca"/>
                <a:cs typeface="Lexend Deca"/>
                <a:sym typeface="Lexend Deca"/>
              </a:rPr>
              <a:t>: Debt Management Service</a:t>
            </a:r>
          </a:p>
        </p:txBody>
      </p:sp>
      <p:sp>
        <p:nvSpPr>
          <p:cNvPr name="TextBox 12" id="12"/>
          <p:cNvSpPr txBox="true"/>
          <p:nvPr/>
        </p:nvSpPr>
        <p:spPr>
          <a:xfrm rot="0">
            <a:off x="4288296" y="8221955"/>
            <a:ext cx="9711408" cy="1384300"/>
          </a:xfrm>
          <a:prstGeom prst="rect">
            <a:avLst/>
          </a:prstGeom>
        </p:spPr>
        <p:txBody>
          <a:bodyPr anchor="t" rtlCol="false" tIns="0" lIns="0" bIns="0" rIns="0">
            <a:spAutoFit/>
          </a:bodyPr>
          <a:lstStyle/>
          <a:p>
            <a:pPr algn="ctr">
              <a:lnSpc>
                <a:spcPts val="3724"/>
              </a:lnSpc>
            </a:pPr>
            <a:r>
              <a:rPr lang="en-US" sz="2499" spc="-132">
                <a:solidFill>
                  <a:srgbClr val="262262"/>
                </a:solidFill>
                <a:latin typeface="Lexend Deca"/>
                <a:ea typeface="Lexend Deca"/>
                <a:cs typeface="Lexend Deca"/>
                <a:sym typeface="Lexend Deca"/>
              </a:rPr>
              <a:t>Prepared by: Anushk Porwal</a:t>
            </a:r>
          </a:p>
          <a:p>
            <a:pPr algn="ctr">
              <a:lnSpc>
                <a:spcPts val="3724"/>
              </a:lnSpc>
            </a:pPr>
            <a:r>
              <a:rPr lang="en-US" sz="2499" spc="-132">
                <a:solidFill>
                  <a:srgbClr val="262262"/>
                </a:solidFill>
                <a:latin typeface="Lexend Deca"/>
                <a:ea typeface="Lexend Deca"/>
                <a:cs typeface="Lexend Deca"/>
                <a:sym typeface="Lexend Deca"/>
              </a:rPr>
              <a:t>Date: 27th July 2025</a:t>
            </a:r>
          </a:p>
          <a:p>
            <a:pPr algn="ctr">
              <a:lnSpc>
                <a:spcPts val="3724"/>
              </a:lnSpc>
            </a:pPr>
          </a:p>
        </p:txBody>
      </p:sp>
      <p:sp>
        <p:nvSpPr>
          <p:cNvPr name="Freeform 13" id="13"/>
          <p:cNvSpPr/>
          <p:nvPr/>
        </p:nvSpPr>
        <p:spPr>
          <a:xfrm flipH="false" flipV="false" rot="0">
            <a:off x="2758530" y="4130732"/>
            <a:ext cx="929135" cy="187516"/>
          </a:xfrm>
          <a:custGeom>
            <a:avLst/>
            <a:gdLst/>
            <a:ahLst/>
            <a:cxnLst/>
            <a:rect r="r" b="b" t="t" l="l"/>
            <a:pathLst>
              <a:path h="187516" w="929135">
                <a:moveTo>
                  <a:pt x="0" y="0"/>
                </a:moveTo>
                <a:lnTo>
                  <a:pt x="929136" y="0"/>
                </a:lnTo>
                <a:lnTo>
                  <a:pt x="929136" y="187516"/>
                </a:lnTo>
                <a:lnTo>
                  <a:pt x="0" y="1875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4" id="14"/>
          <p:cNvSpPr/>
          <p:nvPr/>
        </p:nvSpPr>
        <p:spPr>
          <a:xfrm flipH="false" flipV="false" rot="0">
            <a:off x="14600334" y="4130732"/>
            <a:ext cx="929135" cy="187516"/>
          </a:xfrm>
          <a:custGeom>
            <a:avLst/>
            <a:gdLst/>
            <a:ahLst/>
            <a:cxnLst/>
            <a:rect r="r" b="b" t="t" l="l"/>
            <a:pathLst>
              <a:path h="187516" w="929135">
                <a:moveTo>
                  <a:pt x="0" y="0"/>
                </a:moveTo>
                <a:lnTo>
                  <a:pt x="929136" y="0"/>
                </a:lnTo>
                <a:lnTo>
                  <a:pt x="929136" y="187516"/>
                </a:lnTo>
                <a:lnTo>
                  <a:pt x="0" y="1875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1028700" y="2241135"/>
            <a:ext cx="11442664" cy="1361310"/>
          </a:xfrm>
          <a:prstGeom prst="rect">
            <a:avLst/>
          </a:prstGeom>
        </p:spPr>
        <p:txBody>
          <a:bodyPr anchor="t" rtlCol="false" tIns="0" lIns="0" bIns="0" rIns="0">
            <a:spAutoFit/>
          </a:bodyPr>
          <a:lstStyle/>
          <a:p>
            <a:pPr algn="l">
              <a:lnSpc>
                <a:spcPts val="9390"/>
              </a:lnSpc>
            </a:pPr>
            <a:r>
              <a:rPr lang="en-US" sz="12195" spc="-646">
                <a:solidFill>
                  <a:srgbClr val="262262"/>
                </a:solidFill>
                <a:latin typeface="Lexend Deca"/>
                <a:ea typeface="Lexend Deca"/>
                <a:cs typeface="Lexend Deca"/>
                <a:sym typeface="Lexend Deca"/>
              </a:rPr>
              <a:t>Success Criteria</a:t>
            </a:r>
          </a:p>
        </p:txBody>
      </p:sp>
      <p:sp>
        <p:nvSpPr>
          <p:cNvPr name="Freeform 3" id="3"/>
          <p:cNvSpPr/>
          <p:nvPr/>
        </p:nvSpPr>
        <p:spPr>
          <a:xfrm flipH="false" flipV="true" rot="5400000">
            <a:off x="12938728" y="0"/>
            <a:ext cx="5348281" cy="5348281"/>
          </a:xfrm>
          <a:custGeom>
            <a:avLst/>
            <a:gdLst/>
            <a:ahLst/>
            <a:cxnLst/>
            <a:rect r="r" b="b" t="t" l="l"/>
            <a:pathLst>
              <a:path h="5348281" w="5348281">
                <a:moveTo>
                  <a:pt x="0" y="5348281"/>
                </a:moveTo>
                <a:lnTo>
                  <a:pt x="5348281" y="5348281"/>
                </a:lnTo>
                <a:lnTo>
                  <a:pt x="5348281" y="0"/>
                </a:lnTo>
                <a:lnTo>
                  <a:pt x="0" y="0"/>
                </a:lnTo>
                <a:lnTo>
                  <a:pt x="0" y="5348281"/>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1028700" y="9070784"/>
            <a:ext cx="929135" cy="187516"/>
          </a:xfrm>
          <a:custGeom>
            <a:avLst/>
            <a:gdLst/>
            <a:ahLst/>
            <a:cxnLst/>
            <a:rect r="r" b="b" t="t" l="l"/>
            <a:pathLst>
              <a:path h="187516" w="929135">
                <a:moveTo>
                  <a:pt x="0" y="0"/>
                </a:moveTo>
                <a:lnTo>
                  <a:pt x="929135" y="0"/>
                </a:lnTo>
                <a:lnTo>
                  <a:pt x="929135" y="187516"/>
                </a:lnTo>
                <a:lnTo>
                  <a:pt x="0" y="1875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5" id="5"/>
          <p:cNvGrpSpPr/>
          <p:nvPr/>
        </p:nvGrpSpPr>
        <p:grpSpPr>
          <a:xfrm rot="-2700000">
            <a:off x="16495478" y="8494478"/>
            <a:ext cx="632770" cy="632770"/>
            <a:chOff x="0" y="0"/>
            <a:chExt cx="166656" cy="166656"/>
          </a:xfrm>
        </p:grpSpPr>
        <p:sp>
          <p:nvSpPr>
            <p:cNvPr name="Freeform 6" id="6"/>
            <p:cNvSpPr/>
            <p:nvPr/>
          </p:nvSpPr>
          <p:spPr>
            <a:xfrm flipH="false" flipV="false" rot="0">
              <a:off x="0" y="0"/>
              <a:ext cx="166656" cy="166656"/>
            </a:xfrm>
            <a:custGeom>
              <a:avLst/>
              <a:gdLst/>
              <a:ahLst/>
              <a:cxnLst/>
              <a:rect r="r" b="b" t="t" l="l"/>
              <a:pathLst>
                <a:path h="166656" w="166656">
                  <a:moveTo>
                    <a:pt x="0" y="0"/>
                  </a:moveTo>
                  <a:lnTo>
                    <a:pt x="166656" y="0"/>
                  </a:lnTo>
                  <a:lnTo>
                    <a:pt x="166656" y="166656"/>
                  </a:lnTo>
                  <a:lnTo>
                    <a:pt x="0" y="166656"/>
                  </a:lnTo>
                  <a:close/>
                </a:path>
              </a:pathLst>
            </a:custGeom>
            <a:solidFill>
              <a:srgbClr val="00AEEF"/>
            </a:solidFill>
          </p:spPr>
        </p:sp>
        <p:sp>
          <p:nvSpPr>
            <p:cNvPr name="TextBox 7" id="7"/>
            <p:cNvSpPr txBox="true"/>
            <p:nvPr/>
          </p:nvSpPr>
          <p:spPr>
            <a:xfrm>
              <a:off x="0" y="28575"/>
              <a:ext cx="166656" cy="138081"/>
            </a:xfrm>
            <a:prstGeom prst="rect">
              <a:avLst/>
            </a:prstGeom>
          </p:spPr>
          <p:txBody>
            <a:bodyPr anchor="ctr" rtlCol="false" tIns="50800" lIns="50800" bIns="50800" rIns="50800"/>
            <a:lstStyle/>
            <a:p>
              <a:pPr algn="ctr">
                <a:lnSpc>
                  <a:spcPts val="1935"/>
                </a:lnSpc>
              </a:pPr>
            </a:p>
          </p:txBody>
        </p:sp>
      </p:grpSp>
      <p:sp>
        <p:nvSpPr>
          <p:cNvPr name="TextBox 8" id="8"/>
          <p:cNvSpPr txBox="true"/>
          <p:nvPr/>
        </p:nvSpPr>
        <p:spPr>
          <a:xfrm rot="0">
            <a:off x="1028700" y="1057275"/>
            <a:ext cx="1895867" cy="247373"/>
          </a:xfrm>
          <a:prstGeom prst="rect">
            <a:avLst/>
          </a:prstGeom>
        </p:spPr>
        <p:txBody>
          <a:bodyPr anchor="t" rtlCol="false" tIns="0" lIns="0" bIns="0" rIns="0">
            <a:spAutoFit/>
          </a:bodyPr>
          <a:lstStyle/>
          <a:p>
            <a:pPr algn="l">
              <a:lnSpc>
                <a:spcPts val="1935"/>
              </a:lnSpc>
            </a:pPr>
            <a:r>
              <a:rPr lang="en-US" sz="1861" spc="-98">
                <a:solidFill>
                  <a:srgbClr val="262262"/>
                </a:solidFill>
                <a:latin typeface="Lexend Deca"/>
                <a:ea typeface="Lexend Deca"/>
                <a:cs typeface="Lexend Deca"/>
                <a:sym typeface="Lexend Deca"/>
              </a:rPr>
              <a:t>SFDC Software </a:t>
            </a:r>
          </a:p>
        </p:txBody>
      </p:sp>
      <p:sp>
        <p:nvSpPr>
          <p:cNvPr name="TextBox 9" id="9"/>
          <p:cNvSpPr txBox="true"/>
          <p:nvPr/>
        </p:nvSpPr>
        <p:spPr>
          <a:xfrm rot="0">
            <a:off x="1028700" y="4313814"/>
            <a:ext cx="16230600" cy="3319196"/>
          </a:xfrm>
          <a:prstGeom prst="rect">
            <a:avLst/>
          </a:prstGeom>
        </p:spPr>
        <p:txBody>
          <a:bodyPr anchor="t" rtlCol="false" tIns="0" lIns="0" bIns="0" rIns="0">
            <a:spAutoFit/>
          </a:bodyPr>
          <a:lstStyle/>
          <a:p>
            <a:pPr algn="l">
              <a:lnSpc>
                <a:spcPts val="3792"/>
              </a:lnSpc>
            </a:pPr>
            <a:r>
              <a:rPr lang="en-US" sz="2940" spc="-58">
                <a:solidFill>
                  <a:srgbClr val="000000"/>
                </a:solidFill>
                <a:latin typeface="Lexend Deca"/>
                <a:ea typeface="Lexend Deca"/>
                <a:cs typeface="Lexend Deca"/>
                <a:sym typeface="Lexend Deca"/>
              </a:rPr>
              <a:t>The project will be considered successful if the upgraded SFDC Software:</a:t>
            </a:r>
          </a:p>
          <a:p>
            <a:pPr algn="l">
              <a:lnSpc>
                <a:spcPts val="3792"/>
              </a:lnSpc>
            </a:pPr>
          </a:p>
          <a:p>
            <a:pPr algn="l" marL="634746" indent="-317373" lvl="1">
              <a:lnSpc>
                <a:spcPts val="3792"/>
              </a:lnSpc>
              <a:buFont typeface="Arial"/>
              <a:buChar char="•"/>
            </a:pPr>
            <a:r>
              <a:rPr lang="en-US" sz="2940" spc="-58">
                <a:solidFill>
                  <a:srgbClr val="000000"/>
                </a:solidFill>
                <a:latin typeface="Lexend Deca"/>
                <a:ea typeface="Lexend Deca"/>
                <a:cs typeface="Lexend Deca"/>
                <a:sym typeface="Lexend Deca"/>
              </a:rPr>
              <a:t>Provides accurate and real-time access to customer and payment data.</a:t>
            </a:r>
          </a:p>
          <a:p>
            <a:pPr algn="l" marL="634746" indent="-317373" lvl="1">
              <a:lnSpc>
                <a:spcPts val="3792"/>
              </a:lnSpc>
              <a:buFont typeface="Arial"/>
              <a:buChar char="•"/>
            </a:pPr>
            <a:r>
              <a:rPr lang="en-US" sz="2940" spc="-58">
                <a:solidFill>
                  <a:srgbClr val="000000"/>
                </a:solidFill>
                <a:latin typeface="Lexend Deca"/>
                <a:ea typeface="Lexend Deca"/>
                <a:cs typeface="Lexend Deca"/>
                <a:sym typeface="Lexend Deca"/>
              </a:rPr>
              <a:t>Allows viewing of full payment history and card activity for all customers.</a:t>
            </a:r>
          </a:p>
          <a:p>
            <a:pPr algn="l" marL="634746" indent="-317373" lvl="1">
              <a:lnSpc>
                <a:spcPts val="3792"/>
              </a:lnSpc>
              <a:buFont typeface="Arial"/>
              <a:buChar char="•"/>
            </a:pPr>
            <a:r>
              <a:rPr lang="en-US" sz="2940" spc="-58">
                <a:solidFill>
                  <a:srgbClr val="000000"/>
                </a:solidFill>
                <a:latin typeface="Lexend Deca"/>
                <a:ea typeface="Lexend Deca"/>
                <a:cs typeface="Lexend Deca"/>
                <a:sym typeface="Lexend Deca"/>
              </a:rPr>
              <a:t>Reduces the need for switching between multiple portals.</a:t>
            </a:r>
          </a:p>
          <a:p>
            <a:pPr algn="l" marL="634746" indent="-317373" lvl="1">
              <a:lnSpc>
                <a:spcPts val="3792"/>
              </a:lnSpc>
              <a:buFont typeface="Arial"/>
              <a:buChar char="•"/>
            </a:pPr>
            <a:r>
              <a:rPr lang="en-US" sz="2940" spc="-58">
                <a:solidFill>
                  <a:srgbClr val="000000"/>
                </a:solidFill>
                <a:latin typeface="Lexend Deca"/>
                <a:ea typeface="Lexend Deca"/>
                <a:cs typeface="Lexend Deca"/>
                <a:sym typeface="Lexend Deca"/>
              </a:rPr>
              <a:t>Ensures confidentiality and compliance with data security standards.</a:t>
            </a:r>
          </a:p>
          <a:p>
            <a:pPr algn="l" marL="634746" indent="-317373" lvl="1">
              <a:lnSpc>
                <a:spcPts val="3792"/>
              </a:lnSpc>
              <a:buFont typeface="Arial"/>
              <a:buChar char="•"/>
            </a:pPr>
            <a:r>
              <a:rPr lang="en-US" sz="2940" spc="-58">
                <a:solidFill>
                  <a:srgbClr val="000000"/>
                </a:solidFill>
                <a:latin typeface="Lexend Deca"/>
                <a:ea typeface="Lexend Deca"/>
                <a:cs typeface="Lexend Deca"/>
                <a:sym typeface="Lexend Deca"/>
              </a:rPr>
              <a:t>Offers improved reporting and analytics for better decision-making.</a:t>
            </a:r>
          </a:p>
        </p:txBody>
      </p:sp>
    </p:spTree>
  </p:cSld>
  <p:clrMapOvr>
    <a:masterClrMapping/>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10800000">
            <a:off x="14338570" y="-1013654"/>
            <a:ext cx="5841460" cy="5841460"/>
          </a:xfrm>
          <a:custGeom>
            <a:avLst/>
            <a:gdLst/>
            <a:ahLst/>
            <a:cxnLst/>
            <a:rect r="r" b="b" t="t" l="l"/>
            <a:pathLst>
              <a:path h="5841460" w="5841460">
                <a:moveTo>
                  <a:pt x="0" y="0"/>
                </a:moveTo>
                <a:lnTo>
                  <a:pt x="5841460" y="0"/>
                </a:lnTo>
                <a:lnTo>
                  <a:pt x="5841460" y="5841460"/>
                </a:lnTo>
                <a:lnTo>
                  <a:pt x="0" y="584146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grpSp>
        <p:nvGrpSpPr>
          <p:cNvPr name="Group 3" id="3"/>
          <p:cNvGrpSpPr/>
          <p:nvPr/>
        </p:nvGrpSpPr>
        <p:grpSpPr>
          <a:xfrm rot="-2700000">
            <a:off x="12072740" y="8950305"/>
            <a:ext cx="2673390" cy="2673390"/>
            <a:chOff x="0" y="0"/>
            <a:chExt cx="704103" cy="704103"/>
          </a:xfrm>
        </p:grpSpPr>
        <p:sp>
          <p:nvSpPr>
            <p:cNvPr name="Freeform 4" id="4"/>
            <p:cNvSpPr/>
            <p:nvPr/>
          </p:nvSpPr>
          <p:spPr>
            <a:xfrm flipH="false" flipV="false" rot="0">
              <a:off x="0" y="0"/>
              <a:ext cx="704103" cy="704103"/>
            </a:xfrm>
            <a:custGeom>
              <a:avLst/>
              <a:gdLst/>
              <a:ahLst/>
              <a:cxnLst/>
              <a:rect r="r" b="b" t="t" l="l"/>
              <a:pathLst>
                <a:path h="704103" w="704103">
                  <a:moveTo>
                    <a:pt x="0" y="0"/>
                  </a:moveTo>
                  <a:lnTo>
                    <a:pt x="704103" y="0"/>
                  </a:lnTo>
                  <a:lnTo>
                    <a:pt x="704103" y="704103"/>
                  </a:lnTo>
                  <a:lnTo>
                    <a:pt x="0" y="704103"/>
                  </a:lnTo>
                  <a:close/>
                </a:path>
              </a:pathLst>
            </a:custGeom>
            <a:solidFill>
              <a:srgbClr val="00AEEF"/>
            </a:solidFill>
          </p:spPr>
        </p:sp>
        <p:sp>
          <p:nvSpPr>
            <p:cNvPr name="TextBox 5" id="5"/>
            <p:cNvSpPr txBox="true"/>
            <p:nvPr/>
          </p:nvSpPr>
          <p:spPr>
            <a:xfrm>
              <a:off x="0" y="28575"/>
              <a:ext cx="704103" cy="675528"/>
            </a:xfrm>
            <a:prstGeom prst="rect">
              <a:avLst/>
            </a:prstGeom>
          </p:spPr>
          <p:txBody>
            <a:bodyPr anchor="ctr" rtlCol="false" tIns="50800" lIns="50800" bIns="50800" rIns="50800"/>
            <a:lstStyle/>
            <a:p>
              <a:pPr algn="ctr">
                <a:lnSpc>
                  <a:spcPts val="1935"/>
                </a:lnSpc>
              </a:pPr>
            </a:p>
          </p:txBody>
        </p:sp>
      </p:grpSp>
      <p:sp>
        <p:nvSpPr>
          <p:cNvPr name="Freeform 6" id="6"/>
          <p:cNvSpPr/>
          <p:nvPr/>
        </p:nvSpPr>
        <p:spPr>
          <a:xfrm flipH="false" flipV="false" rot="0">
            <a:off x="16330165" y="9070784"/>
            <a:ext cx="929135" cy="187516"/>
          </a:xfrm>
          <a:custGeom>
            <a:avLst/>
            <a:gdLst/>
            <a:ahLst/>
            <a:cxnLst/>
            <a:rect r="r" b="b" t="t" l="l"/>
            <a:pathLst>
              <a:path h="187516" w="929135">
                <a:moveTo>
                  <a:pt x="0" y="0"/>
                </a:moveTo>
                <a:lnTo>
                  <a:pt x="929135" y="0"/>
                </a:lnTo>
                <a:lnTo>
                  <a:pt x="929135" y="187516"/>
                </a:lnTo>
                <a:lnTo>
                  <a:pt x="0" y="1875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7" id="7"/>
          <p:cNvSpPr txBox="true"/>
          <p:nvPr/>
        </p:nvSpPr>
        <p:spPr>
          <a:xfrm rot="0">
            <a:off x="935197" y="974052"/>
            <a:ext cx="13169093" cy="1254416"/>
          </a:xfrm>
          <a:prstGeom prst="rect">
            <a:avLst/>
          </a:prstGeom>
        </p:spPr>
        <p:txBody>
          <a:bodyPr anchor="t" rtlCol="false" tIns="0" lIns="0" bIns="0" rIns="0">
            <a:spAutoFit/>
          </a:bodyPr>
          <a:lstStyle/>
          <a:p>
            <a:pPr algn="l">
              <a:lnSpc>
                <a:spcPts val="8608"/>
              </a:lnSpc>
            </a:pPr>
            <a:r>
              <a:rPr lang="en-US" sz="11180" spc="-592">
                <a:solidFill>
                  <a:srgbClr val="262262"/>
                </a:solidFill>
                <a:latin typeface="Lexend Deca"/>
                <a:ea typeface="Lexend Deca"/>
                <a:cs typeface="Lexend Deca"/>
                <a:sym typeface="Lexend Deca"/>
              </a:rPr>
              <a:t>Resources Required</a:t>
            </a:r>
          </a:p>
        </p:txBody>
      </p:sp>
      <p:sp>
        <p:nvSpPr>
          <p:cNvPr name="TextBox 8" id="8"/>
          <p:cNvSpPr txBox="true"/>
          <p:nvPr/>
        </p:nvSpPr>
        <p:spPr>
          <a:xfrm rot="0">
            <a:off x="15753296" y="9416828"/>
            <a:ext cx="1895867" cy="247373"/>
          </a:xfrm>
          <a:prstGeom prst="rect">
            <a:avLst/>
          </a:prstGeom>
        </p:spPr>
        <p:txBody>
          <a:bodyPr anchor="t" rtlCol="false" tIns="0" lIns="0" bIns="0" rIns="0">
            <a:spAutoFit/>
          </a:bodyPr>
          <a:lstStyle/>
          <a:p>
            <a:pPr algn="l">
              <a:lnSpc>
                <a:spcPts val="1935"/>
              </a:lnSpc>
            </a:pPr>
            <a:r>
              <a:rPr lang="en-US" sz="1861" spc="-98">
                <a:solidFill>
                  <a:srgbClr val="262262"/>
                </a:solidFill>
                <a:latin typeface="Lexend Deca"/>
                <a:ea typeface="Lexend Deca"/>
                <a:cs typeface="Lexend Deca"/>
                <a:sym typeface="Lexend Deca"/>
              </a:rPr>
              <a:t>SFDC Software </a:t>
            </a:r>
          </a:p>
        </p:txBody>
      </p:sp>
      <p:sp>
        <p:nvSpPr>
          <p:cNvPr name="TextBox 9" id="9"/>
          <p:cNvSpPr txBox="true"/>
          <p:nvPr/>
        </p:nvSpPr>
        <p:spPr>
          <a:xfrm rot="0">
            <a:off x="935197" y="2542793"/>
            <a:ext cx="15766032" cy="7309790"/>
          </a:xfrm>
          <a:prstGeom prst="rect">
            <a:avLst/>
          </a:prstGeom>
        </p:spPr>
        <p:txBody>
          <a:bodyPr anchor="t" rtlCol="false" tIns="0" lIns="0" bIns="0" rIns="0">
            <a:spAutoFit/>
          </a:bodyPr>
          <a:lstStyle/>
          <a:p>
            <a:pPr algn="l">
              <a:lnSpc>
                <a:spcPts val="3645"/>
              </a:lnSpc>
            </a:pPr>
            <a:r>
              <a:rPr lang="en-US" sz="2940" spc="-155">
                <a:solidFill>
                  <a:srgbClr val="262262"/>
                </a:solidFill>
                <a:latin typeface="Lexend Deca"/>
                <a:ea typeface="Lexend Deca"/>
                <a:cs typeface="Lexend Deca"/>
                <a:sym typeface="Lexend Deca"/>
              </a:rPr>
              <a:t>Human Resources:</a:t>
            </a:r>
          </a:p>
          <a:p>
            <a:pPr algn="l">
              <a:lnSpc>
                <a:spcPts val="3645"/>
              </a:lnSpc>
            </a:pPr>
            <a:r>
              <a:rPr lang="en-US" sz="2940" spc="-155">
                <a:solidFill>
                  <a:srgbClr val="262262"/>
                </a:solidFill>
                <a:latin typeface="Lexend Deca"/>
                <a:ea typeface="Lexend Deca"/>
                <a:cs typeface="Lexend Deca"/>
                <a:sym typeface="Lexend Deca"/>
              </a:rPr>
              <a:t>P</a:t>
            </a:r>
            <a:r>
              <a:rPr lang="en-US" sz="2940" spc="-155">
                <a:solidFill>
                  <a:srgbClr val="262262"/>
                </a:solidFill>
                <a:latin typeface="Lexend Deca"/>
                <a:ea typeface="Lexend Deca"/>
                <a:cs typeface="Lexend Deca"/>
                <a:sym typeface="Lexend Deca"/>
              </a:rPr>
              <a:t>roject Manager, Business Analyst, Developers, Testers, Subject Matter Experts (SMEs), Quality Auditors, Financial and Security Advisors</a:t>
            </a:r>
          </a:p>
          <a:p>
            <a:pPr algn="l">
              <a:lnSpc>
                <a:spcPts val="3645"/>
              </a:lnSpc>
            </a:pPr>
          </a:p>
          <a:p>
            <a:pPr algn="l">
              <a:lnSpc>
                <a:spcPts val="3645"/>
              </a:lnSpc>
            </a:pPr>
            <a:r>
              <a:rPr lang="en-US" sz="2940" spc="-155">
                <a:solidFill>
                  <a:srgbClr val="262262"/>
                </a:solidFill>
                <a:latin typeface="Lexend Deca"/>
                <a:ea typeface="Lexend Deca"/>
                <a:cs typeface="Lexend Deca"/>
                <a:sym typeface="Lexend Deca"/>
              </a:rPr>
              <a:t>Technical Tools: </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Project Management: JIRA, Trello, Azure DevOps</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Testing Frameworks: JUnit or similar</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CI/CD Tools: Jenkins, GitLab CI/CD</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Training &amp; Documentation: Mock system guides, user manuals</a:t>
            </a:r>
          </a:p>
          <a:p>
            <a:pPr algn="l">
              <a:lnSpc>
                <a:spcPts val="3645"/>
              </a:lnSpc>
            </a:pPr>
          </a:p>
          <a:p>
            <a:pPr algn="l">
              <a:lnSpc>
                <a:spcPts val="3645"/>
              </a:lnSpc>
            </a:pPr>
            <a:r>
              <a:rPr lang="en-US" sz="2940" spc="-155">
                <a:solidFill>
                  <a:srgbClr val="262262"/>
                </a:solidFill>
                <a:latin typeface="Lexend Deca"/>
                <a:ea typeface="Lexend Deca"/>
                <a:cs typeface="Lexend Deca"/>
                <a:sym typeface="Lexend Deca"/>
              </a:rPr>
              <a:t>Infrastructure:</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Dedicated servers</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Network and backup systems</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Training environments</a:t>
            </a:r>
          </a:p>
          <a:p>
            <a:pPr algn="l">
              <a:lnSpc>
                <a:spcPts val="3645"/>
              </a:lnSpc>
            </a:pPr>
          </a:p>
          <a:p>
            <a:pPr algn="l">
              <a:lnSpc>
                <a:spcPts val="3645"/>
              </a:lnSpc>
            </a:pPr>
            <a:r>
              <a:rPr lang="en-US" sz="2940" spc="-155">
                <a:solidFill>
                  <a:srgbClr val="262262"/>
                </a:solidFill>
                <a:latin typeface="Lexend Deca"/>
                <a:ea typeface="Lexend Deca"/>
                <a:cs typeface="Lexend Deca"/>
                <a:sym typeface="Lexend Deca"/>
              </a:rPr>
              <a:t>Estimated Budget &amp; Timeline : ₹40,00,000 &amp; 18 Months</a:t>
            </a:r>
          </a:p>
        </p:txBody>
      </p:sp>
    </p:spTree>
  </p:cSld>
  <p:clrMapOvr>
    <a:masterClrMapping/>
  </p:clrMapOvr>
</p:sld>
</file>

<file path=ppt/slides/slide1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6189762"/>
            <a:ext cx="4539688" cy="4539688"/>
          </a:xfrm>
          <a:custGeom>
            <a:avLst/>
            <a:gdLst/>
            <a:ahLst/>
            <a:cxnLst/>
            <a:rect r="r" b="b" t="t" l="l"/>
            <a:pathLst>
              <a:path h="4539688" w="4539688">
                <a:moveTo>
                  <a:pt x="0" y="0"/>
                </a:moveTo>
                <a:lnTo>
                  <a:pt x="4539688" y="0"/>
                </a:lnTo>
                <a:lnTo>
                  <a:pt x="4539688" y="4539688"/>
                </a:lnTo>
                <a:lnTo>
                  <a:pt x="0" y="453968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950277" y="2599234"/>
            <a:ext cx="3948579" cy="1361310"/>
          </a:xfrm>
          <a:prstGeom prst="rect">
            <a:avLst/>
          </a:prstGeom>
        </p:spPr>
        <p:txBody>
          <a:bodyPr anchor="t" rtlCol="false" tIns="0" lIns="0" bIns="0" rIns="0">
            <a:spAutoFit/>
          </a:bodyPr>
          <a:lstStyle/>
          <a:p>
            <a:pPr algn="l">
              <a:lnSpc>
                <a:spcPts val="9390"/>
              </a:lnSpc>
            </a:pPr>
            <a:r>
              <a:rPr lang="en-US" sz="12195" spc="-646">
                <a:solidFill>
                  <a:srgbClr val="262262"/>
                </a:solidFill>
                <a:latin typeface="Lexend Deca"/>
                <a:ea typeface="Lexend Deca"/>
                <a:cs typeface="Lexend Deca"/>
                <a:sym typeface="Lexend Deca"/>
              </a:rPr>
              <a:t>Risks</a:t>
            </a:r>
          </a:p>
        </p:txBody>
      </p:sp>
      <p:sp>
        <p:nvSpPr>
          <p:cNvPr name="TextBox 4" id="4"/>
          <p:cNvSpPr txBox="true"/>
          <p:nvPr/>
        </p:nvSpPr>
        <p:spPr>
          <a:xfrm rot="0">
            <a:off x="1028700" y="1057275"/>
            <a:ext cx="1895867" cy="247373"/>
          </a:xfrm>
          <a:prstGeom prst="rect">
            <a:avLst/>
          </a:prstGeom>
        </p:spPr>
        <p:txBody>
          <a:bodyPr anchor="t" rtlCol="false" tIns="0" lIns="0" bIns="0" rIns="0">
            <a:spAutoFit/>
          </a:bodyPr>
          <a:lstStyle/>
          <a:p>
            <a:pPr algn="l">
              <a:lnSpc>
                <a:spcPts val="1935"/>
              </a:lnSpc>
            </a:pPr>
            <a:r>
              <a:rPr lang="en-US" sz="1861" spc="-98">
                <a:solidFill>
                  <a:srgbClr val="262262"/>
                </a:solidFill>
                <a:latin typeface="Lexend Deca"/>
                <a:ea typeface="Lexend Deca"/>
                <a:cs typeface="Lexend Deca"/>
                <a:sym typeface="Lexend Deca"/>
              </a:rPr>
              <a:t>SFDC Software </a:t>
            </a:r>
          </a:p>
        </p:txBody>
      </p:sp>
      <p:sp>
        <p:nvSpPr>
          <p:cNvPr name="TextBox 5" id="5"/>
          <p:cNvSpPr txBox="true"/>
          <p:nvPr/>
        </p:nvSpPr>
        <p:spPr>
          <a:xfrm rot="0">
            <a:off x="6327357" y="870128"/>
            <a:ext cx="10931943" cy="8537219"/>
          </a:xfrm>
          <a:prstGeom prst="rect">
            <a:avLst/>
          </a:prstGeom>
        </p:spPr>
        <p:txBody>
          <a:bodyPr anchor="t" rtlCol="false" tIns="0" lIns="0" bIns="0" rIns="0">
            <a:spAutoFit/>
          </a:bodyPr>
          <a:lstStyle/>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Technical challenges: There might be technical problems during development or while connecting the new system with existing ones, which could delay the project.</a:t>
            </a:r>
          </a:p>
          <a:p>
            <a:pPr algn="l" marL="634746" indent="-317373" lvl="1">
              <a:lnSpc>
                <a:spcPts val="4116"/>
              </a:lnSpc>
              <a:buFont typeface="Arial"/>
              <a:buChar char="•"/>
            </a:pPr>
            <a:r>
              <a:rPr lang="en-US" sz="2940">
                <a:solidFill>
                  <a:srgbClr val="262262"/>
                </a:solidFill>
                <a:latin typeface="Lexend Deca"/>
                <a:ea typeface="Lexend Deca"/>
                <a:cs typeface="Lexend Deca"/>
                <a:sym typeface="Lexend Deca"/>
              </a:rPr>
              <a:t>Data migration issues: Moving data from different portals into one system could lead to loss or errors if not handled carefully.</a:t>
            </a:r>
          </a:p>
          <a:p>
            <a:pPr algn="l" marL="634746" indent="-317373" lvl="1">
              <a:lnSpc>
                <a:spcPts val="4116"/>
              </a:lnSpc>
              <a:buFont typeface="Arial"/>
              <a:buChar char="•"/>
            </a:pPr>
            <a:r>
              <a:rPr lang="en-US" sz="2940">
                <a:solidFill>
                  <a:srgbClr val="262262"/>
                </a:solidFill>
                <a:latin typeface="Lexend Deca"/>
                <a:ea typeface="Lexend Deca"/>
                <a:cs typeface="Lexend Deca"/>
                <a:sym typeface="Lexend Deca"/>
              </a:rPr>
              <a:t>Security concerns: Since the system will handle sensitive customer information, there’s a risk of data leaks or unauthorized access.</a:t>
            </a:r>
          </a:p>
          <a:p>
            <a:pPr algn="l" marL="634746" indent="-317373" lvl="1">
              <a:lnSpc>
                <a:spcPts val="4116"/>
              </a:lnSpc>
              <a:buFont typeface="Arial"/>
              <a:buChar char="•"/>
            </a:pPr>
            <a:r>
              <a:rPr lang="en-US" sz="2940">
                <a:solidFill>
                  <a:srgbClr val="262262"/>
                </a:solidFill>
                <a:latin typeface="Lexend Deca"/>
                <a:ea typeface="Lexend Deca"/>
                <a:cs typeface="Lexend Deca"/>
                <a:sym typeface="Lexend Deca"/>
              </a:rPr>
              <a:t>Downtime and reliability: The system might face crashes or temporary failures that can affect daily operations.</a:t>
            </a:r>
          </a:p>
          <a:p>
            <a:pPr algn="l" marL="634746" indent="-317373" lvl="1">
              <a:lnSpc>
                <a:spcPts val="4116"/>
              </a:lnSpc>
              <a:buFont typeface="Arial"/>
              <a:buChar char="•"/>
            </a:pPr>
            <a:r>
              <a:rPr lang="en-US" sz="2940">
                <a:solidFill>
                  <a:srgbClr val="262262"/>
                </a:solidFill>
                <a:latin typeface="Lexend Deca"/>
                <a:ea typeface="Lexend Deca"/>
                <a:cs typeface="Lexend Deca"/>
                <a:sym typeface="Lexend Deca"/>
              </a:rPr>
              <a:t>Legal and compliance risks: The new portal must follow all banking data rules and privacy laws; otherwise, it could lead to legal issues.</a:t>
            </a:r>
          </a:p>
          <a:p>
            <a:pPr algn="l" marL="634746" indent="-317373" lvl="1">
              <a:lnSpc>
                <a:spcPts val="4116"/>
              </a:lnSpc>
              <a:buFont typeface="Arial"/>
              <a:buChar char="•"/>
            </a:pPr>
            <a:r>
              <a:rPr lang="en-US" sz="2940">
                <a:solidFill>
                  <a:srgbClr val="262262"/>
                </a:solidFill>
                <a:latin typeface="Lexend Deca"/>
                <a:ea typeface="Lexend Deca"/>
                <a:cs typeface="Lexend Deca"/>
                <a:sym typeface="Lexend Deca"/>
              </a:rPr>
              <a:t>Scalability issues: As the number of customers and data increases, the system must be able to handle the load without slowing down.</a:t>
            </a:r>
          </a:p>
        </p:txBody>
      </p:sp>
      <p:sp>
        <p:nvSpPr>
          <p:cNvPr name="Freeform 6" id="6"/>
          <p:cNvSpPr/>
          <p:nvPr/>
        </p:nvSpPr>
        <p:spPr>
          <a:xfrm flipH="false" flipV="false" rot="0">
            <a:off x="16330165" y="9407347"/>
            <a:ext cx="929135" cy="187516"/>
          </a:xfrm>
          <a:custGeom>
            <a:avLst/>
            <a:gdLst/>
            <a:ahLst/>
            <a:cxnLst/>
            <a:rect r="r" b="b" t="t" l="l"/>
            <a:pathLst>
              <a:path h="187516" w="929135">
                <a:moveTo>
                  <a:pt x="0" y="0"/>
                </a:moveTo>
                <a:lnTo>
                  <a:pt x="929135" y="0"/>
                </a:lnTo>
                <a:lnTo>
                  <a:pt x="929135" y="187517"/>
                </a:lnTo>
                <a:lnTo>
                  <a:pt x="0" y="187517"/>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Tree>
  </p:cSld>
  <p:clrMapOvr>
    <a:masterClrMapping/>
  </p:clrMapOvr>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921774" y="7093897"/>
            <a:ext cx="5581245" cy="5581245"/>
          </a:xfrm>
          <a:custGeom>
            <a:avLst/>
            <a:gdLst/>
            <a:ahLst/>
            <a:cxnLst/>
            <a:rect r="r" b="b" t="t" l="l"/>
            <a:pathLst>
              <a:path h="5581245" w="5581245">
                <a:moveTo>
                  <a:pt x="0" y="0"/>
                </a:moveTo>
                <a:lnTo>
                  <a:pt x="5581245" y="0"/>
                </a:lnTo>
                <a:lnTo>
                  <a:pt x="5581245" y="5581245"/>
                </a:lnTo>
                <a:lnTo>
                  <a:pt x="0" y="558124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true" flipV="true" rot="0">
            <a:off x="14173200" y="38865"/>
            <a:ext cx="4114800" cy="4114800"/>
          </a:xfrm>
          <a:custGeom>
            <a:avLst/>
            <a:gdLst/>
            <a:ahLst/>
            <a:cxnLst/>
            <a:rect r="r" b="b" t="t" l="l"/>
            <a:pathLst>
              <a:path h="4114800" w="4114800">
                <a:moveTo>
                  <a:pt x="4114800" y="4114800"/>
                </a:moveTo>
                <a:lnTo>
                  <a:pt x="0" y="4114800"/>
                </a:lnTo>
                <a:lnTo>
                  <a:pt x="0" y="0"/>
                </a:lnTo>
                <a:lnTo>
                  <a:pt x="4114800" y="0"/>
                </a:lnTo>
                <a:lnTo>
                  <a:pt x="4114800" y="411480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16330165" y="9070784"/>
            <a:ext cx="929135" cy="187516"/>
          </a:xfrm>
          <a:custGeom>
            <a:avLst/>
            <a:gdLst/>
            <a:ahLst/>
            <a:cxnLst/>
            <a:rect r="r" b="b" t="t" l="l"/>
            <a:pathLst>
              <a:path h="187516" w="929135">
                <a:moveTo>
                  <a:pt x="0" y="0"/>
                </a:moveTo>
                <a:lnTo>
                  <a:pt x="929135" y="0"/>
                </a:lnTo>
                <a:lnTo>
                  <a:pt x="929135" y="187516"/>
                </a:lnTo>
                <a:lnTo>
                  <a:pt x="0" y="1875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5" id="5"/>
          <p:cNvGrpSpPr/>
          <p:nvPr/>
        </p:nvGrpSpPr>
        <p:grpSpPr>
          <a:xfrm rot="-2700000">
            <a:off x="12071370" y="-277521"/>
            <a:ext cx="632770" cy="632770"/>
            <a:chOff x="0" y="0"/>
            <a:chExt cx="166656" cy="166656"/>
          </a:xfrm>
        </p:grpSpPr>
        <p:sp>
          <p:nvSpPr>
            <p:cNvPr name="Freeform 6" id="6"/>
            <p:cNvSpPr/>
            <p:nvPr/>
          </p:nvSpPr>
          <p:spPr>
            <a:xfrm flipH="false" flipV="false" rot="0">
              <a:off x="0" y="0"/>
              <a:ext cx="166656" cy="166656"/>
            </a:xfrm>
            <a:custGeom>
              <a:avLst/>
              <a:gdLst/>
              <a:ahLst/>
              <a:cxnLst/>
              <a:rect r="r" b="b" t="t" l="l"/>
              <a:pathLst>
                <a:path h="166656" w="166656">
                  <a:moveTo>
                    <a:pt x="0" y="0"/>
                  </a:moveTo>
                  <a:lnTo>
                    <a:pt x="166656" y="0"/>
                  </a:lnTo>
                  <a:lnTo>
                    <a:pt x="166656" y="166656"/>
                  </a:lnTo>
                  <a:lnTo>
                    <a:pt x="0" y="166656"/>
                  </a:lnTo>
                  <a:close/>
                </a:path>
              </a:pathLst>
            </a:custGeom>
            <a:solidFill>
              <a:srgbClr val="00AEEF"/>
            </a:solidFill>
          </p:spPr>
        </p:sp>
        <p:sp>
          <p:nvSpPr>
            <p:cNvPr name="TextBox 7" id="7"/>
            <p:cNvSpPr txBox="true"/>
            <p:nvPr/>
          </p:nvSpPr>
          <p:spPr>
            <a:xfrm>
              <a:off x="0" y="28575"/>
              <a:ext cx="166656" cy="138081"/>
            </a:xfrm>
            <a:prstGeom prst="rect">
              <a:avLst/>
            </a:prstGeom>
          </p:spPr>
          <p:txBody>
            <a:bodyPr anchor="ctr" rtlCol="false" tIns="50800" lIns="50800" bIns="50800" rIns="50800"/>
            <a:lstStyle/>
            <a:p>
              <a:pPr algn="ctr">
                <a:lnSpc>
                  <a:spcPts val="1935"/>
                </a:lnSpc>
              </a:pPr>
            </a:p>
          </p:txBody>
        </p:sp>
      </p:grpSp>
      <p:sp>
        <p:nvSpPr>
          <p:cNvPr name="TextBox 8" id="8"/>
          <p:cNvSpPr txBox="true"/>
          <p:nvPr/>
        </p:nvSpPr>
        <p:spPr>
          <a:xfrm rot="0">
            <a:off x="1131457" y="1663260"/>
            <a:ext cx="10076657" cy="1361310"/>
          </a:xfrm>
          <a:prstGeom prst="rect">
            <a:avLst/>
          </a:prstGeom>
        </p:spPr>
        <p:txBody>
          <a:bodyPr anchor="t" rtlCol="false" tIns="0" lIns="0" bIns="0" rIns="0">
            <a:spAutoFit/>
          </a:bodyPr>
          <a:lstStyle/>
          <a:p>
            <a:pPr algn="l">
              <a:lnSpc>
                <a:spcPts val="9390"/>
              </a:lnSpc>
            </a:pPr>
            <a:r>
              <a:rPr lang="en-US" sz="12195" spc="-646">
                <a:solidFill>
                  <a:srgbClr val="262262"/>
                </a:solidFill>
                <a:latin typeface="Lexend Deca"/>
                <a:ea typeface="Lexend Deca"/>
                <a:cs typeface="Lexend Deca"/>
                <a:sym typeface="Lexend Deca"/>
              </a:rPr>
              <a:t>Dependencies</a:t>
            </a:r>
          </a:p>
        </p:txBody>
      </p:sp>
      <p:sp>
        <p:nvSpPr>
          <p:cNvPr name="TextBox 9" id="9"/>
          <p:cNvSpPr txBox="true"/>
          <p:nvPr/>
        </p:nvSpPr>
        <p:spPr>
          <a:xfrm rot="0">
            <a:off x="2601552" y="9550001"/>
            <a:ext cx="4115837" cy="334518"/>
          </a:xfrm>
          <a:prstGeom prst="rect">
            <a:avLst/>
          </a:prstGeom>
        </p:spPr>
        <p:txBody>
          <a:bodyPr anchor="t" rtlCol="false" tIns="0" lIns="0" bIns="0" rIns="0">
            <a:spAutoFit/>
          </a:bodyPr>
          <a:lstStyle/>
          <a:p>
            <a:pPr algn="l">
              <a:lnSpc>
                <a:spcPts val="2496"/>
              </a:lnSpc>
            </a:pPr>
            <a:r>
              <a:rPr lang="en-US" sz="2400" spc="-127">
                <a:solidFill>
                  <a:srgbClr val="262262"/>
                </a:solidFill>
                <a:latin typeface="Lexend Deca"/>
                <a:ea typeface="Lexend Deca"/>
                <a:cs typeface="Lexend Deca"/>
                <a:sym typeface="Lexend Deca"/>
              </a:rPr>
              <a:t>Project Sponsor....................................</a:t>
            </a:r>
          </a:p>
        </p:txBody>
      </p:sp>
      <p:sp>
        <p:nvSpPr>
          <p:cNvPr name="TextBox 10" id="10"/>
          <p:cNvSpPr txBox="true"/>
          <p:nvPr/>
        </p:nvSpPr>
        <p:spPr>
          <a:xfrm rot="0">
            <a:off x="1453728" y="3799913"/>
            <a:ext cx="14250775" cy="5023790"/>
          </a:xfrm>
          <a:prstGeom prst="rect">
            <a:avLst/>
          </a:prstGeom>
        </p:spPr>
        <p:txBody>
          <a:bodyPr anchor="t" rtlCol="false" tIns="0" lIns="0" bIns="0" rIns="0">
            <a:spAutoFit/>
          </a:bodyPr>
          <a:lstStyle/>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Regulatory and Compliance Dependencies: The system must follow all important banking rules and data protection laws like GDPR, PCI-DSS, and other local regulations.</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Data Dependencies: Data shared between SFDC Software and other HDFC systems must be accurate and consistent.</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Financial Dependencies: Extra costs may come up if we use third-party tools or services during integration.</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Resource and Organizational Dependencies: Getting approvals can take time, and proper training and documents are needed for staff and users.</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Technical Dependencies: The system needs to connect smoothly with existing banking systems, payment gateways, and other financial tools.</a:t>
            </a:r>
          </a:p>
        </p:txBody>
      </p:sp>
      <p:sp>
        <p:nvSpPr>
          <p:cNvPr name="TextBox 11" id="11"/>
          <p:cNvSpPr txBox="true"/>
          <p:nvPr/>
        </p:nvSpPr>
        <p:spPr>
          <a:xfrm rot="0">
            <a:off x="10842715" y="9550001"/>
            <a:ext cx="5387885" cy="334518"/>
          </a:xfrm>
          <a:prstGeom prst="rect">
            <a:avLst/>
          </a:prstGeom>
        </p:spPr>
        <p:txBody>
          <a:bodyPr anchor="t" rtlCol="false" tIns="0" lIns="0" bIns="0" rIns="0">
            <a:spAutoFit/>
          </a:bodyPr>
          <a:lstStyle/>
          <a:p>
            <a:pPr algn="l">
              <a:lnSpc>
                <a:spcPts val="2496"/>
              </a:lnSpc>
            </a:pPr>
            <a:r>
              <a:rPr lang="en-US" sz="2400" spc="-127">
                <a:solidFill>
                  <a:srgbClr val="262262"/>
                </a:solidFill>
                <a:latin typeface="Lexend Deca"/>
                <a:ea typeface="Lexend Deca"/>
                <a:cs typeface="Lexend Deca"/>
                <a:sym typeface="Lexend Deca"/>
              </a:rPr>
              <a:t>Project Manager....................................</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4705755"/>
            <a:ext cx="5581245" cy="5581245"/>
          </a:xfrm>
          <a:custGeom>
            <a:avLst/>
            <a:gdLst/>
            <a:ahLst/>
            <a:cxnLst/>
            <a:rect r="r" b="b" t="t" l="l"/>
            <a:pathLst>
              <a:path h="5581245" w="5581245">
                <a:moveTo>
                  <a:pt x="0" y="0"/>
                </a:moveTo>
                <a:lnTo>
                  <a:pt x="5581245" y="0"/>
                </a:lnTo>
                <a:lnTo>
                  <a:pt x="5581245" y="5581245"/>
                </a:lnTo>
                <a:lnTo>
                  <a:pt x="0" y="5581245"/>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true" flipV="true" rot="0">
            <a:off x="14173200" y="38865"/>
            <a:ext cx="4114800" cy="4114800"/>
          </a:xfrm>
          <a:custGeom>
            <a:avLst/>
            <a:gdLst/>
            <a:ahLst/>
            <a:cxnLst/>
            <a:rect r="r" b="b" t="t" l="l"/>
            <a:pathLst>
              <a:path h="4114800" w="4114800">
                <a:moveTo>
                  <a:pt x="4114800" y="4114800"/>
                </a:moveTo>
                <a:lnTo>
                  <a:pt x="0" y="4114800"/>
                </a:lnTo>
                <a:lnTo>
                  <a:pt x="0" y="0"/>
                </a:lnTo>
                <a:lnTo>
                  <a:pt x="4114800" y="0"/>
                </a:lnTo>
                <a:lnTo>
                  <a:pt x="4114800" y="411480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16330165" y="9070784"/>
            <a:ext cx="929135" cy="187516"/>
          </a:xfrm>
          <a:custGeom>
            <a:avLst/>
            <a:gdLst/>
            <a:ahLst/>
            <a:cxnLst/>
            <a:rect r="r" b="b" t="t" l="l"/>
            <a:pathLst>
              <a:path h="187516" w="929135">
                <a:moveTo>
                  <a:pt x="0" y="0"/>
                </a:moveTo>
                <a:lnTo>
                  <a:pt x="929135" y="0"/>
                </a:lnTo>
                <a:lnTo>
                  <a:pt x="929135" y="187516"/>
                </a:lnTo>
                <a:lnTo>
                  <a:pt x="0" y="1875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5" id="5"/>
          <p:cNvGrpSpPr/>
          <p:nvPr/>
        </p:nvGrpSpPr>
        <p:grpSpPr>
          <a:xfrm rot="-2700000">
            <a:off x="12089803" y="2358040"/>
            <a:ext cx="632770" cy="632770"/>
            <a:chOff x="0" y="0"/>
            <a:chExt cx="166656" cy="166656"/>
          </a:xfrm>
        </p:grpSpPr>
        <p:sp>
          <p:nvSpPr>
            <p:cNvPr name="Freeform 6" id="6"/>
            <p:cNvSpPr/>
            <p:nvPr/>
          </p:nvSpPr>
          <p:spPr>
            <a:xfrm flipH="false" flipV="false" rot="0">
              <a:off x="0" y="0"/>
              <a:ext cx="166656" cy="166656"/>
            </a:xfrm>
            <a:custGeom>
              <a:avLst/>
              <a:gdLst/>
              <a:ahLst/>
              <a:cxnLst/>
              <a:rect r="r" b="b" t="t" l="l"/>
              <a:pathLst>
                <a:path h="166656" w="166656">
                  <a:moveTo>
                    <a:pt x="0" y="0"/>
                  </a:moveTo>
                  <a:lnTo>
                    <a:pt x="166656" y="0"/>
                  </a:lnTo>
                  <a:lnTo>
                    <a:pt x="166656" y="166656"/>
                  </a:lnTo>
                  <a:lnTo>
                    <a:pt x="0" y="166656"/>
                  </a:lnTo>
                  <a:close/>
                </a:path>
              </a:pathLst>
            </a:custGeom>
            <a:solidFill>
              <a:srgbClr val="00AEEF"/>
            </a:solidFill>
          </p:spPr>
        </p:sp>
        <p:sp>
          <p:nvSpPr>
            <p:cNvPr name="TextBox 7" id="7"/>
            <p:cNvSpPr txBox="true"/>
            <p:nvPr/>
          </p:nvSpPr>
          <p:spPr>
            <a:xfrm>
              <a:off x="0" y="28575"/>
              <a:ext cx="166656" cy="138081"/>
            </a:xfrm>
            <a:prstGeom prst="rect">
              <a:avLst/>
            </a:prstGeom>
          </p:spPr>
          <p:txBody>
            <a:bodyPr anchor="ctr" rtlCol="false" tIns="50800" lIns="50800" bIns="50800" rIns="50800"/>
            <a:lstStyle/>
            <a:p>
              <a:pPr algn="ctr">
                <a:lnSpc>
                  <a:spcPts val="1935"/>
                </a:lnSpc>
              </a:pPr>
            </a:p>
          </p:txBody>
        </p:sp>
      </p:grpSp>
      <p:sp>
        <p:nvSpPr>
          <p:cNvPr name="TextBox 8" id="8"/>
          <p:cNvSpPr txBox="true"/>
          <p:nvPr/>
        </p:nvSpPr>
        <p:spPr>
          <a:xfrm rot="0">
            <a:off x="1028700" y="1198671"/>
            <a:ext cx="8749302" cy="1361310"/>
          </a:xfrm>
          <a:prstGeom prst="rect">
            <a:avLst/>
          </a:prstGeom>
        </p:spPr>
        <p:txBody>
          <a:bodyPr anchor="t" rtlCol="false" tIns="0" lIns="0" bIns="0" rIns="0">
            <a:spAutoFit/>
          </a:bodyPr>
          <a:lstStyle/>
          <a:p>
            <a:pPr algn="l">
              <a:lnSpc>
                <a:spcPts val="9390"/>
              </a:lnSpc>
            </a:pPr>
            <a:r>
              <a:rPr lang="en-US" sz="12195" spc="-646">
                <a:solidFill>
                  <a:srgbClr val="262262"/>
                </a:solidFill>
                <a:latin typeface="Lexend Deca"/>
                <a:ea typeface="Lexend Deca"/>
                <a:cs typeface="Lexend Deca"/>
                <a:sym typeface="Lexend Deca"/>
              </a:rPr>
              <a:t>SITUATION</a:t>
            </a:r>
          </a:p>
        </p:txBody>
      </p:sp>
      <p:sp>
        <p:nvSpPr>
          <p:cNvPr name="TextBox 9" id="9"/>
          <p:cNvSpPr txBox="true"/>
          <p:nvPr/>
        </p:nvSpPr>
        <p:spPr>
          <a:xfrm rot="0">
            <a:off x="11958752" y="9010927"/>
            <a:ext cx="1895867" cy="247373"/>
          </a:xfrm>
          <a:prstGeom prst="rect">
            <a:avLst/>
          </a:prstGeom>
        </p:spPr>
        <p:txBody>
          <a:bodyPr anchor="t" rtlCol="false" tIns="0" lIns="0" bIns="0" rIns="0">
            <a:spAutoFit/>
          </a:bodyPr>
          <a:lstStyle/>
          <a:p>
            <a:pPr algn="l">
              <a:lnSpc>
                <a:spcPts val="1935"/>
              </a:lnSpc>
            </a:pPr>
            <a:r>
              <a:rPr lang="en-US" sz="1861" spc="-98">
                <a:solidFill>
                  <a:srgbClr val="262262"/>
                </a:solidFill>
                <a:latin typeface="Lexend Deca"/>
                <a:ea typeface="Lexend Deca"/>
                <a:cs typeface="Lexend Deca"/>
                <a:sym typeface="Lexend Deca"/>
              </a:rPr>
              <a:t>SFDC Software </a:t>
            </a:r>
          </a:p>
        </p:txBody>
      </p:sp>
      <p:sp>
        <p:nvSpPr>
          <p:cNvPr name="TextBox 10" id="10"/>
          <p:cNvSpPr txBox="true"/>
          <p:nvPr/>
        </p:nvSpPr>
        <p:spPr>
          <a:xfrm rot="0">
            <a:off x="3206693" y="3689053"/>
            <a:ext cx="13123472" cy="4154703"/>
          </a:xfrm>
          <a:prstGeom prst="rect">
            <a:avLst/>
          </a:prstGeom>
        </p:spPr>
        <p:txBody>
          <a:bodyPr anchor="t" rtlCol="false" tIns="0" lIns="0" bIns="0" rIns="0">
            <a:spAutoFit/>
          </a:bodyPr>
          <a:lstStyle/>
          <a:p>
            <a:pPr algn="l" marL="634152" indent="-317076" lvl="1">
              <a:lnSpc>
                <a:spcPts val="3642"/>
              </a:lnSpc>
              <a:buFont typeface="Arial"/>
              <a:buChar char="•"/>
            </a:pPr>
            <a:r>
              <a:rPr lang="en-US" sz="2937" spc="-155">
                <a:solidFill>
                  <a:srgbClr val="262262"/>
                </a:solidFill>
                <a:latin typeface="Lexend Deca"/>
                <a:ea typeface="Lexend Deca"/>
                <a:cs typeface="Lexend Deca"/>
                <a:sym typeface="Lexend Deca"/>
              </a:rPr>
              <a:t>Data availability for delinquent customers – minimum amount and total amount only</a:t>
            </a:r>
          </a:p>
          <a:p>
            <a:pPr algn="l" marL="634152" indent="-317076" lvl="1">
              <a:lnSpc>
                <a:spcPts val="3642"/>
              </a:lnSpc>
              <a:buFont typeface="Arial"/>
              <a:buChar char="•"/>
            </a:pPr>
            <a:r>
              <a:rPr lang="en-US" sz="2937" spc="-155">
                <a:solidFill>
                  <a:srgbClr val="262262"/>
                </a:solidFill>
                <a:latin typeface="Lexend Deca"/>
                <a:ea typeface="Lexend Deca"/>
                <a:cs typeface="Lexend Deca"/>
                <a:sym typeface="Lexend Deca"/>
              </a:rPr>
              <a:t>Delay in updating payments – 24-hour cycle</a:t>
            </a:r>
          </a:p>
          <a:p>
            <a:pPr algn="l" marL="634152" indent="-317076" lvl="1">
              <a:lnSpc>
                <a:spcPts val="3642"/>
              </a:lnSpc>
              <a:buFont typeface="Arial"/>
              <a:buChar char="•"/>
            </a:pPr>
            <a:r>
              <a:rPr lang="en-US" sz="2937" spc="-155">
                <a:solidFill>
                  <a:srgbClr val="262262"/>
                </a:solidFill>
                <a:latin typeface="Lexend Deca"/>
                <a:ea typeface="Lexend Deca"/>
                <a:cs typeface="Lexend Deca"/>
                <a:sym typeface="Lexend Deca"/>
              </a:rPr>
              <a:t>Scattered information of the same customer within the ban</a:t>
            </a:r>
          </a:p>
          <a:p>
            <a:pPr algn="l" marL="634152" indent="-317076" lvl="1">
              <a:lnSpc>
                <a:spcPts val="3642"/>
              </a:lnSpc>
              <a:buFont typeface="Arial"/>
              <a:buChar char="•"/>
            </a:pPr>
            <a:r>
              <a:rPr lang="en-US" sz="2937" spc="-155">
                <a:solidFill>
                  <a:srgbClr val="262262"/>
                </a:solidFill>
                <a:latin typeface="Lexend Deca"/>
                <a:ea typeface="Lexend Deca"/>
                <a:cs typeface="Lexend Deca"/>
                <a:sym typeface="Lexend Deca"/>
              </a:rPr>
              <a:t>High rate of NPA provisioning</a:t>
            </a:r>
          </a:p>
          <a:p>
            <a:pPr algn="l" marL="634152" indent="-317076" lvl="1">
              <a:lnSpc>
                <a:spcPts val="3642"/>
              </a:lnSpc>
              <a:buFont typeface="Arial"/>
              <a:buChar char="•"/>
            </a:pPr>
            <a:r>
              <a:rPr lang="en-US" sz="2937" spc="-155">
                <a:solidFill>
                  <a:srgbClr val="262262"/>
                </a:solidFill>
                <a:latin typeface="Lexend Deca"/>
                <a:ea typeface="Lexend Deca"/>
                <a:cs typeface="Lexend Deca"/>
                <a:sym typeface="Lexend Deca"/>
              </a:rPr>
              <a:t>Bank’s delinquency portion increasing</a:t>
            </a:r>
          </a:p>
          <a:p>
            <a:pPr algn="l" marL="634152" indent="-317076" lvl="1">
              <a:lnSpc>
                <a:spcPts val="3642"/>
              </a:lnSpc>
              <a:buFont typeface="Arial"/>
              <a:buChar char="•"/>
            </a:pPr>
            <a:r>
              <a:rPr lang="en-US" sz="2937" spc="-155">
                <a:solidFill>
                  <a:srgbClr val="262262"/>
                </a:solidFill>
                <a:latin typeface="Lexend Deca"/>
                <a:ea typeface="Lexend Deca"/>
                <a:cs typeface="Lexend Deca"/>
                <a:sym typeface="Lexend Deca"/>
              </a:rPr>
              <a:t>Customer tracing inefficiency – different portals for different data checks</a:t>
            </a:r>
          </a:p>
          <a:p>
            <a:pPr algn="l" marL="634152" indent="-317076" lvl="1">
              <a:lnSpc>
                <a:spcPts val="3642"/>
              </a:lnSpc>
              <a:buFont typeface="Arial"/>
              <a:buChar char="•"/>
            </a:pPr>
            <a:r>
              <a:rPr lang="en-US" sz="2937" spc="-155">
                <a:solidFill>
                  <a:srgbClr val="262262"/>
                </a:solidFill>
                <a:latin typeface="Lexend Deca"/>
                <a:ea typeface="Lexend Deca"/>
                <a:cs typeface="Lexend Deca"/>
                <a:sym typeface="Lexend Deca"/>
              </a:rPr>
              <a:t>Customer statement not available – requires login to different portals</a:t>
            </a:r>
          </a:p>
          <a:p>
            <a:pPr algn="l" marL="634152" indent="-317076" lvl="1">
              <a:lnSpc>
                <a:spcPts val="3642"/>
              </a:lnSpc>
              <a:buFont typeface="Arial"/>
              <a:buChar char="•"/>
            </a:pPr>
            <a:r>
              <a:rPr lang="en-US" sz="2937" spc="-155">
                <a:solidFill>
                  <a:srgbClr val="262262"/>
                </a:solidFill>
                <a:latin typeface="Lexend Deca"/>
                <a:ea typeface="Lexend Deca"/>
                <a:cs typeface="Lexend Deca"/>
                <a:sym typeface="Lexend Deca"/>
              </a:rPr>
              <a:t>Difficulty in checking new offers for good customers</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047498" y="9070784"/>
            <a:ext cx="929135" cy="187516"/>
          </a:xfrm>
          <a:custGeom>
            <a:avLst/>
            <a:gdLst/>
            <a:ahLst/>
            <a:cxnLst/>
            <a:rect r="r" b="b" t="t" l="l"/>
            <a:pathLst>
              <a:path h="187516" w="929135">
                <a:moveTo>
                  <a:pt x="0" y="0"/>
                </a:moveTo>
                <a:lnTo>
                  <a:pt x="929135" y="0"/>
                </a:lnTo>
                <a:lnTo>
                  <a:pt x="929135" y="187516"/>
                </a:lnTo>
                <a:lnTo>
                  <a:pt x="0" y="1875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10800000">
            <a:off x="12446540" y="0"/>
            <a:ext cx="5841460" cy="5841460"/>
          </a:xfrm>
          <a:custGeom>
            <a:avLst/>
            <a:gdLst/>
            <a:ahLst/>
            <a:cxnLst/>
            <a:rect r="r" b="b" t="t" l="l"/>
            <a:pathLst>
              <a:path h="5841460" w="5841460">
                <a:moveTo>
                  <a:pt x="0" y="0"/>
                </a:moveTo>
                <a:lnTo>
                  <a:pt x="5841460" y="0"/>
                </a:lnTo>
                <a:lnTo>
                  <a:pt x="5841460" y="5841460"/>
                </a:lnTo>
                <a:lnTo>
                  <a:pt x="0" y="584146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grpSp>
        <p:nvGrpSpPr>
          <p:cNvPr name="Group 4" id="4"/>
          <p:cNvGrpSpPr/>
          <p:nvPr/>
        </p:nvGrpSpPr>
        <p:grpSpPr>
          <a:xfrm rot="-2700000">
            <a:off x="7697099" y="8950305"/>
            <a:ext cx="2673390" cy="2673390"/>
            <a:chOff x="0" y="0"/>
            <a:chExt cx="704103" cy="704103"/>
          </a:xfrm>
        </p:grpSpPr>
        <p:sp>
          <p:nvSpPr>
            <p:cNvPr name="Freeform 5" id="5"/>
            <p:cNvSpPr/>
            <p:nvPr/>
          </p:nvSpPr>
          <p:spPr>
            <a:xfrm flipH="false" flipV="false" rot="0">
              <a:off x="0" y="0"/>
              <a:ext cx="704103" cy="704103"/>
            </a:xfrm>
            <a:custGeom>
              <a:avLst/>
              <a:gdLst/>
              <a:ahLst/>
              <a:cxnLst/>
              <a:rect r="r" b="b" t="t" l="l"/>
              <a:pathLst>
                <a:path h="704103" w="704103">
                  <a:moveTo>
                    <a:pt x="0" y="0"/>
                  </a:moveTo>
                  <a:lnTo>
                    <a:pt x="704103" y="0"/>
                  </a:lnTo>
                  <a:lnTo>
                    <a:pt x="704103" y="704103"/>
                  </a:lnTo>
                  <a:lnTo>
                    <a:pt x="0" y="704103"/>
                  </a:lnTo>
                  <a:close/>
                </a:path>
              </a:pathLst>
            </a:custGeom>
            <a:solidFill>
              <a:srgbClr val="00AEEF"/>
            </a:solidFill>
          </p:spPr>
        </p:sp>
        <p:sp>
          <p:nvSpPr>
            <p:cNvPr name="TextBox 6" id="6"/>
            <p:cNvSpPr txBox="true"/>
            <p:nvPr/>
          </p:nvSpPr>
          <p:spPr>
            <a:xfrm>
              <a:off x="0" y="28575"/>
              <a:ext cx="704103" cy="675528"/>
            </a:xfrm>
            <a:prstGeom prst="rect">
              <a:avLst/>
            </a:prstGeom>
          </p:spPr>
          <p:txBody>
            <a:bodyPr anchor="ctr" rtlCol="false" tIns="50800" lIns="50800" bIns="50800" rIns="50800"/>
            <a:lstStyle/>
            <a:p>
              <a:pPr algn="ctr">
                <a:lnSpc>
                  <a:spcPts val="1935"/>
                </a:lnSpc>
              </a:pPr>
            </a:p>
          </p:txBody>
        </p:sp>
      </p:grpSp>
      <p:sp>
        <p:nvSpPr>
          <p:cNvPr name="Freeform 7" id="7"/>
          <p:cNvSpPr/>
          <p:nvPr/>
        </p:nvSpPr>
        <p:spPr>
          <a:xfrm flipH="false" flipV="false" rot="0">
            <a:off x="16330165" y="9070784"/>
            <a:ext cx="929135" cy="187516"/>
          </a:xfrm>
          <a:custGeom>
            <a:avLst/>
            <a:gdLst/>
            <a:ahLst/>
            <a:cxnLst/>
            <a:rect r="r" b="b" t="t" l="l"/>
            <a:pathLst>
              <a:path h="187516" w="929135">
                <a:moveTo>
                  <a:pt x="0" y="0"/>
                </a:moveTo>
                <a:lnTo>
                  <a:pt x="929135" y="0"/>
                </a:lnTo>
                <a:lnTo>
                  <a:pt x="929135" y="187516"/>
                </a:lnTo>
                <a:lnTo>
                  <a:pt x="0" y="1875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8" id="8"/>
          <p:cNvSpPr txBox="true"/>
          <p:nvPr/>
        </p:nvSpPr>
        <p:spPr>
          <a:xfrm rot="0">
            <a:off x="1028700" y="3008012"/>
            <a:ext cx="7500266" cy="1361310"/>
          </a:xfrm>
          <a:prstGeom prst="rect">
            <a:avLst/>
          </a:prstGeom>
        </p:spPr>
        <p:txBody>
          <a:bodyPr anchor="t" rtlCol="false" tIns="0" lIns="0" bIns="0" rIns="0">
            <a:spAutoFit/>
          </a:bodyPr>
          <a:lstStyle/>
          <a:p>
            <a:pPr algn="l">
              <a:lnSpc>
                <a:spcPts val="9390"/>
              </a:lnSpc>
            </a:pPr>
            <a:r>
              <a:rPr lang="en-US" sz="12195" spc="-646">
                <a:solidFill>
                  <a:srgbClr val="262262"/>
                </a:solidFill>
                <a:latin typeface="Lexend Deca"/>
                <a:ea typeface="Lexend Deca"/>
                <a:cs typeface="Lexend Deca"/>
                <a:sym typeface="Lexend Deca"/>
              </a:rPr>
              <a:t>PROBLEM</a:t>
            </a:r>
          </a:p>
        </p:txBody>
      </p:sp>
      <p:sp>
        <p:nvSpPr>
          <p:cNvPr name="TextBox 9" id="9"/>
          <p:cNvSpPr txBox="true"/>
          <p:nvPr/>
        </p:nvSpPr>
        <p:spPr>
          <a:xfrm rot="0">
            <a:off x="1028700" y="1057275"/>
            <a:ext cx="1895867" cy="247373"/>
          </a:xfrm>
          <a:prstGeom prst="rect">
            <a:avLst/>
          </a:prstGeom>
        </p:spPr>
        <p:txBody>
          <a:bodyPr anchor="t" rtlCol="false" tIns="0" lIns="0" bIns="0" rIns="0">
            <a:spAutoFit/>
          </a:bodyPr>
          <a:lstStyle/>
          <a:p>
            <a:pPr algn="l">
              <a:lnSpc>
                <a:spcPts val="1935"/>
              </a:lnSpc>
            </a:pPr>
            <a:r>
              <a:rPr lang="en-US" sz="1861" spc="-98">
                <a:solidFill>
                  <a:srgbClr val="262262"/>
                </a:solidFill>
                <a:latin typeface="Lexend Deca"/>
                <a:ea typeface="Lexend Deca"/>
                <a:cs typeface="Lexend Deca"/>
                <a:sym typeface="Lexend Deca"/>
              </a:rPr>
              <a:t>SFDC Software </a:t>
            </a:r>
          </a:p>
        </p:txBody>
      </p:sp>
      <p:sp>
        <p:nvSpPr>
          <p:cNvPr name="TextBox 10" id="10"/>
          <p:cNvSpPr txBox="true"/>
          <p:nvPr/>
        </p:nvSpPr>
        <p:spPr>
          <a:xfrm rot="0">
            <a:off x="1028700" y="4916719"/>
            <a:ext cx="14338570" cy="2737790"/>
          </a:xfrm>
          <a:prstGeom prst="rect">
            <a:avLst/>
          </a:prstGeom>
        </p:spPr>
        <p:txBody>
          <a:bodyPr anchor="t" rtlCol="false" tIns="0" lIns="0" bIns="0" rIns="0">
            <a:spAutoFit/>
          </a:bodyPr>
          <a:lstStyle/>
          <a:p>
            <a:pPr algn="l">
              <a:lnSpc>
                <a:spcPts val="3645"/>
              </a:lnSpc>
            </a:pPr>
            <a:r>
              <a:rPr lang="en-US" sz="2940" spc="-155">
                <a:solidFill>
                  <a:srgbClr val="262262"/>
                </a:solidFill>
                <a:latin typeface="Lexend Deca"/>
                <a:ea typeface="Lexend Deca"/>
                <a:cs typeface="Lexend Deca"/>
                <a:sym typeface="Lexend Deca"/>
              </a:rPr>
              <a:t>The current SFDC Software only helps to track the minimum amount and total outstanding of a customer’s credit card via AAN number. This leads to checking different portals for statements and bounce details, making the activity time-consuming and increasing the number of applications onboarded with the bank. Additionally, SFDC Software is designed mainly for delinquent customers and needs enhancement to include non-delinquent customer data as well.</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4947852" y="9258300"/>
            <a:ext cx="929135" cy="187516"/>
          </a:xfrm>
          <a:custGeom>
            <a:avLst/>
            <a:gdLst/>
            <a:ahLst/>
            <a:cxnLst/>
            <a:rect r="r" b="b" t="t" l="l"/>
            <a:pathLst>
              <a:path h="187516" w="929135">
                <a:moveTo>
                  <a:pt x="0" y="0"/>
                </a:moveTo>
                <a:lnTo>
                  <a:pt x="929135" y="0"/>
                </a:lnTo>
                <a:lnTo>
                  <a:pt x="929135" y="187516"/>
                </a:lnTo>
                <a:lnTo>
                  <a:pt x="0" y="18751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10800000">
            <a:off x="14623692" y="0"/>
            <a:ext cx="3664308" cy="4665207"/>
          </a:xfrm>
          <a:custGeom>
            <a:avLst/>
            <a:gdLst/>
            <a:ahLst/>
            <a:cxnLst/>
            <a:rect r="r" b="b" t="t" l="l"/>
            <a:pathLst>
              <a:path h="4665207" w="3664308">
                <a:moveTo>
                  <a:pt x="0" y="0"/>
                </a:moveTo>
                <a:lnTo>
                  <a:pt x="3664308" y="0"/>
                </a:lnTo>
                <a:lnTo>
                  <a:pt x="3664308" y="4665207"/>
                </a:lnTo>
                <a:lnTo>
                  <a:pt x="0" y="4665207"/>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553081" y="7940669"/>
            <a:ext cx="1917970" cy="1917970"/>
          </a:xfrm>
          <a:custGeom>
            <a:avLst/>
            <a:gdLst/>
            <a:ahLst/>
            <a:cxnLst/>
            <a:rect r="r" b="b" t="t" l="l"/>
            <a:pathLst>
              <a:path h="1917970" w="1917970">
                <a:moveTo>
                  <a:pt x="0" y="0"/>
                </a:moveTo>
                <a:lnTo>
                  <a:pt x="1917970" y="0"/>
                </a:lnTo>
                <a:lnTo>
                  <a:pt x="1917970" y="1917971"/>
                </a:lnTo>
                <a:lnTo>
                  <a:pt x="0" y="1917971"/>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5" id="5"/>
          <p:cNvSpPr txBox="true"/>
          <p:nvPr/>
        </p:nvSpPr>
        <p:spPr>
          <a:xfrm rot="0">
            <a:off x="1047498" y="1899598"/>
            <a:ext cx="11332493" cy="1361310"/>
          </a:xfrm>
          <a:prstGeom prst="rect">
            <a:avLst/>
          </a:prstGeom>
        </p:spPr>
        <p:txBody>
          <a:bodyPr anchor="t" rtlCol="false" tIns="0" lIns="0" bIns="0" rIns="0">
            <a:spAutoFit/>
          </a:bodyPr>
          <a:lstStyle/>
          <a:p>
            <a:pPr algn="l">
              <a:lnSpc>
                <a:spcPts val="9390"/>
              </a:lnSpc>
            </a:pPr>
            <a:r>
              <a:rPr lang="en-US" sz="12195" spc="-646">
                <a:solidFill>
                  <a:srgbClr val="262262"/>
                </a:solidFill>
                <a:latin typeface="Lexend Deca"/>
                <a:ea typeface="Lexend Deca"/>
                <a:cs typeface="Lexend Deca"/>
                <a:sym typeface="Lexend Deca"/>
              </a:rPr>
              <a:t>OPPORTUNITY</a:t>
            </a:r>
          </a:p>
        </p:txBody>
      </p:sp>
      <p:sp>
        <p:nvSpPr>
          <p:cNvPr name="TextBox 6" id="6"/>
          <p:cNvSpPr txBox="true"/>
          <p:nvPr/>
        </p:nvSpPr>
        <p:spPr>
          <a:xfrm rot="0">
            <a:off x="1028700" y="1057275"/>
            <a:ext cx="1895867" cy="247373"/>
          </a:xfrm>
          <a:prstGeom prst="rect">
            <a:avLst/>
          </a:prstGeom>
        </p:spPr>
        <p:txBody>
          <a:bodyPr anchor="t" rtlCol="false" tIns="0" lIns="0" bIns="0" rIns="0">
            <a:spAutoFit/>
          </a:bodyPr>
          <a:lstStyle/>
          <a:p>
            <a:pPr algn="l">
              <a:lnSpc>
                <a:spcPts val="1935"/>
              </a:lnSpc>
            </a:pPr>
            <a:r>
              <a:rPr lang="en-US" sz="1861" spc="-98">
                <a:solidFill>
                  <a:srgbClr val="262262"/>
                </a:solidFill>
                <a:latin typeface="Lexend Deca"/>
                <a:ea typeface="Lexend Deca"/>
                <a:cs typeface="Lexend Deca"/>
                <a:sym typeface="Lexend Deca"/>
              </a:rPr>
              <a:t>SFDC Software </a:t>
            </a:r>
          </a:p>
        </p:txBody>
      </p:sp>
      <p:sp>
        <p:nvSpPr>
          <p:cNvPr name="TextBox 7" id="7"/>
          <p:cNvSpPr txBox="true"/>
          <p:nvPr/>
        </p:nvSpPr>
        <p:spPr>
          <a:xfrm rot="0">
            <a:off x="1512066" y="3986482"/>
            <a:ext cx="14416183" cy="4536719"/>
          </a:xfrm>
          <a:prstGeom prst="rect">
            <a:avLst/>
          </a:prstGeom>
        </p:spPr>
        <p:txBody>
          <a:bodyPr anchor="t" rtlCol="false" tIns="0" lIns="0" bIns="0" rIns="0">
            <a:spAutoFit/>
          </a:bodyPr>
          <a:lstStyle/>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Real-time access to payment and customer data.</a:t>
            </a:r>
          </a:p>
          <a:p>
            <a:pPr algn="l" marL="634746" indent="-317373" lvl="1">
              <a:lnSpc>
                <a:spcPts val="4116"/>
              </a:lnSpc>
              <a:buFont typeface="Arial"/>
              <a:buChar char="•"/>
            </a:pPr>
            <a:r>
              <a:rPr lang="en-US" sz="2940">
                <a:solidFill>
                  <a:srgbClr val="262262"/>
                </a:solidFill>
                <a:latin typeface="Lexend Deca"/>
                <a:ea typeface="Lexend Deca"/>
                <a:cs typeface="Lexend Deca"/>
                <a:sym typeface="Lexend Deca"/>
              </a:rPr>
              <a:t>Improved data retrieval for both delinquent and non-delinquent customers.</a:t>
            </a:r>
          </a:p>
          <a:p>
            <a:pPr algn="l" marL="634746" indent="-317373" lvl="1">
              <a:lnSpc>
                <a:spcPts val="4116"/>
              </a:lnSpc>
              <a:buFont typeface="Arial"/>
              <a:buChar char="•"/>
            </a:pPr>
            <a:r>
              <a:rPr lang="en-US" sz="2940">
                <a:solidFill>
                  <a:srgbClr val="262262"/>
                </a:solidFill>
                <a:latin typeface="Lexend Deca"/>
                <a:ea typeface="Lexend Deca"/>
                <a:cs typeface="Lexend Deca"/>
                <a:sym typeface="Lexend Deca"/>
              </a:rPr>
              <a:t>High-level security for all sensitive financial information.</a:t>
            </a:r>
          </a:p>
          <a:p>
            <a:pPr algn="l" marL="634746" indent="-317373" lvl="1">
              <a:lnSpc>
                <a:spcPts val="4116"/>
              </a:lnSpc>
              <a:buFont typeface="Arial"/>
              <a:buChar char="•"/>
            </a:pPr>
            <a:r>
              <a:rPr lang="en-US" sz="2940">
                <a:solidFill>
                  <a:srgbClr val="262262"/>
                </a:solidFill>
                <a:latin typeface="Lexend Deca"/>
                <a:ea typeface="Lexend Deca"/>
                <a:cs typeface="Lexend Deca"/>
                <a:sym typeface="Lexend Deca"/>
              </a:rPr>
              <a:t>A single unified platform for checking statements, lien/auto-debit status, offers, and payment history.</a:t>
            </a:r>
          </a:p>
          <a:p>
            <a:pPr algn="l" marL="634746" indent="-317373" lvl="1">
              <a:lnSpc>
                <a:spcPts val="4116"/>
              </a:lnSpc>
              <a:buFont typeface="Arial"/>
              <a:buChar char="•"/>
            </a:pPr>
            <a:r>
              <a:rPr lang="en-US" sz="2940">
                <a:solidFill>
                  <a:srgbClr val="262262"/>
                </a:solidFill>
                <a:latin typeface="Lexend Deca"/>
                <a:ea typeface="Lexend Deca"/>
                <a:cs typeface="Lexend Deca"/>
                <a:sym typeface="Lexend Deca"/>
              </a:rPr>
              <a:t>Improved customer service response through consolidated data and streamlined query handling.</a:t>
            </a:r>
          </a:p>
          <a:p>
            <a:pPr algn="l" marL="634746" indent="-317373" lvl="1">
              <a:lnSpc>
                <a:spcPts val="4116"/>
              </a:lnSpc>
              <a:buFont typeface="Arial"/>
              <a:buChar char="•"/>
            </a:pPr>
            <a:r>
              <a:rPr lang="en-US" sz="2940">
                <a:solidFill>
                  <a:srgbClr val="262262"/>
                </a:solidFill>
                <a:latin typeface="Lexend Deca"/>
                <a:ea typeface="Lexend Deca"/>
                <a:cs typeface="Lexend Deca"/>
                <a:sym typeface="Lexend Deca"/>
              </a:rPr>
              <a:t>Capability to pitch new offers to non-delinquent customers based on data analytics.</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10800000">
            <a:off x="15916072" y="0"/>
            <a:ext cx="2371928" cy="2371928"/>
          </a:xfrm>
          <a:custGeom>
            <a:avLst/>
            <a:gdLst/>
            <a:ahLst/>
            <a:cxnLst/>
            <a:rect r="r" b="b" t="t" l="l"/>
            <a:pathLst>
              <a:path h="2371928" w="2371928">
                <a:moveTo>
                  <a:pt x="0" y="0"/>
                </a:moveTo>
                <a:lnTo>
                  <a:pt x="2371928" y="0"/>
                </a:lnTo>
                <a:lnTo>
                  <a:pt x="2371928" y="2371928"/>
                </a:lnTo>
                <a:lnTo>
                  <a:pt x="0" y="237192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728814" y="5714997"/>
            <a:ext cx="5143500" cy="5143500"/>
          </a:xfrm>
          <a:custGeom>
            <a:avLst/>
            <a:gdLst/>
            <a:ahLst/>
            <a:cxnLst/>
            <a:rect r="r" b="b" t="t" l="l"/>
            <a:pathLst>
              <a:path h="5143500" w="5143500">
                <a:moveTo>
                  <a:pt x="0" y="0"/>
                </a:moveTo>
                <a:lnTo>
                  <a:pt x="5143500" y="0"/>
                </a:lnTo>
                <a:lnTo>
                  <a:pt x="5143500" y="5143500"/>
                </a:lnTo>
                <a:lnTo>
                  <a:pt x="0" y="51435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4" id="4"/>
          <p:cNvSpPr txBox="true"/>
          <p:nvPr/>
        </p:nvSpPr>
        <p:spPr>
          <a:xfrm rot="0">
            <a:off x="797706" y="1279812"/>
            <a:ext cx="17102036" cy="3742560"/>
          </a:xfrm>
          <a:prstGeom prst="rect">
            <a:avLst/>
          </a:prstGeom>
        </p:spPr>
        <p:txBody>
          <a:bodyPr anchor="t" rtlCol="false" tIns="0" lIns="0" bIns="0" rIns="0">
            <a:spAutoFit/>
          </a:bodyPr>
          <a:lstStyle/>
          <a:p>
            <a:pPr algn="l">
              <a:lnSpc>
                <a:spcPts val="9390"/>
              </a:lnSpc>
            </a:pPr>
            <a:r>
              <a:rPr lang="en-US" sz="12195" spc="-646">
                <a:solidFill>
                  <a:srgbClr val="262262"/>
                </a:solidFill>
                <a:latin typeface="Lexend Deca"/>
                <a:ea typeface="Lexend Deca"/>
                <a:cs typeface="Lexend Deca"/>
                <a:sym typeface="Lexend Deca"/>
              </a:rPr>
              <a:t>PURPOSE STATEMENT </a:t>
            </a:r>
          </a:p>
          <a:p>
            <a:pPr algn="l">
              <a:lnSpc>
                <a:spcPts val="9390"/>
              </a:lnSpc>
            </a:pPr>
            <a:r>
              <a:rPr lang="en-US" sz="12195" spc="-646">
                <a:solidFill>
                  <a:srgbClr val="262262"/>
                </a:solidFill>
                <a:latin typeface="Lexend Deca"/>
                <a:ea typeface="Lexend Deca"/>
                <a:cs typeface="Lexend Deca"/>
                <a:sym typeface="Lexend Deca"/>
              </a:rPr>
              <a:t>(GOAL)</a:t>
            </a:r>
          </a:p>
          <a:p>
            <a:pPr algn="l">
              <a:lnSpc>
                <a:spcPts val="9390"/>
              </a:lnSpc>
            </a:pPr>
          </a:p>
        </p:txBody>
      </p:sp>
      <p:sp>
        <p:nvSpPr>
          <p:cNvPr name="TextBox 5" id="5"/>
          <p:cNvSpPr txBox="true"/>
          <p:nvPr/>
        </p:nvSpPr>
        <p:spPr>
          <a:xfrm rot="0">
            <a:off x="1028700" y="479989"/>
            <a:ext cx="1895867" cy="247373"/>
          </a:xfrm>
          <a:prstGeom prst="rect">
            <a:avLst/>
          </a:prstGeom>
        </p:spPr>
        <p:txBody>
          <a:bodyPr anchor="t" rtlCol="false" tIns="0" lIns="0" bIns="0" rIns="0">
            <a:spAutoFit/>
          </a:bodyPr>
          <a:lstStyle/>
          <a:p>
            <a:pPr algn="l">
              <a:lnSpc>
                <a:spcPts val="1935"/>
              </a:lnSpc>
            </a:pPr>
            <a:r>
              <a:rPr lang="en-US" sz="1861" spc="-98">
                <a:solidFill>
                  <a:srgbClr val="262262"/>
                </a:solidFill>
                <a:latin typeface="Lexend Deca"/>
                <a:ea typeface="Lexend Deca"/>
                <a:cs typeface="Lexend Deca"/>
                <a:sym typeface="Lexend Deca"/>
              </a:rPr>
              <a:t>SFDC Software </a:t>
            </a:r>
          </a:p>
        </p:txBody>
      </p:sp>
      <p:sp>
        <p:nvSpPr>
          <p:cNvPr name="TextBox 6" id="6"/>
          <p:cNvSpPr txBox="true"/>
          <p:nvPr/>
        </p:nvSpPr>
        <p:spPr>
          <a:xfrm rot="0">
            <a:off x="3774244" y="4293501"/>
            <a:ext cx="13485056" cy="5480990"/>
          </a:xfrm>
          <a:prstGeom prst="rect">
            <a:avLst/>
          </a:prstGeom>
        </p:spPr>
        <p:txBody>
          <a:bodyPr anchor="t" rtlCol="false" tIns="0" lIns="0" bIns="0" rIns="0">
            <a:spAutoFit/>
          </a:bodyPr>
          <a:lstStyle/>
          <a:p>
            <a:pPr algn="just" marL="634746" indent="-317373" lvl="1">
              <a:lnSpc>
                <a:spcPts val="3645"/>
              </a:lnSpc>
              <a:buFont typeface="Arial"/>
              <a:buChar char="•"/>
            </a:pPr>
            <a:r>
              <a:rPr lang="en-US" sz="2940" spc="-155">
                <a:solidFill>
                  <a:srgbClr val="262262"/>
                </a:solidFill>
                <a:latin typeface="Lexend Deca"/>
                <a:ea typeface="Lexend Deca"/>
                <a:cs typeface="Lexend Deca"/>
                <a:sym typeface="Lexend Deca"/>
              </a:rPr>
              <a:t>To develop and implement an enhanced version of the SFDC Software with additional features to reduce manual work and operational costs due to the need for checking different portals for credit card statements and auto-debit statuses. This platform will improve efficiency, accuracy, and user-friendliness by consolidating all information in one place, helping reduce NPA provisioning and enabling customer trail tracking via integration with VYMO, a trail capturing tool.</a:t>
            </a:r>
          </a:p>
          <a:p>
            <a:pPr algn="just">
              <a:lnSpc>
                <a:spcPts val="3645"/>
              </a:lnSpc>
            </a:pPr>
          </a:p>
          <a:p>
            <a:pPr algn="just" marL="634746" indent="-317373" lvl="1">
              <a:lnSpc>
                <a:spcPts val="3645"/>
              </a:lnSpc>
              <a:buFont typeface="Arial"/>
              <a:buChar char="•"/>
            </a:pPr>
            <a:r>
              <a:rPr lang="en-US" sz="2940" spc="-155">
                <a:solidFill>
                  <a:srgbClr val="262262"/>
                </a:solidFill>
                <a:latin typeface="Lexend Deca"/>
                <a:ea typeface="Lexend Deca"/>
                <a:cs typeface="Lexend Deca"/>
                <a:sym typeface="Lexend Deca"/>
              </a:rPr>
              <a:t>Key Focus Areas:</a:t>
            </a:r>
          </a:p>
          <a:p>
            <a:pPr algn="just" marL="634746" indent="-317373" lvl="1">
              <a:lnSpc>
                <a:spcPts val="3645"/>
              </a:lnSpc>
              <a:buAutoNum type="arabicPeriod" startAt="1"/>
            </a:pPr>
            <a:r>
              <a:rPr lang="en-US" sz="2940" spc="-155">
                <a:solidFill>
                  <a:srgbClr val="262262"/>
                </a:solidFill>
                <a:latin typeface="Lexend Deca"/>
                <a:ea typeface="Lexend Deca"/>
                <a:cs typeface="Lexend Deca"/>
                <a:sym typeface="Lexend Deca"/>
              </a:rPr>
              <a:t>Improve real-time data access and customer trail tracing.</a:t>
            </a:r>
          </a:p>
          <a:p>
            <a:pPr algn="just" marL="634746" indent="-317373" lvl="1">
              <a:lnSpc>
                <a:spcPts val="3645"/>
              </a:lnSpc>
              <a:buAutoNum type="arabicPeriod" startAt="1"/>
            </a:pPr>
            <a:r>
              <a:rPr lang="en-US" sz="2940" spc="-155">
                <a:solidFill>
                  <a:srgbClr val="262262"/>
                </a:solidFill>
                <a:latin typeface="Lexend Deca"/>
                <a:ea typeface="Lexend Deca"/>
                <a:cs typeface="Lexend Deca"/>
                <a:sym typeface="Lexend Deca"/>
              </a:rPr>
              <a:t>Reduce NPA provisioning.</a:t>
            </a:r>
          </a:p>
          <a:p>
            <a:pPr algn="just" marL="634746" indent="-317373" lvl="1">
              <a:lnSpc>
                <a:spcPts val="3645"/>
              </a:lnSpc>
              <a:buAutoNum type="arabicPeriod" startAt="1"/>
            </a:pPr>
            <a:r>
              <a:rPr lang="en-US" sz="2940" spc="-155">
                <a:solidFill>
                  <a:srgbClr val="262262"/>
                </a:solidFill>
                <a:latin typeface="Lexend Deca"/>
                <a:ea typeface="Lexend Deca"/>
                <a:cs typeface="Lexend Deca"/>
                <a:sym typeface="Lexend Deca"/>
              </a:rPr>
              <a:t>Minimize portal switching.</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5400000">
            <a:off x="13748312" y="5747312"/>
            <a:ext cx="4539688" cy="4539688"/>
          </a:xfrm>
          <a:custGeom>
            <a:avLst/>
            <a:gdLst/>
            <a:ahLst/>
            <a:cxnLst/>
            <a:rect r="r" b="b" t="t" l="l"/>
            <a:pathLst>
              <a:path h="4539688" w="4539688">
                <a:moveTo>
                  <a:pt x="0" y="0"/>
                </a:moveTo>
                <a:lnTo>
                  <a:pt x="4539688" y="0"/>
                </a:lnTo>
                <a:lnTo>
                  <a:pt x="4539688" y="4539688"/>
                </a:lnTo>
                <a:lnTo>
                  <a:pt x="0" y="4539688"/>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1028700" y="2074856"/>
            <a:ext cx="10433231" cy="2551935"/>
          </a:xfrm>
          <a:prstGeom prst="rect">
            <a:avLst/>
          </a:prstGeom>
        </p:spPr>
        <p:txBody>
          <a:bodyPr anchor="t" rtlCol="false" tIns="0" lIns="0" bIns="0" rIns="0">
            <a:spAutoFit/>
          </a:bodyPr>
          <a:lstStyle/>
          <a:p>
            <a:pPr algn="l">
              <a:lnSpc>
                <a:spcPts val="9390"/>
              </a:lnSpc>
            </a:pPr>
            <a:r>
              <a:rPr lang="en-US" sz="12195" spc="-646">
                <a:solidFill>
                  <a:srgbClr val="262262"/>
                </a:solidFill>
                <a:latin typeface="Lexend Deca"/>
                <a:ea typeface="Lexend Deca"/>
                <a:cs typeface="Lexend Deca"/>
                <a:sym typeface="Lexend Deca"/>
              </a:rPr>
              <a:t>PROJECT OBJECTIVES</a:t>
            </a:r>
          </a:p>
        </p:txBody>
      </p:sp>
      <p:sp>
        <p:nvSpPr>
          <p:cNvPr name="TextBox 4" id="4"/>
          <p:cNvSpPr txBox="true"/>
          <p:nvPr/>
        </p:nvSpPr>
        <p:spPr>
          <a:xfrm rot="0">
            <a:off x="1028700" y="1057275"/>
            <a:ext cx="1895867" cy="247373"/>
          </a:xfrm>
          <a:prstGeom prst="rect">
            <a:avLst/>
          </a:prstGeom>
        </p:spPr>
        <p:txBody>
          <a:bodyPr anchor="t" rtlCol="false" tIns="0" lIns="0" bIns="0" rIns="0">
            <a:spAutoFit/>
          </a:bodyPr>
          <a:lstStyle/>
          <a:p>
            <a:pPr algn="l">
              <a:lnSpc>
                <a:spcPts val="1935"/>
              </a:lnSpc>
            </a:pPr>
            <a:r>
              <a:rPr lang="en-US" sz="1861" spc="-98">
                <a:solidFill>
                  <a:srgbClr val="262262"/>
                </a:solidFill>
                <a:latin typeface="Lexend Deca"/>
                <a:ea typeface="Lexend Deca"/>
                <a:cs typeface="Lexend Deca"/>
                <a:sym typeface="Lexend Deca"/>
              </a:rPr>
              <a:t>SFDC Software </a:t>
            </a:r>
          </a:p>
        </p:txBody>
      </p:sp>
      <p:sp>
        <p:nvSpPr>
          <p:cNvPr name="TextBox 5" id="5"/>
          <p:cNvSpPr txBox="true"/>
          <p:nvPr/>
        </p:nvSpPr>
        <p:spPr>
          <a:xfrm rot="0">
            <a:off x="1028700" y="5133975"/>
            <a:ext cx="14898105" cy="3194990"/>
          </a:xfrm>
          <a:prstGeom prst="rect">
            <a:avLst/>
          </a:prstGeom>
        </p:spPr>
        <p:txBody>
          <a:bodyPr anchor="t" rtlCol="false" tIns="0" lIns="0" bIns="0" rIns="0">
            <a:spAutoFit/>
          </a:bodyPr>
          <a:lstStyle/>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Provide a centralized platform for customer statements and auto debit checks related to credit cards</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Streamline payment history and delinquency cycles – update data in real-time</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Ensure robust data security</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Enable multiple activities from a single platform, with VYMO integration for recording updates during customer interactions</a:t>
            </a:r>
          </a:p>
          <a:p>
            <a:pPr algn="l" marL="634746" indent="-317373" lvl="1">
              <a:lnSpc>
                <a:spcPts val="3645"/>
              </a:lnSpc>
              <a:buFont typeface="Arial"/>
              <a:buChar char="•"/>
            </a:pPr>
            <a:r>
              <a:rPr lang="en-US" sz="2940" spc="-155">
                <a:solidFill>
                  <a:srgbClr val="262262"/>
                </a:solidFill>
                <a:latin typeface="Lexend Deca"/>
                <a:ea typeface="Lexend Deca"/>
                <a:cs typeface="Lexend Deca"/>
                <a:sym typeface="Lexend Deca"/>
              </a:rPr>
              <a:t>Make data available for both delinquent and non-delinquent customers</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AutoShape 2" id="2"/>
          <p:cNvSpPr/>
          <p:nvPr/>
        </p:nvSpPr>
        <p:spPr>
          <a:xfrm>
            <a:off x="-882442" y="5778675"/>
            <a:ext cx="19244709" cy="0"/>
          </a:xfrm>
          <a:prstGeom prst="line">
            <a:avLst/>
          </a:prstGeom>
          <a:ln cap="flat" w="9525">
            <a:solidFill>
              <a:srgbClr val="262262"/>
            </a:solidFill>
            <a:prstDash val="solid"/>
            <a:headEnd type="none" len="sm" w="sm"/>
            <a:tailEnd type="none" len="sm" w="sm"/>
          </a:ln>
        </p:spPr>
      </p:sp>
      <p:grpSp>
        <p:nvGrpSpPr>
          <p:cNvPr name="Group 3" id="3"/>
          <p:cNvGrpSpPr/>
          <p:nvPr/>
        </p:nvGrpSpPr>
        <p:grpSpPr>
          <a:xfrm rot="0">
            <a:off x="1028700" y="5414510"/>
            <a:ext cx="2488134" cy="728329"/>
            <a:chOff x="0" y="0"/>
            <a:chExt cx="655311" cy="191823"/>
          </a:xfrm>
        </p:grpSpPr>
        <p:sp>
          <p:nvSpPr>
            <p:cNvPr name="Freeform 4" id="4"/>
            <p:cNvSpPr/>
            <p:nvPr/>
          </p:nvSpPr>
          <p:spPr>
            <a:xfrm flipH="false" flipV="false" rot="0">
              <a:off x="0" y="0"/>
              <a:ext cx="655311" cy="191823"/>
            </a:xfrm>
            <a:custGeom>
              <a:avLst/>
              <a:gdLst/>
              <a:ahLst/>
              <a:cxnLst/>
              <a:rect r="r" b="b" t="t" l="l"/>
              <a:pathLst>
                <a:path h="191823" w="655311">
                  <a:moveTo>
                    <a:pt x="0" y="0"/>
                  </a:moveTo>
                  <a:lnTo>
                    <a:pt x="655311" y="0"/>
                  </a:lnTo>
                  <a:lnTo>
                    <a:pt x="655311" y="191823"/>
                  </a:lnTo>
                  <a:lnTo>
                    <a:pt x="0" y="191823"/>
                  </a:lnTo>
                  <a:close/>
                </a:path>
              </a:pathLst>
            </a:custGeom>
            <a:solidFill>
              <a:srgbClr val="262262"/>
            </a:solidFill>
          </p:spPr>
        </p:sp>
        <p:sp>
          <p:nvSpPr>
            <p:cNvPr name="TextBox 5" id="5"/>
            <p:cNvSpPr txBox="true"/>
            <p:nvPr/>
          </p:nvSpPr>
          <p:spPr>
            <a:xfrm>
              <a:off x="0" y="28575"/>
              <a:ext cx="655311" cy="163248"/>
            </a:xfrm>
            <a:prstGeom prst="rect">
              <a:avLst/>
            </a:prstGeom>
          </p:spPr>
          <p:txBody>
            <a:bodyPr anchor="ctr" rtlCol="false" tIns="50800" lIns="50800" bIns="50800" rIns="50800"/>
            <a:lstStyle/>
            <a:p>
              <a:pPr algn="ctr">
                <a:lnSpc>
                  <a:spcPts val="1935"/>
                </a:lnSpc>
              </a:pPr>
              <a:r>
                <a:rPr lang="en-US" sz="1861" spc="-98">
                  <a:solidFill>
                    <a:srgbClr val="FFFFFF"/>
                  </a:solidFill>
                  <a:latin typeface="Lexend Deca"/>
                  <a:ea typeface="Lexend Deca"/>
                  <a:cs typeface="Lexend Deca"/>
                  <a:sym typeface="Lexend Deca"/>
                </a:rPr>
                <a:t>Define Vision and Goals</a:t>
              </a:r>
            </a:p>
          </p:txBody>
        </p:sp>
      </p:grpSp>
      <p:grpSp>
        <p:nvGrpSpPr>
          <p:cNvPr name="Group 6" id="6"/>
          <p:cNvGrpSpPr/>
          <p:nvPr/>
        </p:nvGrpSpPr>
        <p:grpSpPr>
          <a:xfrm rot="0">
            <a:off x="6650082" y="5414510"/>
            <a:ext cx="2427243" cy="728329"/>
            <a:chOff x="0" y="0"/>
            <a:chExt cx="639274" cy="191823"/>
          </a:xfrm>
        </p:grpSpPr>
        <p:sp>
          <p:nvSpPr>
            <p:cNvPr name="Freeform 7" id="7"/>
            <p:cNvSpPr/>
            <p:nvPr/>
          </p:nvSpPr>
          <p:spPr>
            <a:xfrm flipH="false" flipV="false" rot="0">
              <a:off x="0" y="0"/>
              <a:ext cx="639274" cy="191823"/>
            </a:xfrm>
            <a:custGeom>
              <a:avLst/>
              <a:gdLst/>
              <a:ahLst/>
              <a:cxnLst/>
              <a:rect r="r" b="b" t="t" l="l"/>
              <a:pathLst>
                <a:path h="191823" w="639274">
                  <a:moveTo>
                    <a:pt x="0" y="0"/>
                  </a:moveTo>
                  <a:lnTo>
                    <a:pt x="639274" y="0"/>
                  </a:lnTo>
                  <a:lnTo>
                    <a:pt x="639274" y="191823"/>
                  </a:lnTo>
                  <a:lnTo>
                    <a:pt x="0" y="191823"/>
                  </a:lnTo>
                  <a:close/>
                </a:path>
              </a:pathLst>
            </a:custGeom>
            <a:solidFill>
              <a:srgbClr val="262262"/>
            </a:solidFill>
          </p:spPr>
        </p:sp>
        <p:sp>
          <p:nvSpPr>
            <p:cNvPr name="TextBox 8" id="8"/>
            <p:cNvSpPr txBox="true"/>
            <p:nvPr/>
          </p:nvSpPr>
          <p:spPr>
            <a:xfrm>
              <a:off x="0" y="28575"/>
              <a:ext cx="639274" cy="163248"/>
            </a:xfrm>
            <a:prstGeom prst="rect">
              <a:avLst/>
            </a:prstGeom>
          </p:spPr>
          <p:txBody>
            <a:bodyPr anchor="ctr" rtlCol="false" tIns="50800" lIns="50800" bIns="50800" rIns="50800"/>
            <a:lstStyle/>
            <a:p>
              <a:pPr algn="ctr">
                <a:lnSpc>
                  <a:spcPts val="1935"/>
                </a:lnSpc>
              </a:pPr>
              <a:r>
                <a:rPr lang="en-US" sz="1861" spc="-98">
                  <a:solidFill>
                    <a:srgbClr val="FFFFFF"/>
                  </a:solidFill>
                  <a:latin typeface="Lexend Deca"/>
                  <a:ea typeface="Lexend Deca"/>
                  <a:cs typeface="Lexend Deca"/>
                  <a:sym typeface="Lexend Deca"/>
                </a:rPr>
                <a:t>Create and Prioritize Backlog</a:t>
              </a:r>
            </a:p>
          </p:txBody>
        </p:sp>
      </p:grpSp>
      <p:sp>
        <p:nvSpPr>
          <p:cNvPr name="Freeform 9" id="9"/>
          <p:cNvSpPr/>
          <p:nvPr/>
        </p:nvSpPr>
        <p:spPr>
          <a:xfrm flipH="false" flipV="true" rot="5400000">
            <a:off x="14864950" y="0"/>
            <a:ext cx="3423050" cy="3423050"/>
          </a:xfrm>
          <a:custGeom>
            <a:avLst/>
            <a:gdLst/>
            <a:ahLst/>
            <a:cxnLst/>
            <a:rect r="r" b="b" t="t" l="l"/>
            <a:pathLst>
              <a:path h="3423050" w="3423050">
                <a:moveTo>
                  <a:pt x="0" y="3423050"/>
                </a:moveTo>
                <a:lnTo>
                  <a:pt x="3423050" y="3423050"/>
                </a:lnTo>
                <a:lnTo>
                  <a:pt x="3423050" y="0"/>
                </a:lnTo>
                <a:lnTo>
                  <a:pt x="0" y="0"/>
                </a:lnTo>
                <a:lnTo>
                  <a:pt x="0" y="342305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0" id="10"/>
          <p:cNvSpPr/>
          <p:nvPr/>
        </p:nvSpPr>
        <p:spPr>
          <a:xfrm flipH="false" flipV="false" rot="0">
            <a:off x="1028700" y="4603316"/>
            <a:ext cx="929135" cy="187516"/>
          </a:xfrm>
          <a:custGeom>
            <a:avLst/>
            <a:gdLst/>
            <a:ahLst/>
            <a:cxnLst/>
            <a:rect r="r" b="b" t="t" l="l"/>
            <a:pathLst>
              <a:path h="187516" w="929135">
                <a:moveTo>
                  <a:pt x="0" y="0"/>
                </a:moveTo>
                <a:lnTo>
                  <a:pt x="929135" y="0"/>
                </a:lnTo>
                <a:lnTo>
                  <a:pt x="929135" y="187516"/>
                </a:lnTo>
                <a:lnTo>
                  <a:pt x="0" y="1875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11" id="11"/>
          <p:cNvSpPr txBox="true"/>
          <p:nvPr/>
        </p:nvSpPr>
        <p:spPr>
          <a:xfrm rot="0">
            <a:off x="1028700" y="2520977"/>
            <a:ext cx="13352428" cy="1361310"/>
          </a:xfrm>
          <a:prstGeom prst="rect">
            <a:avLst/>
          </a:prstGeom>
        </p:spPr>
        <p:txBody>
          <a:bodyPr anchor="t" rtlCol="false" tIns="0" lIns="0" bIns="0" rIns="0">
            <a:spAutoFit/>
          </a:bodyPr>
          <a:lstStyle/>
          <a:p>
            <a:pPr algn="l">
              <a:lnSpc>
                <a:spcPts val="9390"/>
              </a:lnSpc>
            </a:pPr>
            <a:r>
              <a:rPr lang="en-US" sz="12195" spc="-646">
                <a:solidFill>
                  <a:srgbClr val="262262"/>
                </a:solidFill>
                <a:latin typeface="Lexend Deca"/>
                <a:ea typeface="Lexend Deca"/>
                <a:cs typeface="Lexend Deca"/>
                <a:sym typeface="Lexend Deca"/>
              </a:rPr>
              <a:t>METHODOLOGY</a:t>
            </a:r>
          </a:p>
        </p:txBody>
      </p:sp>
      <p:sp>
        <p:nvSpPr>
          <p:cNvPr name="TextBox 12" id="12"/>
          <p:cNvSpPr txBox="true"/>
          <p:nvPr/>
        </p:nvSpPr>
        <p:spPr>
          <a:xfrm rot="0">
            <a:off x="1028700" y="1057275"/>
            <a:ext cx="1895867" cy="247373"/>
          </a:xfrm>
          <a:prstGeom prst="rect">
            <a:avLst/>
          </a:prstGeom>
        </p:spPr>
        <p:txBody>
          <a:bodyPr anchor="t" rtlCol="false" tIns="0" lIns="0" bIns="0" rIns="0">
            <a:spAutoFit/>
          </a:bodyPr>
          <a:lstStyle/>
          <a:p>
            <a:pPr algn="l">
              <a:lnSpc>
                <a:spcPts val="1935"/>
              </a:lnSpc>
            </a:pPr>
            <a:r>
              <a:rPr lang="en-US" sz="1861" spc="-98">
                <a:solidFill>
                  <a:srgbClr val="262262"/>
                </a:solidFill>
                <a:latin typeface="Lexend Deca"/>
                <a:ea typeface="Lexend Deca"/>
                <a:cs typeface="Lexend Deca"/>
                <a:sym typeface="Lexend Deca"/>
              </a:rPr>
              <a:t>SFDC Software </a:t>
            </a:r>
          </a:p>
        </p:txBody>
      </p:sp>
      <p:sp>
        <p:nvSpPr>
          <p:cNvPr name="TextBox 13" id="13"/>
          <p:cNvSpPr txBox="true"/>
          <p:nvPr/>
        </p:nvSpPr>
        <p:spPr>
          <a:xfrm rot="0">
            <a:off x="510463" y="6384417"/>
            <a:ext cx="5650792" cy="2820924"/>
          </a:xfrm>
          <a:prstGeom prst="rect">
            <a:avLst/>
          </a:prstGeom>
        </p:spPr>
        <p:txBody>
          <a:bodyPr anchor="t" rtlCol="false" tIns="0" lIns="0" bIns="0" rIns="0">
            <a:spAutoFit/>
          </a:bodyPr>
          <a:lstStyle/>
          <a:p>
            <a:pPr algn="l" marL="518160" indent="-259080" lvl="1">
              <a:lnSpc>
                <a:spcPts val="2976"/>
              </a:lnSpc>
              <a:buFont typeface="Arial"/>
              <a:buChar char="•"/>
            </a:pPr>
            <a:r>
              <a:rPr lang="en-US" sz="2400" spc="-127">
                <a:solidFill>
                  <a:srgbClr val="262262"/>
                </a:solidFill>
                <a:latin typeface="Lexend Deca"/>
                <a:ea typeface="Lexend Deca"/>
                <a:cs typeface="Lexend Deca"/>
                <a:sym typeface="Lexend Deca"/>
              </a:rPr>
              <a:t>Identify stakeholders: collection managers, IT staff, end users</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Understand their needs and expectations</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Define what to achieve – better user experience, added features, performance optimization</a:t>
            </a:r>
          </a:p>
        </p:txBody>
      </p:sp>
      <p:grpSp>
        <p:nvGrpSpPr>
          <p:cNvPr name="Group 14" id="14"/>
          <p:cNvGrpSpPr/>
          <p:nvPr/>
        </p:nvGrpSpPr>
        <p:grpSpPr>
          <a:xfrm rot="0">
            <a:off x="12079903" y="5414510"/>
            <a:ext cx="2427243" cy="728329"/>
            <a:chOff x="0" y="0"/>
            <a:chExt cx="639274" cy="191823"/>
          </a:xfrm>
        </p:grpSpPr>
        <p:sp>
          <p:nvSpPr>
            <p:cNvPr name="Freeform 15" id="15"/>
            <p:cNvSpPr/>
            <p:nvPr/>
          </p:nvSpPr>
          <p:spPr>
            <a:xfrm flipH="false" flipV="false" rot="0">
              <a:off x="0" y="0"/>
              <a:ext cx="639274" cy="191823"/>
            </a:xfrm>
            <a:custGeom>
              <a:avLst/>
              <a:gdLst/>
              <a:ahLst/>
              <a:cxnLst/>
              <a:rect r="r" b="b" t="t" l="l"/>
              <a:pathLst>
                <a:path h="191823" w="639274">
                  <a:moveTo>
                    <a:pt x="0" y="0"/>
                  </a:moveTo>
                  <a:lnTo>
                    <a:pt x="639274" y="0"/>
                  </a:lnTo>
                  <a:lnTo>
                    <a:pt x="639274" y="191823"/>
                  </a:lnTo>
                  <a:lnTo>
                    <a:pt x="0" y="191823"/>
                  </a:lnTo>
                  <a:close/>
                </a:path>
              </a:pathLst>
            </a:custGeom>
            <a:solidFill>
              <a:srgbClr val="262262"/>
            </a:solidFill>
          </p:spPr>
        </p:sp>
        <p:sp>
          <p:nvSpPr>
            <p:cNvPr name="TextBox 16" id="16"/>
            <p:cNvSpPr txBox="true"/>
            <p:nvPr/>
          </p:nvSpPr>
          <p:spPr>
            <a:xfrm>
              <a:off x="0" y="28575"/>
              <a:ext cx="639274" cy="163248"/>
            </a:xfrm>
            <a:prstGeom prst="rect">
              <a:avLst/>
            </a:prstGeom>
          </p:spPr>
          <p:txBody>
            <a:bodyPr anchor="ctr" rtlCol="false" tIns="50800" lIns="50800" bIns="50800" rIns="50800"/>
            <a:lstStyle/>
            <a:p>
              <a:pPr algn="ctr">
                <a:lnSpc>
                  <a:spcPts val="1935"/>
                </a:lnSpc>
              </a:pPr>
              <a:r>
                <a:rPr lang="en-US" sz="1861" spc="-98">
                  <a:solidFill>
                    <a:srgbClr val="FFFFFF"/>
                  </a:solidFill>
                  <a:latin typeface="Lexend Deca"/>
                  <a:ea typeface="Lexend Deca"/>
                  <a:cs typeface="Lexend Deca"/>
                  <a:sym typeface="Lexend Deca"/>
                </a:rPr>
                <a:t>Plan Iterations (Sprints)</a:t>
              </a:r>
            </a:p>
          </p:txBody>
        </p:sp>
      </p:grpSp>
      <p:sp>
        <p:nvSpPr>
          <p:cNvPr name="TextBox 17" id="17"/>
          <p:cNvSpPr txBox="true"/>
          <p:nvPr/>
        </p:nvSpPr>
        <p:spPr>
          <a:xfrm rot="0">
            <a:off x="11681750" y="6384417"/>
            <a:ext cx="5650792" cy="3350133"/>
          </a:xfrm>
          <a:prstGeom prst="rect">
            <a:avLst/>
          </a:prstGeom>
        </p:spPr>
        <p:txBody>
          <a:bodyPr anchor="t" rtlCol="false" tIns="0" lIns="0" bIns="0" rIns="0">
            <a:spAutoFit/>
          </a:bodyPr>
          <a:lstStyle/>
          <a:p>
            <a:pPr algn="l" marL="518160" indent="-259080" lvl="1">
              <a:lnSpc>
                <a:spcPts val="2976"/>
              </a:lnSpc>
              <a:buFont typeface="Arial"/>
              <a:buChar char="•"/>
            </a:pPr>
            <a:r>
              <a:rPr lang="en-US" sz="2400" spc="-127">
                <a:solidFill>
                  <a:srgbClr val="262262"/>
                </a:solidFill>
                <a:latin typeface="Lexend Deca"/>
                <a:ea typeface="Lexend Deca"/>
                <a:cs typeface="Lexend Deca"/>
                <a:sym typeface="Lexend Deca"/>
              </a:rPr>
              <a:t>Define sprint length (typically 2 to 4 weeks) Conduct sprint planning meetings before each sprint.</a:t>
            </a:r>
          </a:p>
          <a:p>
            <a:pPr algn="l" marL="518160" indent="-259080" lvl="1">
              <a:lnSpc>
                <a:spcPts val="2976"/>
              </a:lnSpc>
              <a:buFont typeface="Arial"/>
              <a:buChar char="•"/>
            </a:pPr>
            <a:r>
              <a:rPr lang="en-US" sz="2400" spc="-127">
                <a:solidFill>
                  <a:srgbClr val="262262"/>
                </a:solidFill>
                <a:latin typeface="Lexend Deca"/>
                <a:ea typeface="Lexend Deca"/>
                <a:cs typeface="Lexend Deca"/>
                <a:sym typeface="Lexend Deca"/>
              </a:rPr>
              <a:t>Select high-priority backlog items for the upcoming sprint.Break features into tasks and assign team responsibilities.</a:t>
            </a:r>
          </a:p>
          <a:p>
            <a:pPr algn="l" marL="518160" indent="-259080" lvl="1">
              <a:lnSpc>
                <a:spcPts val="2976"/>
              </a:lnSpc>
              <a:buFont typeface="Arial"/>
              <a:buChar char="•"/>
            </a:pPr>
            <a:r>
              <a:rPr lang="en-US" sz="2400" spc="-127">
                <a:solidFill>
                  <a:srgbClr val="262262"/>
                </a:solidFill>
                <a:latin typeface="Lexend Deca"/>
                <a:ea typeface="Lexend Deca"/>
                <a:cs typeface="Lexend Deca"/>
                <a:sym typeface="Lexend Deca"/>
              </a:rPr>
              <a:t>Set clear sprint goals and define the “Definition of Done”</a:t>
            </a:r>
          </a:p>
        </p:txBody>
      </p:sp>
      <p:sp>
        <p:nvSpPr>
          <p:cNvPr name="TextBox 18" id="18"/>
          <p:cNvSpPr txBox="true"/>
          <p:nvPr/>
        </p:nvSpPr>
        <p:spPr>
          <a:xfrm rot="0">
            <a:off x="6123155" y="6384417"/>
            <a:ext cx="4876501" cy="1864233"/>
          </a:xfrm>
          <a:prstGeom prst="rect">
            <a:avLst/>
          </a:prstGeom>
        </p:spPr>
        <p:txBody>
          <a:bodyPr anchor="t" rtlCol="false" tIns="0" lIns="0" bIns="0" rIns="0">
            <a:spAutoFit/>
          </a:bodyPr>
          <a:lstStyle/>
          <a:p>
            <a:pPr algn="l" marL="518160" indent="-259080" lvl="1">
              <a:lnSpc>
                <a:spcPts val="2976"/>
              </a:lnSpc>
              <a:buFont typeface="Arial"/>
              <a:buChar char="•"/>
            </a:pPr>
            <a:r>
              <a:rPr lang="en-US" sz="2400" spc="-127">
                <a:solidFill>
                  <a:srgbClr val="262262"/>
                </a:solidFill>
                <a:latin typeface="Lexend Deca"/>
                <a:ea typeface="Lexend Deca"/>
                <a:cs typeface="Lexend Deca"/>
                <a:sym typeface="Lexend Deca"/>
              </a:rPr>
              <a:t>Gather requirements in the form of user stories, features, and constraints.</a:t>
            </a:r>
          </a:p>
          <a:p>
            <a:pPr algn="l" marL="518160" indent="-259080" lvl="1">
              <a:lnSpc>
                <a:spcPts val="2976"/>
              </a:lnSpc>
              <a:buFont typeface="Arial"/>
              <a:buChar char="•"/>
            </a:pPr>
            <a:r>
              <a:rPr lang="en-US" sz="2400" spc="-127">
                <a:solidFill>
                  <a:srgbClr val="262262"/>
                </a:solidFill>
                <a:latin typeface="Lexend Deca"/>
                <a:ea typeface="Lexend Deca"/>
                <a:cs typeface="Lexend Deca"/>
                <a:sym typeface="Lexend Deca"/>
              </a:rPr>
              <a:t>Prioritize backlog based on impact and feasibility.</a:t>
            </a: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AutoShape 2" id="2"/>
          <p:cNvSpPr/>
          <p:nvPr/>
        </p:nvSpPr>
        <p:spPr>
          <a:xfrm>
            <a:off x="-1267886" y="4602609"/>
            <a:ext cx="19244709" cy="0"/>
          </a:xfrm>
          <a:prstGeom prst="line">
            <a:avLst/>
          </a:prstGeom>
          <a:ln cap="flat" w="9525">
            <a:solidFill>
              <a:srgbClr val="262262"/>
            </a:solidFill>
            <a:prstDash val="solid"/>
            <a:headEnd type="none" len="sm" w="sm"/>
            <a:tailEnd type="none" len="sm" w="sm"/>
          </a:ln>
        </p:spPr>
      </p:sp>
      <p:grpSp>
        <p:nvGrpSpPr>
          <p:cNvPr name="Group 3" id="3"/>
          <p:cNvGrpSpPr/>
          <p:nvPr/>
        </p:nvGrpSpPr>
        <p:grpSpPr>
          <a:xfrm rot="0">
            <a:off x="9589210" y="4098907"/>
            <a:ext cx="2427243" cy="728329"/>
            <a:chOff x="0" y="0"/>
            <a:chExt cx="639274" cy="191823"/>
          </a:xfrm>
        </p:grpSpPr>
        <p:sp>
          <p:nvSpPr>
            <p:cNvPr name="Freeform 4" id="4"/>
            <p:cNvSpPr/>
            <p:nvPr/>
          </p:nvSpPr>
          <p:spPr>
            <a:xfrm flipH="false" flipV="false" rot="0">
              <a:off x="0" y="0"/>
              <a:ext cx="639274" cy="191823"/>
            </a:xfrm>
            <a:custGeom>
              <a:avLst/>
              <a:gdLst/>
              <a:ahLst/>
              <a:cxnLst/>
              <a:rect r="r" b="b" t="t" l="l"/>
              <a:pathLst>
                <a:path h="191823" w="639274">
                  <a:moveTo>
                    <a:pt x="0" y="0"/>
                  </a:moveTo>
                  <a:lnTo>
                    <a:pt x="639274" y="0"/>
                  </a:lnTo>
                  <a:lnTo>
                    <a:pt x="639274" y="191823"/>
                  </a:lnTo>
                  <a:lnTo>
                    <a:pt x="0" y="191823"/>
                  </a:lnTo>
                  <a:close/>
                </a:path>
              </a:pathLst>
            </a:custGeom>
            <a:solidFill>
              <a:srgbClr val="262262"/>
            </a:solidFill>
          </p:spPr>
        </p:sp>
        <p:sp>
          <p:nvSpPr>
            <p:cNvPr name="TextBox 5" id="5"/>
            <p:cNvSpPr txBox="true"/>
            <p:nvPr/>
          </p:nvSpPr>
          <p:spPr>
            <a:xfrm>
              <a:off x="0" y="28575"/>
              <a:ext cx="639274" cy="163248"/>
            </a:xfrm>
            <a:prstGeom prst="rect">
              <a:avLst/>
            </a:prstGeom>
          </p:spPr>
          <p:txBody>
            <a:bodyPr anchor="ctr" rtlCol="false" tIns="50800" lIns="50800" bIns="50800" rIns="50800"/>
            <a:lstStyle/>
            <a:p>
              <a:pPr algn="ctr">
                <a:lnSpc>
                  <a:spcPts val="1935"/>
                </a:lnSpc>
              </a:pPr>
              <a:r>
                <a:rPr lang="en-US" sz="1861" spc="-98">
                  <a:solidFill>
                    <a:srgbClr val="FFFFFF"/>
                  </a:solidFill>
                  <a:latin typeface="Lexend Deca"/>
                  <a:ea typeface="Lexend Deca"/>
                  <a:cs typeface="Lexend Deca"/>
                  <a:sym typeface="Lexend Deca"/>
                </a:rPr>
                <a:t>Review and Adapt</a:t>
              </a:r>
            </a:p>
          </p:txBody>
        </p:sp>
      </p:grpSp>
      <p:sp>
        <p:nvSpPr>
          <p:cNvPr name="Freeform 6" id="6"/>
          <p:cNvSpPr/>
          <p:nvPr/>
        </p:nvSpPr>
        <p:spPr>
          <a:xfrm flipH="false" flipV="true" rot="5400000">
            <a:off x="14864950" y="0"/>
            <a:ext cx="3423050" cy="3423050"/>
          </a:xfrm>
          <a:custGeom>
            <a:avLst/>
            <a:gdLst/>
            <a:ahLst/>
            <a:cxnLst/>
            <a:rect r="r" b="b" t="t" l="l"/>
            <a:pathLst>
              <a:path h="3423050" w="3423050">
                <a:moveTo>
                  <a:pt x="0" y="3423050"/>
                </a:moveTo>
                <a:lnTo>
                  <a:pt x="3423050" y="3423050"/>
                </a:lnTo>
                <a:lnTo>
                  <a:pt x="3423050" y="0"/>
                </a:lnTo>
                <a:lnTo>
                  <a:pt x="0" y="0"/>
                </a:lnTo>
                <a:lnTo>
                  <a:pt x="0" y="342305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false" rot="0">
            <a:off x="1028700" y="3546041"/>
            <a:ext cx="929135" cy="187516"/>
          </a:xfrm>
          <a:custGeom>
            <a:avLst/>
            <a:gdLst/>
            <a:ahLst/>
            <a:cxnLst/>
            <a:rect r="r" b="b" t="t" l="l"/>
            <a:pathLst>
              <a:path h="187516" w="929135">
                <a:moveTo>
                  <a:pt x="0" y="0"/>
                </a:moveTo>
                <a:lnTo>
                  <a:pt x="929135" y="0"/>
                </a:lnTo>
                <a:lnTo>
                  <a:pt x="929135" y="187516"/>
                </a:lnTo>
                <a:lnTo>
                  <a:pt x="0" y="1875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8" id="8"/>
          <p:cNvSpPr txBox="true"/>
          <p:nvPr/>
        </p:nvSpPr>
        <p:spPr>
          <a:xfrm rot="0">
            <a:off x="1028700" y="1994231"/>
            <a:ext cx="13352428" cy="1361310"/>
          </a:xfrm>
          <a:prstGeom prst="rect">
            <a:avLst/>
          </a:prstGeom>
        </p:spPr>
        <p:txBody>
          <a:bodyPr anchor="t" rtlCol="false" tIns="0" lIns="0" bIns="0" rIns="0">
            <a:spAutoFit/>
          </a:bodyPr>
          <a:lstStyle/>
          <a:p>
            <a:pPr algn="l">
              <a:lnSpc>
                <a:spcPts val="9390"/>
              </a:lnSpc>
            </a:pPr>
            <a:r>
              <a:rPr lang="en-US" sz="12195" spc="-646">
                <a:solidFill>
                  <a:srgbClr val="262262"/>
                </a:solidFill>
                <a:latin typeface="Lexend Deca"/>
                <a:ea typeface="Lexend Deca"/>
                <a:cs typeface="Lexend Deca"/>
                <a:sym typeface="Lexend Deca"/>
              </a:rPr>
              <a:t>METHODOLOGY</a:t>
            </a:r>
          </a:p>
        </p:txBody>
      </p:sp>
      <p:sp>
        <p:nvSpPr>
          <p:cNvPr name="TextBox 9" id="9"/>
          <p:cNvSpPr txBox="true"/>
          <p:nvPr/>
        </p:nvSpPr>
        <p:spPr>
          <a:xfrm rot="0">
            <a:off x="1028700" y="1057275"/>
            <a:ext cx="1895867" cy="247373"/>
          </a:xfrm>
          <a:prstGeom prst="rect">
            <a:avLst/>
          </a:prstGeom>
        </p:spPr>
        <p:txBody>
          <a:bodyPr anchor="t" rtlCol="false" tIns="0" lIns="0" bIns="0" rIns="0">
            <a:spAutoFit/>
          </a:bodyPr>
          <a:lstStyle/>
          <a:p>
            <a:pPr algn="l">
              <a:lnSpc>
                <a:spcPts val="1935"/>
              </a:lnSpc>
            </a:pPr>
            <a:r>
              <a:rPr lang="en-US" sz="1861" spc="-98">
                <a:solidFill>
                  <a:srgbClr val="262262"/>
                </a:solidFill>
                <a:latin typeface="Lexend Deca"/>
                <a:ea typeface="Lexend Deca"/>
                <a:cs typeface="Lexend Deca"/>
                <a:sym typeface="Lexend Deca"/>
              </a:rPr>
              <a:t>SFDC Software </a:t>
            </a:r>
          </a:p>
        </p:txBody>
      </p:sp>
      <p:sp>
        <p:nvSpPr>
          <p:cNvPr name="TextBox 10" id="10"/>
          <p:cNvSpPr txBox="true"/>
          <p:nvPr/>
        </p:nvSpPr>
        <p:spPr>
          <a:xfrm rot="0">
            <a:off x="1197581" y="5636860"/>
            <a:ext cx="5807208" cy="1672590"/>
          </a:xfrm>
          <a:prstGeom prst="rect">
            <a:avLst/>
          </a:prstGeom>
        </p:spPr>
        <p:txBody>
          <a:bodyPr anchor="t" rtlCol="false" tIns="0" lIns="0" bIns="0" rIns="0">
            <a:spAutoFit/>
          </a:bodyPr>
          <a:lstStyle/>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Daily stand-up meetings to track progress.</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Continuous development, testing, and integration.</a:t>
            </a:r>
          </a:p>
        </p:txBody>
      </p:sp>
      <p:sp>
        <p:nvSpPr>
          <p:cNvPr name="TextBox 11" id="11"/>
          <p:cNvSpPr txBox="true"/>
          <p:nvPr/>
        </p:nvSpPr>
        <p:spPr>
          <a:xfrm rot="0">
            <a:off x="8713425" y="5484460"/>
            <a:ext cx="7531211" cy="4125849"/>
          </a:xfrm>
          <a:prstGeom prst="rect">
            <a:avLst/>
          </a:prstGeom>
        </p:spPr>
        <p:txBody>
          <a:bodyPr anchor="t" rtlCol="false" tIns="0" lIns="0" bIns="0" rIns="0">
            <a:spAutoFit/>
          </a:bodyPr>
          <a:lstStyle/>
          <a:p>
            <a:pPr algn="l">
              <a:lnSpc>
                <a:spcPts val="2976"/>
              </a:lnSpc>
            </a:pPr>
            <a:r>
              <a:rPr lang="en-US" sz="2400" spc="-127" u="sng">
                <a:solidFill>
                  <a:srgbClr val="262262"/>
                </a:solidFill>
                <a:latin typeface="Lexend Deca"/>
                <a:ea typeface="Lexend Deca"/>
                <a:cs typeface="Lexend Deca"/>
                <a:sym typeface="Lexend Deca"/>
              </a:rPr>
              <a:t>Sprint Review</a:t>
            </a:r>
            <a:r>
              <a:rPr lang="en-US" sz="2400" spc="-127">
                <a:solidFill>
                  <a:srgbClr val="262262"/>
                </a:solidFill>
                <a:latin typeface="Lexend Deca"/>
                <a:ea typeface="Lexend Deca"/>
                <a:cs typeface="Lexend Deca"/>
                <a:sym typeface="Lexend Deca"/>
              </a:rPr>
              <a:t>:</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Demonstrate the working feature to stakeholders &amp; </a:t>
            </a:r>
            <a:r>
              <a:rPr lang="en-US" sz="2400">
                <a:solidFill>
                  <a:srgbClr val="262262"/>
                </a:solidFill>
                <a:latin typeface="Lexend Deca"/>
                <a:ea typeface="Lexend Deca"/>
                <a:cs typeface="Lexend Deca"/>
                <a:sym typeface="Lexend Deca"/>
              </a:rPr>
              <a:t>Ga</a:t>
            </a:r>
            <a:r>
              <a:rPr lang="en-US" sz="2400">
                <a:solidFill>
                  <a:srgbClr val="262262"/>
                </a:solidFill>
                <a:latin typeface="Lexend Deca"/>
                <a:ea typeface="Lexend Deca"/>
                <a:cs typeface="Lexend Deca"/>
                <a:sym typeface="Lexend Deca"/>
              </a:rPr>
              <a:t>ther feedback for improvement or adjustments.</a:t>
            </a:r>
          </a:p>
          <a:p>
            <a:pPr algn="l">
              <a:lnSpc>
                <a:spcPts val="3359"/>
              </a:lnSpc>
            </a:pPr>
          </a:p>
          <a:p>
            <a:pPr algn="l">
              <a:lnSpc>
                <a:spcPts val="3359"/>
              </a:lnSpc>
            </a:pPr>
            <a:r>
              <a:rPr lang="en-US" sz="2400" u="sng">
                <a:solidFill>
                  <a:srgbClr val="262262"/>
                </a:solidFill>
                <a:latin typeface="Lexend Deca"/>
                <a:ea typeface="Lexend Deca"/>
                <a:cs typeface="Lexend Deca"/>
                <a:sym typeface="Lexend Deca"/>
              </a:rPr>
              <a:t>Sprint Retrospective</a:t>
            </a:r>
            <a:r>
              <a:rPr lang="en-US" sz="2400">
                <a:solidFill>
                  <a:srgbClr val="262262"/>
                </a:solidFill>
                <a:latin typeface="Lexend Deca"/>
                <a:ea typeface="Lexend Deca"/>
                <a:cs typeface="Lexend Deca"/>
                <a:sym typeface="Lexend Deca"/>
              </a:rPr>
              <a:t>:</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Review what went well and what didn’t during the sprint &amp; Identify improvement areas for team processes &amp; Plan corrective actions for future sprints.</a:t>
            </a:r>
          </a:p>
        </p:txBody>
      </p:sp>
      <p:grpSp>
        <p:nvGrpSpPr>
          <p:cNvPr name="Group 12" id="12"/>
          <p:cNvGrpSpPr/>
          <p:nvPr/>
        </p:nvGrpSpPr>
        <p:grpSpPr>
          <a:xfrm rot="0">
            <a:off x="2887564" y="4098907"/>
            <a:ext cx="2427243" cy="728329"/>
            <a:chOff x="0" y="0"/>
            <a:chExt cx="639274" cy="191823"/>
          </a:xfrm>
        </p:grpSpPr>
        <p:sp>
          <p:nvSpPr>
            <p:cNvPr name="Freeform 13" id="13"/>
            <p:cNvSpPr/>
            <p:nvPr/>
          </p:nvSpPr>
          <p:spPr>
            <a:xfrm flipH="false" flipV="false" rot="0">
              <a:off x="0" y="0"/>
              <a:ext cx="639274" cy="191823"/>
            </a:xfrm>
            <a:custGeom>
              <a:avLst/>
              <a:gdLst/>
              <a:ahLst/>
              <a:cxnLst/>
              <a:rect r="r" b="b" t="t" l="l"/>
              <a:pathLst>
                <a:path h="191823" w="639274">
                  <a:moveTo>
                    <a:pt x="0" y="0"/>
                  </a:moveTo>
                  <a:lnTo>
                    <a:pt x="639274" y="0"/>
                  </a:lnTo>
                  <a:lnTo>
                    <a:pt x="639274" y="191823"/>
                  </a:lnTo>
                  <a:lnTo>
                    <a:pt x="0" y="191823"/>
                  </a:lnTo>
                  <a:close/>
                </a:path>
              </a:pathLst>
            </a:custGeom>
            <a:solidFill>
              <a:srgbClr val="262262"/>
            </a:solidFill>
          </p:spPr>
        </p:sp>
        <p:sp>
          <p:nvSpPr>
            <p:cNvPr name="TextBox 14" id="14"/>
            <p:cNvSpPr txBox="true"/>
            <p:nvPr/>
          </p:nvSpPr>
          <p:spPr>
            <a:xfrm>
              <a:off x="0" y="28575"/>
              <a:ext cx="639274" cy="163248"/>
            </a:xfrm>
            <a:prstGeom prst="rect">
              <a:avLst/>
            </a:prstGeom>
          </p:spPr>
          <p:txBody>
            <a:bodyPr anchor="ctr" rtlCol="false" tIns="50800" lIns="50800" bIns="50800" rIns="50800"/>
            <a:lstStyle/>
            <a:p>
              <a:pPr algn="ctr">
                <a:lnSpc>
                  <a:spcPts val="1935"/>
                </a:lnSpc>
              </a:pPr>
              <a:r>
                <a:rPr lang="en-US" sz="1861" spc="-98">
                  <a:solidFill>
                    <a:srgbClr val="FFFFFF"/>
                  </a:solidFill>
                  <a:latin typeface="Lexend Deca"/>
                  <a:ea typeface="Lexend Deca"/>
                  <a:cs typeface="Lexend Deca"/>
                  <a:sym typeface="Lexend Deca"/>
                </a:rPr>
                <a:t>Sprint Execution</a:t>
              </a:r>
            </a:p>
          </p:txBody>
        </p:sp>
      </p:gr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AutoShape 2" id="2"/>
          <p:cNvSpPr/>
          <p:nvPr/>
        </p:nvSpPr>
        <p:spPr>
          <a:xfrm>
            <a:off x="-1267886" y="4602609"/>
            <a:ext cx="19244709" cy="0"/>
          </a:xfrm>
          <a:prstGeom prst="line">
            <a:avLst/>
          </a:prstGeom>
          <a:ln cap="flat" w="9525">
            <a:solidFill>
              <a:srgbClr val="262262"/>
            </a:solidFill>
            <a:prstDash val="solid"/>
            <a:headEnd type="none" len="sm" w="sm"/>
            <a:tailEnd type="none" len="sm" w="sm"/>
          </a:ln>
        </p:spPr>
      </p:sp>
      <p:grpSp>
        <p:nvGrpSpPr>
          <p:cNvPr name="Group 3" id="3"/>
          <p:cNvGrpSpPr/>
          <p:nvPr/>
        </p:nvGrpSpPr>
        <p:grpSpPr>
          <a:xfrm rot="0">
            <a:off x="11000856" y="4238445"/>
            <a:ext cx="4197050" cy="728329"/>
            <a:chOff x="0" y="0"/>
            <a:chExt cx="1105396" cy="191823"/>
          </a:xfrm>
        </p:grpSpPr>
        <p:sp>
          <p:nvSpPr>
            <p:cNvPr name="Freeform 4" id="4"/>
            <p:cNvSpPr/>
            <p:nvPr/>
          </p:nvSpPr>
          <p:spPr>
            <a:xfrm flipH="false" flipV="false" rot="0">
              <a:off x="0" y="0"/>
              <a:ext cx="1105396" cy="191823"/>
            </a:xfrm>
            <a:custGeom>
              <a:avLst/>
              <a:gdLst/>
              <a:ahLst/>
              <a:cxnLst/>
              <a:rect r="r" b="b" t="t" l="l"/>
              <a:pathLst>
                <a:path h="191823" w="1105396">
                  <a:moveTo>
                    <a:pt x="0" y="0"/>
                  </a:moveTo>
                  <a:lnTo>
                    <a:pt x="1105396" y="0"/>
                  </a:lnTo>
                  <a:lnTo>
                    <a:pt x="1105396" y="191823"/>
                  </a:lnTo>
                  <a:lnTo>
                    <a:pt x="0" y="191823"/>
                  </a:lnTo>
                  <a:close/>
                </a:path>
              </a:pathLst>
            </a:custGeom>
            <a:solidFill>
              <a:srgbClr val="262262"/>
            </a:solidFill>
          </p:spPr>
        </p:sp>
        <p:sp>
          <p:nvSpPr>
            <p:cNvPr name="TextBox 5" id="5"/>
            <p:cNvSpPr txBox="true"/>
            <p:nvPr/>
          </p:nvSpPr>
          <p:spPr>
            <a:xfrm>
              <a:off x="0" y="28575"/>
              <a:ext cx="1105396" cy="163248"/>
            </a:xfrm>
            <a:prstGeom prst="rect">
              <a:avLst/>
            </a:prstGeom>
          </p:spPr>
          <p:txBody>
            <a:bodyPr anchor="ctr" rtlCol="false" tIns="50800" lIns="50800" bIns="50800" rIns="50800"/>
            <a:lstStyle/>
            <a:p>
              <a:pPr algn="ctr">
                <a:lnSpc>
                  <a:spcPts val="1935"/>
                </a:lnSpc>
              </a:pPr>
              <a:r>
                <a:rPr lang="en-US" sz="1861" spc="-98">
                  <a:solidFill>
                    <a:srgbClr val="FFFFFF"/>
                  </a:solidFill>
                  <a:latin typeface="Lexend Deca"/>
                  <a:ea typeface="Lexend Deca"/>
                  <a:cs typeface="Lexend Deca"/>
                  <a:sym typeface="Lexend Deca"/>
                </a:rPr>
                <a:t>Iterate: </a:t>
              </a:r>
            </a:p>
            <a:p>
              <a:pPr algn="ctr">
                <a:lnSpc>
                  <a:spcPts val="1935"/>
                </a:lnSpc>
              </a:pPr>
              <a:r>
                <a:rPr lang="en-US" sz="1861" spc="-98">
                  <a:solidFill>
                    <a:srgbClr val="FFFFFF"/>
                  </a:solidFill>
                  <a:latin typeface="Lexend Deca"/>
                  <a:ea typeface="Lexend Deca"/>
                  <a:cs typeface="Lexend Deca"/>
                  <a:sym typeface="Lexend Deca"/>
                </a:rPr>
                <a:t>Collect Feedback, Refine, and Improve</a:t>
              </a:r>
            </a:p>
          </p:txBody>
        </p:sp>
      </p:grpSp>
      <p:sp>
        <p:nvSpPr>
          <p:cNvPr name="Freeform 6" id="6"/>
          <p:cNvSpPr/>
          <p:nvPr/>
        </p:nvSpPr>
        <p:spPr>
          <a:xfrm flipH="false" flipV="true" rot="5400000">
            <a:off x="14864950" y="0"/>
            <a:ext cx="3423050" cy="3423050"/>
          </a:xfrm>
          <a:custGeom>
            <a:avLst/>
            <a:gdLst/>
            <a:ahLst/>
            <a:cxnLst/>
            <a:rect r="r" b="b" t="t" l="l"/>
            <a:pathLst>
              <a:path h="3423050" w="3423050">
                <a:moveTo>
                  <a:pt x="0" y="3423050"/>
                </a:moveTo>
                <a:lnTo>
                  <a:pt x="3423050" y="3423050"/>
                </a:lnTo>
                <a:lnTo>
                  <a:pt x="3423050" y="0"/>
                </a:lnTo>
                <a:lnTo>
                  <a:pt x="0" y="0"/>
                </a:lnTo>
                <a:lnTo>
                  <a:pt x="0" y="342305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7" id="7"/>
          <p:cNvSpPr/>
          <p:nvPr/>
        </p:nvSpPr>
        <p:spPr>
          <a:xfrm flipH="false" flipV="false" rot="0">
            <a:off x="1028700" y="3546041"/>
            <a:ext cx="929135" cy="187516"/>
          </a:xfrm>
          <a:custGeom>
            <a:avLst/>
            <a:gdLst/>
            <a:ahLst/>
            <a:cxnLst/>
            <a:rect r="r" b="b" t="t" l="l"/>
            <a:pathLst>
              <a:path h="187516" w="929135">
                <a:moveTo>
                  <a:pt x="0" y="0"/>
                </a:moveTo>
                <a:lnTo>
                  <a:pt x="929135" y="0"/>
                </a:lnTo>
                <a:lnTo>
                  <a:pt x="929135" y="187516"/>
                </a:lnTo>
                <a:lnTo>
                  <a:pt x="0" y="187516"/>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8" id="8"/>
          <p:cNvSpPr txBox="true"/>
          <p:nvPr/>
        </p:nvSpPr>
        <p:spPr>
          <a:xfrm rot="0">
            <a:off x="1028700" y="1994231"/>
            <a:ext cx="13352428" cy="1361310"/>
          </a:xfrm>
          <a:prstGeom prst="rect">
            <a:avLst/>
          </a:prstGeom>
        </p:spPr>
        <p:txBody>
          <a:bodyPr anchor="t" rtlCol="false" tIns="0" lIns="0" bIns="0" rIns="0">
            <a:spAutoFit/>
          </a:bodyPr>
          <a:lstStyle/>
          <a:p>
            <a:pPr algn="l">
              <a:lnSpc>
                <a:spcPts val="9390"/>
              </a:lnSpc>
            </a:pPr>
            <a:r>
              <a:rPr lang="en-US" sz="12195" spc="-646">
                <a:solidFill>
                  <a:srgbClr val="262262"/>
                </a:solidFill>
                <a:latin typeface="Lexend Deca"/>
                <a:ea typeface="Lexend Deca"/>
                <a:cs typeface="Lexend Deca"/>
                <a:sym typeface="Lexend Deca"/>
              </a:rPr>
              <a:t>METHODOLOGY</a:t>
            </a:r>
          </a:p>
        </p:txBody>
      </p:sp>
      <p:sp>
        <p:nvSpPr>
          <p:cNvPr name="TextBox 9" id="9"/>
          <p:cNvSpPr txBox="true"/>
          <p:nvPr/>
        </p:nvSpPr>
        <p:spPr>
          <a:xfrm rot="0">
            <a:off x="1028700" y="1057275"/>
            <a:ext cx="1895867" cy="247373"/>
          </a:xfrm>
          <a:prstGeom prst="rect">
            <a:avLst/>
          </a:prstGeom>
        </p:spPr>
        <p:txBody>
          <a:bodyPr anchor="t" rtlCol="false" tIns="0" lIns="0" bIns="0" rIns="0">
            <a:spAutoFit/>
          </a:bodyPr>
          <a:lstStyle/>
          <a:p>
            <a:pPr algn="l">
              <a:lnSpc>
                <a:spcPts val="1935"/>
              </a:lnSpc>
            </a:pPr>
            <a:r>
              <a:rPr lang="en-US" sz="1861" spc="-98">
                <a:solidFill>
                  <a:srgbClr val="262262"/>
                </a:solidFill>
                <a:latin typeface="Lexend Deca"/>
                <a:ea typeface="Lexend Deca"/>
                <a:cs typeface="Lexend Deca"/>
                <a:sym typeface="Lexend Deca"/>
              </a:rPr>
              <a:t>SFDC Software </a:t>
            </a:r>
          </a:p>
        </p:txBody>
      </p:sp>
      <p:sp>
        <p:nvSpPr>
          <p:cNvPr name="TextBox 10" id="10"/>
          <p:cNvSpPr txBox="true"/>
          <p:nvPr/>
        </p:nvSpPr>
        <p:spPr>
          <a:xfrm rot="0">
            <a:off x="9955609" y="5500173"/>
            <a:ext cx="7303691" cy="3659124"/>
          </a:xfrm>
          <a:prstGeom prst="rect">
            <a:avLst/>
          </a:prstGeom>
        </p:spPr>
        <p:txBody>
          <a:bodyPr anchor="t" rtlCol="false" tIns="0" lIns="0" bIns="0" rIns="0">
            <a:spAutoFit/>
          </a:bodyPr>
          <a:lstStyle/>
          <a:p>
            <a:pPr algn="l" marL="518160" indent="-259080" lvl="1">
              <a:lnSpc>
                <a:spcPts val="2976"/>
              </a:lnSpc>
              <a:buFont typeface="Arial"/>
              <a:buChar char="•"/>
            </a:pPr>
            <a:r>
              <a:rPr lang="en-US" sz="2400" spc="-127">
                <a:solidFill>
                  <a:srgbClr val="262262"/>
                </a:solidFill>
                <a:latin typeface="Lexend Deca"/>
                <a:ea typeface="Lexend Deca"/>
                <a:cs typeface="Lexend Deca"/>
                <a:sym typeface="Lexend Deca"/>
              </a:rPr>
              <a:t>Collect post-deployment feedback from users and stakeholders.</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Log defects, enhancement requests, or usability issues into the backlog.</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Prioritize feedback items for future sprints.</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Continuously refine and evolve the software with new iterations.</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Maintain long-term alignment with business goals and regulatory needs.</a:t>
            </a:r>
          </a:p>
        </p:txBody>
      </p:sp>
      <p:grpSp>
        <p:nvGrpSpPr>
          <p:cNvPr name="Group 11" id="11"/>
          <p:cNvGrpSpPr/>
          <p:nvPr/>
        </p:nvGrpSpPr>
        <p:grpSpPr>
          <a:xfrm rot="0">
            <a:off x="2768651" y="4238445"/>
            <a:ext cx="2427243" cy="728329"/>
            <a:chOff x="0" y="0"/>
            <a:chExt cx="639274" cy="191823"/>
          </a:xfrm>
        </p:grpSpPr>
        <p:sp>
          <p:nvSpPr>
            <p:cNvPr name="Freeform 12" id="12"/>
            <p:cNvSpPr/>
            <p:nvPr/>
          </p:nvSpPr>
          <p:spPr>
            <a:xfrm flipH="false" flipV="false" rot="0">
              <a:off x="0" y="0"/>
              <a:ext cx="639274" cy="191823"/>
            </a:xfrm>
            <a:custGeom>
              <a:avLst/>
              <a:gdLst/>
              <a:ahLst/>
              <a:cxnLst/>
              <a:rect r="r" b="b" t="t" l="l"/>
              <a:pathLst>
                <a:path h="191823" w="639274">
                  <a:moveTo>
                    <a:pt x="0" y="0"/>
                  </a:moveTo>
                  <a:lnTo>
                    <a:pt x="639274" y="0"/>
                  </a:lnTo>
                  <a:lnTo>
                    <a:pt x="639274" y="191823"/>
                  </a:lnTo>
                  <a:lnTo>
                    <a:pt x="0" y="191823"/>
                  </a:lnTo>
                  <a:close/>
                </a:path>
              </a:pathLst>
            </a:custGeom>
            <a:solidFill>
              <a:srgbClr val="262262"/>
            </a:solidFill>
          </p:spPr>
        </p:sp>
        <p:sp>
          <p:nvSpPr>
            <p:cNvPr name="TextBox 13" id="13"/>
            <p:cNvSpPr txBox="true"/>
            <p:nvPr/>
          </p:nvSpPr>
          <p:spPr>
            <a:xfrm>
              <a:off x="0" y="28575"/>
              <a:ext cx="639274" cy="163248"/>
            </a:xfrm>
            <a:prstGeom prst="rect">
              <a:avLst/>
            </a:prstGeom>
          </p:spPr>
          <p:txBody>
            <a:bodyPr anchor="ctr" rtlCol="false" tIns="50800" lIns="50800" bIns="50800" rIns="50800"/>
            <a:lstStyle/>
            <a:p>
              <a:pPr algn="ctr">
                <a:lnSpc>
                  <a:spcPts val="1935"/>
                </a:lnSpc>
              </a:pPr>
              <a:r>
                <a:rPr lang="en-US" sz="1861" spc="-98">
                  <a:solidFill>
                    <a:srgbClr val="FFFFFF"/>
                  </a:solidFill>
                  <a:latin typeface="Lexend Deca"/>
                  <a:ea typeface="Lexend Deca"/>
                  <a:cs typeface="Lexend Deca"/>
                  <a:sym typeface="Lexend Deca"/>
                </a:rPr>
                <a:t>Release and Deploy</a:t>
              </a:r>
            </a:p>
          </p:txBody>
        </p:sp>
      </p:grpSp>
      <p:sp>
        <p:nvSpPr>
          <p:cNvPr name="TextBox 14" id="14"/>
          <p:cNvSpPr txBox="true"/>
          <p:nvPr/>
        </p:nvSpPr>
        <p:spPr>
          <a:xfrm rot="0">
            <a:off x="1493268" y="5452548"/>
            <a:ext cx="7650732" cy="3706749"/>
          </a:xfrm>
          <a:prstGeom prst="rect">
            <a:avLst/>
          </a:prstGeom>
        </p:spPr>
        <p:txBody>
          <a:bodyPr anchor="t" rtlCol="false" tIns="0" lIns="0" bIns="0" rIns="0">
            <a:spAutoFit/>
          </a:bodyPr>
          <a:lstStyle/>
          <a:p>
            <a:pPr algn="l" marL="518160" indent="-259080" lvl="1">
              <a:lnSpc>
                <a:spcPts val="2976"/>
              </a:lnSpc>
              <a:buFont typeface="Arial"/>
              <a:buChar char="•"/>
            </a:pPr>
            <a:r>
              <a:rPr lang="en-US" sz="2400" spc="-127">
                <a:solidFill>
                  <a:srgbClr val="262262"/>
                </a:solidFill>
                <a:latin typeface="Lexend Deca"/>
                <a:ea typeface="Lexend Deca"/>
                <a:cs typeface="Lexend Deca"/>
                <a:sym typeface="Lexend Deca"/>
              </a:rPr>
              <a:t>Prepare final documentation and training guides.</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Conduct training sessions using mock systems.</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Perform User Acceptance Testing (UAT) before production release.</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Deploy the enhancements to the live environment using CI/CD tools (e.g., Jenkins, GitLab).</a:t>
            </a:r>
          </a:p>
          <a:p>
            <a:pPr algn="l" marL="518160" indent="-259080" lvl="1">
              <a:lnSpc>
                <a:spcPts val="3359"/>
              </a:lnSpc>
              <a:buFont typeface="Arial"/>
              <a:buChar char="•"/>
            </a:pPr>
            <a:r>
              <a:rPr lang="en-US" sz="2400">
                <a:solidFill>
                  <a:srgbClr val="262262"/>
                </a:solidFill>
                <a:latin typeface="Lexend Deca"/>
                <a:ea typeface="Lexend Deca"/>
                <a:cs typeface="Lexend Deca"/>
                <a:sym typeface="Lexend Deca"/>
              </a:rPr>
              <a:t>Ensure rollback and contingency plans are in place.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DAGuq3vKZHU</dc:identifier>
  <dcterms:modified xsi:type="dcterms:W3CDTF">2011-08-01T06:04:30Z</dcterms:modified>
  <cp:revision>1</cp:revision>
  <dc:title>SFDC Software</dc:title>
</cp:coreProperties>
</file>