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7" r:id="rId12"/>
    <p:sldId id="266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8" autoAdjust="0"/>
    <p:restoredTop sz="94660"/>
  </p:normalViewPr>
  <p:slideViewPr>
    <p:cSldViewPr snapToGrid="0">
      <p:cViewPr>
        <p:scale>
          <a:sx n="75" d="100"/>
          <a:sy n="75" d="100"/>
        </p:scale>
        <p:origin x="1308" y="9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27-02-2025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2579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27-02-2025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1292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27-02-2025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67183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27-02-2025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97953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27-02-2025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0763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27-02-2025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0459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27-02-2025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02202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27-02-2025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1436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27-02-2025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1748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27-02-2025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7288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27-02-2025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3451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27-02-2025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5082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27-02-2025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6184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27-02-2025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984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27-02-2025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0673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1DFD-5B70-4C82-AD48-9190D5BA9C93}" type="datetimeFigureOut">
              <a:rPr lang="en-IN" smtClean="0"/>
              <a:t>27-02-2025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7637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B1DFD-5B70-4C82-AD48-9190D5BA9C93}" type="datetimeFigureOut">
              <a:rPr lang="en-IN" smtClean="0"/>
              <a:t>27-02-2025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8F0CF45-C3DA-4FF6-A510-9051A8E182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1161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IN" dirty="0" smtClean="0"/>
              <a:t>ABW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400" dirty="0" smtClean="0"/>
              <a:t>PROJECT PROPOSAL GUIDELINES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22017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11667"/>
            <a:ext cx="8596668" cy="1320800"/>
          </a:xfrm>
        </p:spPr>
        <p:txBody>
          <a:bodyPr/>
          <a:lstStyle/>
          <a:p>
            <a:r>
              <a:rPr lang="en-IN" dirty="0"/>
              <a:t>Resources: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37733"/>
            <a:ext cx="8596668" cy="51477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b="1" dirty="0" smtClean="0">
                <a:solidFill>
                  <a:schemeClr val="accent2">
                    <a:lumMod val="75000"/>
                  </a:schemeClr>
                </a:solidFill>
              </a:rPr>
              <a:t>HUMAN Resources</a:t>
            </a:r>
          </a:p>
          <a:p>
            <a:r>
              <a:rPr lang="en-IN" b="1" dirty="0" smtClean="0"/>
              <a:t>Business </a:t>
            </a:r>
            <a:r>
              <a:rPr lang="en-IN" b="1" dirty="0"/>
              <a:t>Analysts</a:t>
            </a:r>
            <a:r>
              <a:rPr lang="en-IN" dirty="0"/>
              <a:t> – Gather requirements and define project scope.</a:t>
            </a:r>
          </a:p>
          <a:p>
            <a:r>
              <a:rPr lang="en-IN" b="1" dirty="0"/>
              <a:t>UI/UX Designers</a:t>
            </a:r>
            <a:r>
              <a:rPr lang="en-IN" dirty="0"/>
              <a:t> – Create wireframes, prototypes, and ensure a user-friendly interface.</a:t>
            </a:r>
          </a:p>
          <a:p>
            <a:r>
              <a:rPr lang="en-IN" b="1" dirty="0"/>
              <a:t>Developers</a:t>
            </a:r>
            <a:r>
              <a:rPr lang="en-IN" dirty="0"/>
              <a:t> – Build and implement website features (</a:t>
            </a:r>
            <a:r>
              <a:rPr lang="en-IN" b="1" dirty="0"/>
              <a:t>employee login, billing, issue ticketing, client services</a:t>
            </a:r>
            <a:r>
              <a:rPr lang="en-IN" dirty="0"/>
              <a:t>).</a:t>
            </a:r>
          </a:p>
          <a:p>
            <a:r>
              <a:rPr lang="en-IN" b="1" dirty="0"/>
              <a:t>QA Testers</a:t>
            </a:r>
            <a:r>
              <a:rPr lang="en-IN" dirty="0"/>
              <a:t> – Conduct functional, performance, and security testing.</a:t>
            </a:r>
          </a:p>
          <a:p>
            <a:r>
              <a:rPr lang="en-IN" b="1" dirty="0"/>
              <a:t>Project Manager</a:t>
            </a:r>
            <a:r>
              <a:rPr lang="en-IN" dirty="0"/>
              <a:t> – Oversee timelines, resource allocation, and ensure structured development using the </a:t>
            </a:r>
            <a:r>
              <a:rPr lang="en-IN" b="1" dirty="0"/>
              <a:t>Waterfall methodology</a:t>
            </a:r>
            <a:r>
              <a:rPr lang="en-IN" dirty="0"/>
              <a:t>.</a:t>
            </a:r>
          </a:p>
          <a:p>
            <a:r>
              <a:rPr lang="en-IN" b="1" dirty="0"/>
              <a:t>Time &amp; Budget:</a:t>
            </a:r>
          </a:p>
          <a:p>
            <a:r>
              <a:rPr lang="en-IN" b="1" dirty="0"/>
              <a:t>Project Timeline:</a:t>
            </a:r>
            <a:r>
              <a:rPr lang="en-IN" dirty="0"/>
              <a:t> </a:t>
            </a:r>
            <a:r>
              <a:rPr lang="en-IN" b="1" dirty="0"/>
              <a:t>3-4 months</a:t>
            </a:r>
            <a:r>
              <a:rPr lang="en-IN" dirty="0"/>
              <a:t> (Requirement Gathering → Design → Development → Testing → Deployment).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7348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Resources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sz="2000" b="1" dirty="0">
                <a:solidFill>
                  <a:schemeClr val="accent2">
                    <a:lumMod val="75000"/>
                  </a:schemeClr>
                </a:solidFill>
              </a:rPr>
              <a:t>Budget Allocation:</a:t>
            </a:r>
            <a:endParaRPr lang="en-IN" sz="2000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IN" b="1" dirty="0"/>
              <a:t>Development &amp; Design:</a:t>
            </a:r>
            <a:r>
              <a:rPr lang="en-IN" dirty="0"/>
              <a:t> $25,000</a:t>
            </a:r>
          </a:p>
          <a:p>
            <a:pPr lvl="1"/>
            <a:r>
              <a:rPr lang="en-IN" b="1" dirty="0"/>
              <a:t>Hosting &amp; Infrastructure:</a:t>
            </a:r>
            <a:r>
              <a:rPr lang="en-IN" dirty="0"/>
              <a:t> $5,000</a:t>
            </a:r>
          </a:p>
          <a:p>
            <a:pPr lvl="1"/>
            <a:r>
              <a:rPr lang="en-IN" b="1" dirty="0"/>
              <a:t>Testing &amp; QA:</a:t>
            </a:r>
            <a:r>
              <a:rPr lang="en-IN" dirty="0"/>
              <a:t> $5,000</a:t>
            </a:r>
          </a:p>
          <a:p>
            <a:pPr lvl="1"/>
            <a:r>
              <a:rPr lang="en-IN" b="1" dirty="0"/>
              <a:t>SEO &amp; Marketing Integration:</a:t>
            </a:r>
            <a:r>
              <a:rPr lang="en-IN" dirty="0"/>
              <a:t> $3,000</a:t>
            </a:r>
          </a:p>
          <a:p>
            <a:pPr lvl="1"/>
            <a:r>
              <a:rPr lang="en-IN" b="1" dirty="0"/>
              <a:t>Maintenance &amp; Support:</a:t>
            </a:r>
            <a:r>
              <a:rPr lang="en-IN" dirty="0"/>
              <a:t> $7,000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5430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RESOURCES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b="1" dirty="0">
                <a:solidFill>
                  <a:schemeClr val="accent2">
                    <a:lumMod val="75000"/>
                  </a:schemeClr>
                </a:solidFill>
              </a:rPr>
              <a:t>Technical Resources:</a:t>
            </a:r>
          </a:p>
          <a:p>
            <a:r>
              <a:rPr lang="en-IN" b="1" dirty="0"/>
              <a:t>Front-end:</a:t>
            </a:r>
            <a:r>
              <a:rPr lang="en-IN" dirty="0"/>
              <a:t> HTML, CSS, JavaScript, React.js</a:t>
            </a:r>
          </a:p>
          <a:p>
            <a:r>
              <a:rPr lang="en-IN" b="1" dirty="0"/>
              <a:t>Back-end:</a:t>
            </a:r>
            <a:r>
              <a:rPr lang="en-IN" dirty="0"/>
              <a:t> Python (Django) / Node.js (Express)</a:t>
            </a:r>
          </a:p>
          <a:p>
            <a:r>
              <a:rPr lang="en-IN" b="1" dirty="0"/>
              <a:t>Database:</a:t>
            </a:r>
            <a:r>
              <a:rPr lang="en-IN" dirty="0"/>
              <a:t> MySQL / PostgreSQL</a:t>
            </a:r>
          </a:p>
          <a:p>
            <a:r>
              <a:rPr lang="en-IN" b="1" dirty="0"/>
              <a:t>Hosting &amp; Cloud Services:</a:t>
            </a:r>
            <a:r>
              <a:rPr lang="en-IN" dirty="0"/>
              <a:t> AWS, Microsoft Azure, Google Cloud</a:t>
            </a:r>
          </a:p>
          <a:p>
            <a:r>
              <a:rPr lang="en-IN" b="1" dirty="0"/>
              <a:t>Security:</a:t>
            </a:r>
            <a:r>
              <a:rPr lang="en-IN" dirty="0"/>
              <a:t> OAuth 2.0, JWT, SSL Encryption</a:t>
            </a:r>
          </a:p>
          <a:p>
            <a:r>
              <a:rPr lang="en-IN" b="1" dirty="0"/>
              <a:t>Analytics &amp; SEO:</a:t>
            </a:r>
            <a:r>
              <a:rPr lang="en-IN" dirty="0"/>
              <a:t> Google </a:t>
            </a:r>
            <a:r>
              <a:rPr lang="en-IN" dirty="0" smtClean="0"/>
              <a:t>Analytics, </a:t>
            </a:r>
            <a:r>
              <a:rPr lang="en-IN" dirty="0"/>
              <a:t>Google Ad Manager, Campaign Manager 360 </a:t>
            </a:r>
          </a:p>
        </p:txBody>
      </p:sp>
    </p:spTree>
    <p:extLst>
      <p:ext uri="{BB962C8B-B14F-4D97-AF65-F5344CB8AC3E}">
        <p14:creationId xmlns:p14="http://schemas.microsoft.com/office/powerpoint/2010/main" val="338075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RISK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37733"/>
            <a:ext cx="8596668" cy="5520267"/>
          </a:xfrm>
        </p:spPr>
        <p:txBody>
          <a:bodyPr>
            <a:normAutofit/>
          </a:bodyPr>
          <a:lstStyle/>
          <a:p>
            <a:r>
              <a:rPr lang="en-US" b="1" dirty="0" smtClean="0"/>
              <a:t>Scope </a:t>
            </a:r>
            <a:r>
              <a:rPr lang="en-US" b="1" dirty="0"/>
              <a:t>Creep</a:t>
            </a:r>
            <a:r>
              <a:rPr lang="en-US" dirty="0"/>
              <a:t> – Additional feature requests may arise, impacting project timelines and increasing costs.</a:t>
            </a:r>
          </a:p>
          <a:p>
            <a:r>
              <a:rPr lang="en-US" b="1" dirty="0"/>
              <a:t>Technical Challenges</a:t>
            </a:r>
            <a:r>
              <a:rPr lang="en-US" dirty="0"/>
              <a:t> – Issues with </a:t>
            </a:r>
            <a:r>
              <a:rPr lang="en-US" b="1" dirty="0"/>
              <a:t>integration of billing, issue ticketing, and employee login</a:t>
            </a:r>
            <a:r>
              <a:rPr lang="en-US" dirty="0"/>
              <a:t> may delay development.</a:t>
            </a:r>
          </a:p>
          <a:p>
            <a:r>
              <a:rPr lang="en-US" b="1" dirty="0"/>
              <a:t>Security Concerns</a:t>
            </a:r>
            <a:r>
              <a:rPr lang="en-US" dirty="0"/>
              <a:t> – Handling sensitive client and employee data requires strong encryption and security measures.</a:t>
            </a:r>
          </a:p>
          <a:p>
            <a:r>
              <a:rPr lang="en-US" b="1" dirty="0"/>
              <a:t>SEO &amp; Performance Risks</a:t>
            </a:r>
            <a:r>
              <a:rPr lang="en-US" dirty="0"/>
              <a:t> – Poor optimization could affect search rankings and website load times.</a:t>
            </a:r>
          </a:p>
          <a:p>
            <a:r>
              <a:rPr lang="en-US" b="1" dirty="0"/>
              <a:t>Resource Availability</a:t>
            </a:r>
            <a:r>
              <a:rPr lang="en-US" dirty="0"/>
              <a:t> – Delays due to dependency on external vendors, third-party services, or internal team constraints.</a:t>
            </a:r>
          </a:p>
          <a:p>
            <a:r>
              <a:rPr lang="en-US" b="1" dirty="0"/>
              <a:t>User Adoption &amp; Training</a:t>
            </a:r>
            <a:r>
              <a:rPr lang="en-US" dirty="0"/>
              <a:t> – Employees may require training to use internal features effectively.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6955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Dependencies: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84867"/>
            <a:ext cx="8596668" cy="4356495"/>
          </a:xfrm>
        </p:spPr>
        <p:txBody>
          <a:bodyPr>
            <a:normAutofit/>
          </a:bodyPr>
          <a:lstStyle/>
          <a:p>
            <a:r>
              <a:rPr lang="en-US" b="1" dirty="0" smtClean="0"/>
              <a:t>Stakeholder </a:t>
            </a:r>
            <a:r>
              <a:rPr lang="en-US" b="1" dirty="0"/>
              <a:t>Approval</a:t>
            </a:r>
            <a:r>
              <a:rPr lang="en-US" dirty="0"/>
              <a:t> – Timely approvals from business leaders are essential for progressing through the </a:t>
            </a:r>
            <a:r>
              <a:rPr lang="en-US" b="1" dirty="0"/>
              <a:t>Waterfall methodology</a:t>
            </a:r>
            <a:r>
              <a:rPr lang="en-US" dirty="0"/>
              <a:t> phases.</a:t>
            </a:r>
          </a:p>
          <a:p>
            <a:r>
              <a:rPr lang="en-US" b="1" dirty="0"/>
              <a:t>Third-Party Integrations</a:t>
            </a:r>
            <a:r>
              <a:rPr lang="en-US" dirty="0"/>
              <a:t> – The project relies on external tools for </a:t>
            </a:r>
            <a:r>
              <a:rPr lang="en-US" b="1" dirty="0"/>
              <a:t>billing, analytics, SEO, and cloud hosting</a:t>
            </a:r>
            <a:r>
              <a:rPr lang="en-US" dirty="0"/>
              <a:t>.</a:t>
            </a:r>
          </a:p>
          <a:p>
            <a:r>
              <a:rPr lang="en-US" b="1" dirty="0"/>
              <a:t>Development &amp; Testing Resources</a:t>
            </a:r>
            <a:r>
              <a:rPr lang="en-US" dirty="0"/>
              <a:t> – The website’s success depends on the availability and expertise of developers, designers, and testers.</a:t>
            </a:r>
          </a:p>
          <a:p>
            <a:r>
              <a:rPr lang="en-US" b="1" dirty="0"/>
              <a:t>Regulatory Compliance</a:t>
            </a:r>
            <a:r>
              <a:rPr lang="en-US" dirty="0"/>
              <a:t> – Compliance with </a:t>
            </a:r>
            <a:r>
              <a:rPr lang="en-US" b="1" dirty="0"/>
              <a:t>data security regulations (GDPR, CCPA)</a:t>
            </a:r>
            <a:r>
              <a:rPr lang="en-US" dirty="0"/>
              <a:t> is necessary for handling client and employee data.</a:t>
            </a:r>
          </a:p>
          <a:p>
            <a:r>
              <a:rPr lang="en-US" b="1" dirty="0"/>
              <a:t>Hosting &amp; Infrastructure</a:t>
            </a:r>
            <a:r>
              <a:rPr lang="en-US" dirty="0"/>
              <a:t> – Website performance depends on reliable cloud hosting (AWS, Azure, Google Cloud).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1385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Situation: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77334" y="1843344"/>
            <a:ext cx="8917928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ABW Digital Marketing Services specializes in running ad campaigns for clients across various industries.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company offers a range of digital marketing solutions, including 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Campaign Trafficking, Reporting &amp; Analytics, Programmatic Ad Operations, App &amp; Website Development, SEO/SEM &amp; AdWords, Social Media Marketing, and Creative Services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Currently, there is no dedicated website to showcase these services, case studies, or client testimonials.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 ensure a structured and sequential development process, the 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Waterfall methodology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is being followed for the website project. </a:t>
            </a:r>
          </a:p>
        </p:txBody>
      </p:sp>
    </p:spTree>
    <p:extLst>
      <p:ext uri="{BB962C8B-B14F-4D97-AF65-F5344CB8AC3E}">
        <p14:creationId xmlns:p14="http://schemas.microsoft.com/office/powerpoint/2010/main" val="309161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Problem: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Lack of an online presence makes it harder for potential clients to find and trust the company.</a:t>
            </a:r>
          </a:p>
          <a:p>
            <a:r>
              <a:rPr lang="en-US" dirty="0"/>
              <a:t>Difficulty in effectively showcasing comprehensive service offerings, including ad operations, analytics, and development services.</a:t>
            </a:r>
          </a:p>
          <a:p>
            <a:r>
              <a:rPr lang="en-US" dirty="0"/>
              <a:t>Dependence on third-party platforms for communication and client acquisition.</a:t>
            </a:r>
          </a:p>
          <a:p>
            <a:r>
              <a:rPr lang="en-US" dirty="0"/>
              <a:t>Limited brand visibility and authority in the digital marketing industry.</a:t>
            </a:r>
          </a:p>
          <a:p>
            <a:r>
              <a:rPr lang="en-US" dirty="0"/>
              <a:t>A structured project execution plan is required to </a:t>
            </a:r>
            <a:r>
              <a:rPr lang="en-US" b="1" dirty="0"/>
              <a:t>ensure smooth website development</a:t>
            </a:r>
            <a:r>
              <a:rPr lang="en-US" dirty="0"/>
              <a:t> and avoid scope creep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58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Opportunity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Developing a professional website presents multiple benefits, including:</a:t>
            </a:r>
          </a:p>
          <a:p>
            <a:r>
              <a:rPr lang="en-US" b="1" dirty="0"/>
              <a:t>Establishing brand credibility</a:t>
            </a:r>
            <a:r>
              <a:rPr lang="en-US" dirty="0"/>
              <a:t> and making the company more discoverable.</a:t>
            </a:r>
          </a:p>
          <a:p>
            <a:r>
              <a:rPr lang="en-US" b="1" dirty="0"/>
              <a:t>Clearly showcasing</a:t>
            </a:r>
            <a:r>
              <a:rPr lang="en-US" dirty="0"/>
              <a:t> core services like Campaign Trafficking, Analytics, Programmatic Ads, SEO, and Social Media Marketing.</a:t>
            </a:r>
          </a:p>
          <a:p>
            <a:r>
              <a:rPr lang="en-US" b="1" dirty="0"/>
              <a:t>Enhancing lead generation</a:t>
            </a:r>
            <a:r>
              <a:rPr lang="en-US" dirty="0"/>
              <a:t> through SEO-optimized content, blogs, and inquiry forms.</a:t>
            </a:r>
          </a:p>
          <a:p>
            <a:r>
              <a:rPr lang="en-US" b="1" dirty="0"/>
              <a:t>Providing an organized platform</a:t>
            </a:r>
            <a:r>
              <a:rPr lang="en-US" dirty="0"/>
              <a:t> for client engagement, case studies, and performance reports.</a:t>
            </a:r>
          </a:p>
          <a:p>
            <a:r>
              <a:rPr lang="en-US" b="1" dirty="0"/>
              <a:t>Ensuring a smooth, structured development process</a:t>
            </a:r>
            <a:r>
              <a:rPr lang="en-US" dirty="0"/>
              <a:t> with the </a:t>
            </a:r>
            <a:r>
              <a:rPr lang="en-US" b="1" dirty="0"/>
              <a:t>Waterfall methodology</a:t>
            </a:r>
            <a:r>
              <a:rPr lang="en-US" dirty="0"/>
              <a:t>, progressing through:</a:t>
            </a:r>
          </a:p>
          <a:p>
            <a:pPr lvl="1"/>
            <a:r>
              <a:rPr lang="en-US" b="1" dirty="0"/>
              <a:t>Requirement Gathering → Design → Development → Testing → Deployment → Maintenance</a:t>
            </a: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3388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Purpose Statement (Goals):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goal of this project is to create a professional website for </a:t>
            </a:r>
            <a:r>
              <a:rPr lang="en-US" b="1" dirty="0"/>
              <a:t>ABW Media Network LLC</a:t>
            </a:r>
            <a:r>
              <a:rPr lang="en-US" dirty="0"/>
              <a:t> that boosts credibility, makes it easier for potential clients to find us, and clearly presents our digital marketing services like </a:t>
            </a:r>
            <a:r>
              <a:rPr lang="en-US" b="1" dirty="0"/>
              <a:t>Campaign Trafficking, SEO, Programmatic Ads, and Social Media Marketing</a:t>
            </a:r>
            <a:r>
              <a:rPr lang="en-US" dirty="0"/>
              <a:t>. The website will serve as a hub for engaging with clients, generating leads, and streamlining service inquiries. By following a step-by-step </a:t>
            </a:r>
            <a:r>
              <a:rPr lang="en-US" b="1" dirty="0"/>
              <a:t>Waterfall approach</a:t>
            </a:r>
            <a:r>
              <a:rPr lang="en-US" dirty="0"/>
              <a:t>, we’ll ensure a smooth development process while making the site user-friendly, fast, and optimized for search engines. This will help us strengthen our brand and grow our business effectively.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7597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930233"/>
            <a:ext cx="8596668" cy="1320800"/>
          </a:xfrm>
        </p:spPr>
        <p:txBody>
          <a:bodyPr/>
          <a:lstStyle/>
          <a:p>
            <a:r>
              <a:rPr lang="en-IN" dirty="0"/>
              <a:t>Project Objectives: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77334" y="2157242"/>
            <a:ext cx="8596668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 a professional website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to establish a strong online presence.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Showcase key services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like Campaign Trafficking, SEO, Programmatic Ads, and Social Media Marketing.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Enhance lead generation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through SEO, contact forms, and case studies.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Improve client engagement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with clear service information and direct inquiry options.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Ensure a structured development process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by following the 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Waterfall methodology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Optimize website performance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for speed, responsiveness, and SEO.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Create a user-friendly interface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for seamless navigation and accessibility.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Support business growth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by strengthening brand credibility and market reach. </a:t>
            </a:r>
          </a:p>
        </p:txBody>
      </p:sp>
    </p:spTree>
    <p:extLst>
      <p:ext uri="{BB962C8B-B14F-4D97-AF65-F5344CB8AC3E}">
        <p14:creationId xmlns:p14="http://schemas.microsoft.com/office/powerpoint/2010/main" val="360944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Success Criteria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77334" y="1977317"/>
            <a:ext cx="982980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Fully functional and visually appealing website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that aligns with industry standards.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Comprehensive service offerings and case studies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to attract and inform potential clients.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Dedicated employee portal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with secure login for internal resources, onboarding, and updates.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Contact, billing, and support ticketing system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to streamline communication and issue resolution.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SEO-optimized content and structure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improving search engine rankings and organic traffic.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User-friendly design and seamless navigation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ensuring a smooth experience for both clients and employees.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Integrated lead generation tools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including inquiry forms and downloadable resources.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Fast-loading, mobile-responsive website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meeting technical performance benchmarks.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Structured development using the Waterfall methodology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ensuring timely completion without scope creep.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Positive engagement metrics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such as increased client inquiries, employee usage of internal tools, and improved operational efficiency. </a:t>
            </a:r>
          </a:p>
        </p:txBody>
      </p:sp>
    </p:spTree>
    <p:extLst>
      <p:ext uri="{BB962C8B-B14F-4D97-AF65-F5344CB8AC3E}">
        <p14:creationId xmlns:p14="http://schemas.microsoft.com/office/powerpoint/2010/main" val="239238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194733"/>
            <a:ext cx="8596668" cy="668867"/>
          </a:xfrm>
        </p:spPr>
        <p:txBody>
          <a:bodyPr/>
          <a:lstStyle/>
          <a:p>
            <a:r>
              <a:rPr lang="en-IN" dirty="0"/>
              <a:t>Methods/Approach: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609601" y="752845"/>
            <a:ext cx="10557932" cy="5775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Waterfall Methodology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– </a:t>
            </a:r>
            <a:r>
              <a:rPr lang="en-US" dirty="0"/>
              <a:t>The </a:t>
            </a:r>
            <a:r>
              <a:rPr lang="en-US" b="1" dirty="0"/>
              <a:t>Waterfall methodology</a:t>
            </a:r>
            <a:r>
              <a:rPr lang="en-US" dirty="0"/>
              <a:t> is a </a:t>
            </a:r>
            <a:r>
              <a:rPr lang="en-US" b="1" dirty="0"/>
              <a:t>linear and sequential</a:t>
            </a:r>
            <a:r>
              <a:rPr lang="en-US" dirty="0"/>
              <a:t> project management approach where development progresses through </a:t>
            </a:r>
            <a:r>
              <a:rPr lang="en-US" b="1" dirty="0"/>
              <a:t>fixed phases</a:t>
            </a:r>
            <a:r>
              <a:rPr lang="en-US" dirty="0"/>
              <a:t>, ensuring each phase is </a:t>
            </a:r>
            <a:r>
              <a:rPr lang="en-US" b="1" dirty="0"/>
              <a:t>completed before moving to the next</a:t>
            </a:r>
            <a:r>
              <a:rPr lang="en-US" dirty="0"/>
              <a:t>. </a:t>
            </a:r>
            <a:r>
              <a:rPr lang="en-US" dirty="0" smtClean="0"/>
              <a:t>This </a:t>
            </a:r>
            <a:r>
              <a:rPr lang="en-US" dirty="0"/>
              <a:t>best suited for projects with </a:t>
            </a:r>
            <a:r>
              <a:rPr lang="en-US" b="1" dirty="0"/>
              <a:t>well-defined requirements</a:t>
            </a:r>
            <a:r>
              <a:rPr lang="en-US" dirty="0"/>
              <a:t>, minimal expected changes, and a need for </a:t>
            </a:r>
            <a:r>
              <a:rPr lang="en-US" b="1" dirty="0"/>
              <a:t>clear documentation and structured execution</a:t>
            </a:r>
            <a:r>
              <a:rPr lang="en-US" dirty="0" smtClean="0"/>
              <a:t>.</a:t>
            </a:r>
          </a:p>
          <a:p>
            <a:r>
              <a:rPr lang="en-US" sz="1400" b="1" dirty="0" smtClean="0"/>
              <a:t>Requirement </a:t>
            </a:r>
            <a:r>
              <a:rPr lang="en-US" sz="1400" b="1" dirty="0"/>
              <a:t>Gathering:</a:t>
            </a:r>
            <a:endParaRPr lang="en-US" sz="1400" dirty="0"/>
          </a:p>
          <a:p>
            <a:pPr lvl="1"/>
            <a:r>
              <a:rPr lang="en-US" sz="1400" dirty="0"/>
              <a:t>Business analysts have applied </a:t>
            </a:r>
            <a:r>
              <a:rPr lang="en-US" sz="1400" b="1" dirty="0"/>
              <a:t>elicitation techniques</a:t>
            </a:r>
            <a:r>
              <a:rPr lang="en-US" sz="1400" dirty="0"/>
              <a:t> such as brainstorming, stakeholder interviews, and documentation review to define the </a:t>
            </a:r>
            <a:r>
              <a:rPr lang="en-US" sz="1400" b="1" dirty="0"/>
              <a:t>functional and technical requirements</a:t>
            </a:r>
            <a:r>
              <a:rPr lang="en-US" sz="1400" dirty="0"/>
              <a:t> of the website.</a:t>
            </a:r>
          </a:p>
          <a:p>
            <a:pPr lvl="1"/>
            <a:r>
              <a:rPr lang="en-US" sz="1400" dirty="0"/>
              <a:t>Key business needs, including </a:t>
            </a:r>
            <a:r>
              <a:rPr lang="en-US" sz="1400" b="1" dirty="0"/>
              <a:t>client engagement, employee login, billing system, issue ticketing, and lead generation tools</a:t>
            </a:r>
            <a:r>
              <a:rPr lang="en-US" sz="1400" dirty="0"/>
              <a:t>, have been identified.</a:t>
            </a:r>
          </a:p>
          <a:p>
            <a:r>
              <a:rPr lang="en-US" sz="1400" b="1" dirty="0"/>
              <a:t>Design Phase:</a:t>
            </a:r>
            <a:endParaRPr lang="en-US" sz="1400" dirty="0"/>
          </a:p>
          <a:p>
            <a:pPr lvl="1"/>
            <a:r>
              <a:rPr lang="en-US" sz="1400" b="1" dirty="0"/>
              <a:t>Wireframes and UI/UX prototypes</a:t>
            </a:r>
            <a:r>
              <a:rPr lang="en-US" sz="1400" dirty="0"/>
              <a:t> are created to visualize the website structure and user journey.</a:t>
            </a:r>
          </a:p>
          <a:p>
            <a:pPr lvl="1"/>
            <a:r>
              <a:rPr lang="en-US" sz="1400" dirty="0"/>
              <a:t>Branding elements, color schemes, and design aesthetics are finalized in collaboration with stakeholders.</a:t>
            </a:r>
          </a:p>
          <a:p>
            <a:r>
              <a:rPr lang="en-US" sz="1400" b="1" dirty="0"/>
              <a:t>Development Phase:</a:t>
            </a:r>
            <a:endParaRPr lang="en-US" sz="1400" dirty="0"/>
          </a:p>
          <a:p>
            <a:pPr lvl="1"/>
            <a:r>
              <a:rPr lang="en-US" sz="1400" dirty="0"/>
              <a:t>The development team begins coding the website </a:t>
            </a:r>
            <a:r>
              <a:rPr lang="en-US" sz="1400" b="1" dirty="0"/>
              <a:t>based on approved design mockups and requirement specifications</a:t>
            </a:r>
            <a:r>
              <a:rPr lang="en-US" sz="1400" dirty="0"/>
              <a:t>.</a:t>
            </a:r>
          </a:p>
          <a:p>
            <a:pPr lvl="1"/>
            <a:r>
              <a:rPr lang="en-US" sz="1400" dirty="0"/>
              <a:t>Core functionalities such as </a:t>
            </a:r>
            <a:r>
              <a:rPr lang="en-US" sz="1400" b="1" dirty="0"/>
              <a:t>employee login, contact section, billing system, issue ticketing, service pages, and inquiry forms</a:t>
            </a:r>
            <a:r>
              <a:rPr lang="en-US" sz="1400" dirty="0"/>
              <a:t> are </a:t>
            </a:r>
            <a:r>
              <a:rPr lang="en-US" sz="1400" dirty="0" smtClean="0"/>
              <a:t>integrated.</a:t>
            </a:r>
          </a:p>
          <a:p>
            <a:pPr lvl="1"/>
            <a:r>
              <a:rPr lang="en-US" sz="1400" dirty="0" smtClean="0"/>
              <a:t>Database </a:t>
            </a:r>
            <a:r>
              <a:rPr lang="en-US" sz="1400" dirty="0"/>
              <a:t>structures are created to handle </a:t>
            </a:r>
            <a:r>
              <a:rPr lang="en-US" sz="1400" b="1" dirty="0"/>
              <a:t>user authentication, service inquiries, and internal management systems</a:t>
            </a:r>
            <a:r>
              <a:rPr lang="en-US" sz="1400" dirty="0" smtClean="0"/>
              <a:t>.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659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84667"/>
            <a:ext cx="8596668" cy="1320800"/>
          </a:xfrm>
        </p:spPr>
        <p:txBody>
          <a:bodyPr/>
          <a:lstStyle/>
          <a:p>
            <a:r>
              <a:rPr lang="en-IN" dirty="0"/>
              <a:t>Methods/Approach: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59456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en-US" sz="1200" b="1" dirty="0"/>
              <a:t>Testing Phase:</a:t>
            </a:r>
            <a:endParaRPr lang="en-US" sz="1200" dirty="0"/>
          </a:p>
          <a:p>
            <a:pPr lvl="1"/>
            <a:r>
              <a:rPr lang="en-US" sz="1200" b="1" dirty="0"/>
              <a:t>Functional, performance, security, and usability testing</a:t>
            </a:r>
            <a:r>
              <a:rPr lang="en-US" sz="1200" dirty="0"/>
              <a:t> is conducted to ensure the website meets quality standards.</a:t>
            </a:r>
          </a:p>
          <a:p>
            <a:pPr lvl="1"/>
            <a:r>
              <a:rPr lang="en-US" sz="1200" dirty="0"/>
              <a:t>Bugs and issues are logged, fixed, and re-tested before deployment.</a:t>
            </a:r>
          </a:p>
          <a:p>
            <a:r>
              <a:rPr lang="en-US" sz="1200" b="1" dirty="0"/>
              <a:t>Deployment Phase:</a:t>
            </a:r>
            <a:endParaRPr lang="en-US" sz="1200" dirty="0"/>
          </a:p>
          <a:p>
            <a:pPr lvl="1"/>
            <a:r>
              <a:rPr lang="en-US" sz="1200" dirty="0"/>
              <a:t>The website is launched in a </a:t>
            </a:r>
            <a:r>
              <a:rPr lang="en-US" sz="1200" b="1" dirty="0"/>
              <a:t>staging environment for final stakeholder approval</a:t>
            </a:r>
            <a:r>
              <a:rPr lang="en-US" sz="1200" dirty="0"/>
              <a:t>.</a:t>
            </a:r>
          </a:p>
          <a:p>
            <a:pPr lvl="1"/>
            <a:r>
              <a:rPr lang="en-US" sz="1200" dirty="0"/>
              <a:t>Once approved, it is </a:t>
            </a:r>
            <a:r>
              <a:rPr lang="en-US" sz="1200" b="1" dirty="0"/>
              <a:t>deployed to the live environment</a:t>
            </a:r>
            <a:r>
              <a:rPr lang="en-US" sz="1200" dirty="0"/>
              <a:t> and made accessible to clients and employees.</a:t>
            </a:r>
          </a:p>
          <a:p>
            <a:r>
              <a:rPr lang="en-US" sz="1200" b="1" dirty="0"/>
              <a:t>Maintenance &amp; Continuous Improvement:</a:t>
            </a:r>
            <a:endParaRPr lang="en-US" sz="1200" dirty="0"/>
          </a:p>
          <a:p>
            <a:pPr lvl="1"/>
            <a:r>
              <a:rPr lang="en-US" sz="1200" dirty="0"/>
              <a:t>Regular </a:t>
            </a:r>
            <a:r>
              <a:rPr lang="en-US" sz="1200" b="1" dirty="0"/>
              <a:t>monitoring and optimization</a:t>
            </a:r>
            <a:r>
              <a:rPr lang="en-US" sz="1200" dirty="0"/>
              <a:t> of website performance, SEO, and security protocols.</a:t>
            </a:r>
          </a:p>
          <a:p>
            <a:pPr lvl="1"/>
            <a:r>
              <a:rPr lang="en-US" sz="1200" dirty="0"/>
              <a:t>Ongoing </a:t>
            </a:r>
            <a:r>
              <a:rPr lang="en-US" sz="1200" b="1" dirty="0"/>
              <a:t>support and updates</a:t>
            </a:r>
            <a:r>
              <a:rPr lang="en-US" sz="1200" dirty="0"/>
              <a:t> to improve functionality based on user feedback.</a:t>
            </a:r>
          </a:p>
          <a:p>
            <a:r>
              <a:rPr lang="en-US" sz="1200" b="1" dirty="0"/>
              <a:t>Tracking and Documentation:</a:t>
            </a:r>
          </a:p>
          <a:p>
            <a:r>
              <a:rPr lang="en-US" sz="1200" b="1" dirty="0"/>
              <a:t>Project documentation</a:t>
            </a:r>
            <a:r>
              <a:rPr lang="en-US" sz="1200" dirty="0"/>
              <a:t> is maintained at each phase to ensure clarity and proper handover.</a:t>
            </a:r>
          </a:p>
          <a:p>
            <a:r>
              <a:rPr lang="en-US" sz="1200" b="1" dirty="0"/>
              <a:t>Progress tracking tools</a:t>
            </a:r>
            <a:r>
              <a:rPr lang="en-US" sz="1200" dirty="0"/>
              <a:t> (such as Gantt charts or milestone checklists) are used to monitor the completion of each stage.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9190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117</TotalTime>
  <Words>1381</Words>
  <Application>Microsoft Office PowerPoint</Application>
  <PresentationFormat>Widescreen</PresentationFormat>
  <Paragraphs>106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Facet</vt:lpstr>
      <vt:lpstr>ABW </vt:lpstr>
      <vt:lpstr>Situation:</vt:lpstr>
      <vt:lpstr>Problem:</vt:lpstr>
      <vt:lpstr>Opportunity</vt:lpstr>
      <vt:lpstr>Purpose Statement (Goals):</vt:lpstr>
      <vt:lpstr>Project Objectives:</vt:lpstr>
      <vt:lpstr>Success Criteria</vt:lpstr>
      <vt:lpstr>Methods/Approach:</vt:lpstr>
      <vt:lpstr>Methods/Approach:</vt:lpstr>
      <vt:lpstr>Resources:</vt:lpstr>
      <vt:lpstr>Resources</vt:lpstr>
      <vt:lpstr>RESOURCES</vt:lpstr>
      <vt:lpstr>RISK</vt:lpstr>
      <vt:lpstr>Dependencies: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ABW</dc:title>
  <dc:creator>Microsoft account</dc:creator>
  <cp:lastModifiedBy>Microsoft account</cp:lastModifiedBy>
  <cp:revision>8</cp:revision>
  <dcterms:created xsi:type="dcterms:W3CDTF">2025-02-27T05:17:27Z</dcterms:created>
  <dcterms:modified xsi:type="dcterms:W3CDTF">2025-02-27T07:15:13Z</dcterms:modified>
</cp:coreProperties>
</file>