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notesMasterIdLst>
    <p:notesMasterId r:id="rId29"/>
  </p:notesMasterIdLst>
  <p:sldIdLst>
    <p:sldId id="256" r:id="rId3"/>
    <p:sldId id="302" r:id="rId4"/>
    <p:sldId id="304" r:id="rId5"/>
    <p:sldId id="305" r:id="rId6"/>
    <p:sldId id="306" r:id="rId7"/>
    <p:sldId id="307" r:id="rId8"/>
    <p:sldId id="308" r:id="rId9"/>
    <p:sldId id="309" r:id="rId10"/>
    <p:sldId id="310" r:id="rId11"/>
    <p:sldId id="311" r:id="rId12"/>
    <p:sldId id="312" r:id="rId13"/>
    <p:sldId id="313" r:id="rId14"/>
    <p:sldId id="314" r:id="rId15"/>
    <p:sldId id="315" r:id="rId16"/>
    <p:sldId id="316" r:id="rId17"/>
    <p:sldId id="317" r:id="rId18"/>
    <p:sldId id="318" r:id="rId19"/>
    <p:sldId id="319" r:id="rId20"/>
    <p:sldId id="321" r:id="rId21"/>
    <p:sldId id="320" r:id="rId22"/>
    <p:sldId id="322" r:id="rId23"/>
    <p:sldId id="323" r:id="rId24"/>
    <p:sldId id="324" r:id="rId25"/>
    <p:sldId id="325" r:id="rId26"/>
    <p:sldId id="326" r:id="rId27"/>
    <p:sldId id="327"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charts/_rels/chart1.xml.rels><?xml version="1.0" encoding="UTF-8" standalone="yes"?>
<Relationships xmlns="http://schemas.openxmlformats.org/package/2006/relationships"><Relationship Id="rId1" Type="http://schemas.openxmlformats.org/officeDocument/2006/relationships/oleObject" Target="file:///C:\Users\Venkat%20R%20P\Desktop\Venkat%20Task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Venkat%20R%20P\Desktop\Venkat%20Task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Venkat%20R%20P\Desktop\Venkat%20Task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Venkat%20R%20P\Desktop\Venkat%20Task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en-US" sz="1800" b="1" i="0" u="none" strike="noStrike" kern="1200" cap="all" baseline="0">
                <a:solidFill>
                  <a:schemeClr val="tx1">
                    <a:lumMod val="65000"/>
                    <a:lumOff val="35000"/>
                  </a:schemeClr>
                </a:solidFill>
                <a:latin typeface="+mn-lt"/>
                <a:ea typeface="+mn-ea"/>
                <a:cs typeface="+mn-cs"/>
              </a:defRPr>
            </a:pPr>
            <a:r>
              <a:rPr lang="en-IN"/>
              <a:t>bjm platform overview</a:t>
            </a:r>
          </a:p>
        </c:rich>
      </c:tx>
      <c:overlay val="0"/>
      <c:spPr>
        <a:noFill/>
        <a:ln>
          <a:noFill/>
        </a:ln>
        <a:effectLst/>
      </c:spPr>
    </c:title>
    <c:autoTitleDeleted val="0"/>
    <c:view3D>
      <c:rotX val="50"/>
      <c:rotY val="0"/>
      <c:depthPercent val="100"/>
      <c:rAngAx val="0"/>
    </c:view3D>
    <c:floor>
      <c:thickness val="0"/>
      <c:spPr>
        <a:noFill/>
        <a:ln>
          <a:noFill/>
        </a:ln>
        <a:effectLst/>
      </c:spPr>
    </c:floor>
    <c:sideWall>
      <c:thickness val="0"/>
      <c:spPr>
        <a:noFill/>
        <a:ln>
          <a:noFill/>
        </a:ln>
        <a:effectLst/>
      </c:spPr>
    </c:sideWall>
    <c:backWall>
      <c:thickness val="0"/>
      <c:spPr>
        <a:noFill/>
        <a:ln>
          <a:noFill/>
        </a:ln>
        <a:effectLst/>
      </c:spPr>
    </c:backWall>
    <c:plotArea>
      <c:layout/>
      <c:pie3DChart>
        <c:varyColors val="1"/>
        <c:ser>
          <c:idx val="0"/>
          <c:order val="0"/>
          <c:dPt>
            <c:idx val="0"/>
            <c:bubble3D val="0"/>
            <c:spPr>
              <a:solidFill>
                <a:schemeClr val="accent1">
                  <a:alpha val="90000"/>
                </a:schemeClr>
              </a:solidFill>
              <a:ln w="19050">
                <a:solidFill>
                  <a:schemeClr val="accent1">
                    <a:lumMod val="75000"/>
                  </a:schemeClr>
                </a:solidFill>
              </a:ln>
              <a:effectLst>
                <a:innerShdw blurRad="114300">
                  <a:schemeClr val="accent1">
                    <a:lumMod val="75000"/>
                  </a:schemeClr>
                </a:innerShdw>
              </a:effectLst>
              <a:scene3d>
                <a:camera prst="orthographicFront"/>
                <a:lightRig rig="threePt" dir="t"/>
              </a:scene3d>
              <a:sp3d contourW="19050" prstMaterial="flat">
                <a:contourClr>
                  <a:schemeClr val="accent1">
                    <a:lumMod val="75000"/>
                  </a:schemeClr>
                </a:contourClr>
              </a:sp3d>
            </c:spPr>
            <c:extLst>
              <c:ext xmlns:c16="http://schemas.microsoft.com/office/drawing/2014/chart" uri="{C3380CC4-5D6E-409C-BE32-E72D297353CC}">
                <c16:uniqueId val="{00000001-BA44-4901-8981-248942BB70D7}"/>
              </c:ext>
            </c:extLst>
          </c:dPt>
          <c:dPt>
            <c:idx val="1"/>
            <c:bubble3D val="0"/>
            <c:spPr>
              <a:solidFill>
                <a:schemeClr val="accent2">
                  <a:alpha val="90000"/>
                </a:schemeClr>
              </a:solidFill>
              <a:ln w="19050">
                <a:solidFill>
                  <a:schemeClr val="accent2">
                    <a:lumMod val="75000"/>
                  </a:schemeClr>
                </a:solidFill>
              </a:ln>
              <a:effectLst>
                <a:innerShdw blurRad="114300">
                  <a:schemeClr val="accent2">
                    <a:lumMod val="75000"/>
                  </a:schemeClr>
                </a:innerShdw>
              </a:effectLst>
              <a:scene3d>
                <a:camera prst="orthographicFront"/>
                <a:lightRig rig="threePt" dir="t"/>
              </a:scene3d>
              <a:sp3d contourW="19050" prstMaterial="flat">
                <a:contourClr>
                  <a:schemeClr val="accent2">
                    <a:lumMod val="75000"/>
                  </a:schemeClr>
                </a:contourClr>
              </a:sp3d>
            </c:spPr>
            <c:extLst>
              <c:ext xmlns:c16="http://schemas.microsoft.com/office/drawing/2014/chart" uri="{C3380CC4-5D6E-409C-BE32-E72D297353CC}">
                <c16:uniqueId val="{00000003-BA44-4901-8981-248942BB70D7}"/>
              </c:ext>
            </c:extLst>
          </c:dPt>
          <c:dPt>
            <c:idx val="2"/>
            <c:bubble3D val="0"/>
            <c:spPr>
              <a:solidFill>
                <a:schemeClr val="accent3">
                  <a:alpha val="90000"/>
                </a:schemeClr>
              </a:solidFill>
              <a:ln w="19050">
                <a:solidFill>
                  <a:schemeClr val="accent3">
                    <a:lumMod val="75000"/>
                  </a:schemeClr>
                </a:solidFill>
              </a:ln>
              <a:effectLst>
                <a:innerShdw blurRad="114300">
                  <a:schemeClr val="accent3">
                    <a:lumMod val="75000"/>
                  </a:schemeClr>
                </a:innerShdw>
              </a:effectLst>
              <a:scene3d>
                <a:camera prst="orthographicFront"/>
                <a:lightRig rig="threePt" dir="t"/>
              </a:scene3d>
              <a:sp3d contourW="19050" prstMaterial="flat">
                <a:contourClr>
                  <a:schemeClr val="accent3">
                    <a:lumMod val="75000"/>
                  </a:schemeClr>
                </a:contourClr>
              </a:sp3d>
            </c:spPr>
            <c:extLst>
              <c:ext xmlns:c16="http://schemas.microsoft.com/office/drawing/2014/chart" uri="{C3380CC4-5D6E-409C-BE32-E72D297353CC}">
                <c16:uniqueId val="{00000005-BA44-4901-8981-248942BB70D7}"/>
              </c:ext>
            </c:extLst>
          </c:dPt>
          <c:dPt>
            <c:idx val="3"/>
            <c:bubble3D val="0"/>
            <c:spPr>
              <a:solidFill>
                <a:schemeClr val="accent4">
                  <a:alpha val="90000"/>
                </a:schemeClr>
              </a:solidFill>
              <a:ln w="19050">
                <a:solidFill>
                  <a:schemeClr val="accent4">
                    <a:lumMod val="75000"/>
                  </a:schemeClr>
                </a:solidFill>
              </a:ln>
              <a:effectLst>
                <a:innerShdw blurRad="114300">
                  <a:schemeClr val="accent4">
                    <a:lumMod val="75000"/>
                  </a:schemeClr>
                </a:innerShdw>
              </a:effectLst>
              <a:scene3d>
                <a:camera prst="orthographicFront"/>
                <a:lightRig rig="threePt" dir="t"/>
              </a:scene3d>
              <a:sp3d contourW="19050" prstMaterial="flat">
                <a:contourClr>
                  <a:schemeClr val="accent4">
                    <a:lumMod val="75000"/>
                  </a:schemeClr>
                </a:contourClr>
              </a:sp3d>
            </c:spPr>
            <c:extLst>
              <c:ext xmlns:c16="http://schemas.microsoft.com/office/drawing/2014/chart" uri="{C3380CC4-5D6E-409C-BE32-E72D297353CC}">
                <c16:uniqueId val="{00000007-BA44-4901-8981-248942BB70D7}"/>
              </c:ext>
            </c:extLst>
          </c:dPt>
          <c:dPt>
            <c:idx val="4"/>
            <c:bubble3D val="0"/>
            <c:spPr>
              <a:solidFill>
                <a:schemeClr val="accent5">
                  <a:alpha val="90000"/>
                </a:schemeClr>
              </a:solidFill>
              <a:ln w="19050">
                <a:solidFill>
                  <a:schemeClr val="accent5">
                    <a:lumMod val="75000"/>
                  </a:schemeClr>
                </a:solidFill>
              </a:ln>
              <a:effectLst>
                <a:innerShdw blurRad="114300">
                  <a:schemeClr val="accent5">
                    <a:lumMod val="75000"/>
                  </a:schemeClr>
                </a:innerShdw>
              </a:effectLst>
              <a:scene3d>
                <a:camera prst="orthographicFront"/>
                <a:lightRig rig="threePt" dir="t"/>
              </a:scene3d>
              <a:sp3d contourW="19050" prstMaterial="flat">
                <a:contourClr>
                  <a:schemeClr val="accent5">
                    <a:lumMod val="75000"/>
                  </a:schemeClr>
                </a:contourClr>
              </a:sp3d>
            </c:spPr>
            <c:extLst>
              <c:ext xmlns:c16="http://schemas.microsoft.com/office/drawing/2014/chart" uri="{C3380CC4-5D6E-409C-BE32-E72D297353CC}">
                <c16:uniqueId val="{00000009-BA44-4901-8981-248942BB70D7}"/>
              </c:ext>
            </c:extLst>
          </c:dPt>
          <c:dPt>
            <c:idx val="5"/>
            <c:bubble3D val="0"/>
            <c:spPr>
              <a:solidFill>
                <a:schemeClr val="accent6">
                  <a:alpha val="90000"/>
                </a:schemeClr>
              </a:solidFill>
              <a:ln w="19050">
                <a:solidFill>
                  <a:schemeClr val="accent6">
                    <a:lumMod val="75000"/>
                  </a:schemeClr>
                </a:solidFill>
              </a:ln>
              <a:effectLst>
                <a:innerShdw blurRad="114300">
                  <a:schemeClr val="accent6">
                    <a:lumMod val="75000"/>
                  </a:schemeClr>
                </a:innerShdw>
              </a:effectLst>
              <a:scene3d>
                <a:camera prst="orthographicFront"/>
                <a:lightRig rig="threePt" dir="t"/>
              </a:scene3d>
              <a:sp3d contourW="19050" prstMaterial="flat">
                <a:contourClr>
                  <a:schemeClr val="accent6">
                    <a:lumMod val="75000"/>
                  </a:schemeClr>
                </a:contourClr>
              </a:sp3d>
            </c:spPr>
            <c:extLst>
              <c:ext xmlns:c16="http://schemas.microsoft.com/office/drawing/2014/chart" uri="{C3380CC4-5D6E-409C-BE32-E72D297353CC}">
                <c16:uniqueId val="{0000000B-BA44-4901-8981-248942BB70D7}"/>
              </c:ext>
            </c:extLst>
          </c:dPt>
          <c:dPt>
            <c:idx val="6"/>
            <c:bubble3D val="0"/>
            <c:spPr>
              <a:solidFill>
                <a:schemeClr val="accent1">
                  <a:lumMod val="60000"/>
                  <a:alpha val="90000"/>
                </a:schemeClr>
              </a:solidFill>
              <a:ln w="19050">
                <a:solidFill>
                  <a:schemeClr val="accent1">
                    <a:lumMod val="60000"/>
                    <a:lumMod val="75000"/>
                  </a:schemeClr>
                </a:solidFill>
              </a:ln>
              <a:effectLst>
                <a:innerShdw blurRad="114300">
                  <a:schemeClr val="accent1">
                    <a:lumMod val="60000"/>
                    <a:lumMod val="75000"/>
                  </a:schemeClr>
                </a:innerShdw>
              </a:effectLst>
              <a:scene3d>
                <a:camera prst="orthographicFront"/>
                <a:lightRig rig="threePt" dir="t"/>
              </a:scene3d>
              <a:sp3d contourW="19050" prstMaterial="flat">
                <a:contourClr>
                  <a:schemeClr val="accent1">
                    <a:lumMod val="60000"/>
                    <a:lumMod val="75000"/>
                  </a:schemeClr>
                </a:contourClr>
              </a:sp3d>
            </c:spPr>
            <c:extLst>
              <c:ext xmlns:c16="http://schemas.microsoft.com/office/drawing/2014/chart" uri="{C3380CC4-5D6E-409C-BE32-E72D297353CC}">
                <c16:uniqueId val="{0000000D-BA44-4901-8981-248942BB70D7}"/>
              </c:ext>
            </c:extLst>
          </c:dPt>
          <c:dLbls>
            <c:dLbl>
              <c:idx val="0"/>
              <c:layout>
                <c:manualLayout>
                  <c:x val="-4.6383639545056997E-2"/>
                  <c:y val="9.6224846894138197E-2"/>
                </c:manualLayout>
              </c:layout>
              <c:spPr>
                <a:solidFill>
                  <a:schemeClr val="lt1">
                    <a:alpha val="90000"/>
                  </a:schemeClr>
                </a:solidFill>
                <a:ln w="12700" cap="flat" cmpd="sng" algn="ctr">
                  <a:solidFill>
                    <a:schemeClr val="accent1"/>
                  </a:solidFill>
                  <a:round/>
                </a:ln>
                <a:effectLst>
                  <a:outerShdw blurRad="50800" dist="38100" dir="2700000" algn="tl" rotWithShape="0">
                    <a:schemeClr val="accent1">
                      <a:lumMod val="75000"/>
                      <a:alpha val="40000"/>
                    </a:schemeClr>
                  </a:outerShdw>
                </a:effectLst>
              </c:spPr>
              <c:txPr>
                <a:bodyPr rot="0" spcFirstLastPara="1" vertOverflow="clip" horzOverflow="clip" vert="horz" wrap="square" lIns="38100" tIns="19050" rIns="38100" bIns="19050" anchor="ctr" anchorCtr="1">
                  <a:spAutoFit/>
                </a:bodyPr>
                <a:lstStyle/>
                <a:p>
                  <a:pPr>
                    <a:defRPr lang="en-US" sz="1000" b="0" i="0" u="none" strike="noStrike" kern="1200" baseline="0">
                      <a:solidFill>
                        <a:schemeClr val="accent1"/>
                      </a:solidFill>
                      <a:effectLst/>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A44-4901-8981-248942BB70D7}"/>
                </c:ext>
              </c:extLst>
            </c:dLbl>
            <c:dLbl>
              <c:idx val="1"/>
              <c:layout>
                <c:manualLayout>
                  <c:x val="-7.6317366579177606E-2"/>
                  <c:y val="5.9321230679497501E-3"/>
                </c:manualLayout>
              </c:layout>
              <c:spPr>
                <a:solidFill>
                  <a:schemeClr val="lt1">
                    <a:alpha val="90000"/>
                  </a:schemeClr>
                </a:solidFill>
                <a:ln w="12700" cap="flat" cmpd="sng" algn="ctr">
                  <a:solidFill>
                    <a:schemeClr val="accent2"/>
                  </a:solidFill>
                  <a:round/>
                </a:ln>
                <a:effectLst>
                  <a:outerShdw blurRad="50800" dist="38100" dir="2700000" algn="tl" rotWithShape="0">
                    <a:schemeClr val="accent2">
                      <a:lumMod val="75000"/>
                      <a:alpha val="40000"/>
                    </a:schemeClr>
                  </a:outerShdw>
                </a:effectLst>
              </c:spPr>
              <c:txPr>
                <a:bodyPr rot="0" spcFirstLastPara="1" vertOverflow="clip" horzOverflow="clip" vert="horz" wrap="square" lIns="38100" tIns="19050" rIns="38100" bIns="19050" anchor="ctr" anchorCtr="1">
                  <a:spAutoFit/>
                </a:bodyPr>
                <a:lstStyle/>
                <a:p>
                  <a:pPr>
                    <a:defRPr lang="en-US" sz="1000" b="0" i="0" u="none" strike="noStrike" kern="1200" baseline="0">
                      <a:solidFill>
                        <a:schemeClr val="accent2"/>
                      </a:solidFill>
                      <a:effectLst/>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A44-4901-8981-248942BB70D7}"/>
                </c:ext>
              </c:extLst>
            </c:dLbl>
            <c:dLbl>
              <c:idx val="2"/>
              <c:layout>
                <c:manualLayout>
                  <c:x val="-3.74245406824147E-2"/>
                  <c:y val="-0.124808253135025"/>
                </c:manualLayout>
              </c:layout>
              <c:spPr>
                <a:solidFill>
                  <a:schemeClr val="lt1">
                    <a:alpha val="90000"/>
                  </a:schemeClr>
                </a:solidFill>
                <a:ln w="12700" cap="flat" cmpd="sng" algn="ctr">
                  <a:solidFill>
                    <a:schemeClr val="accent3"/>
                  </a:solidFill>
                  <a:round/>
                </a:ln>
                <a:effectLst>
                  <a:outerShdw blurRad="50800" dist="38100" dir="2700000" algn="tl" rotWithShape="0">
                    <a:schemeClr val="accent3">
                      <a:lumMod val="75000"/>
                      <a:alpha val="40000"/>
                    </a:schemeClr>
                  </a:outerShdw>
                </a:effectLst>
              </c:spPr>
              <c:txPr>
                <a:bodyPr rot="0" spcFirstLastPara="1" vertOverflow="clip" horzOverflow="clip" vert="horz" wrap="square" lIns="38100" tIns="19050" rIns="38100" bIns="19050" anchor="ctr" anchorCtr="1">
                  <a:spAutoFit/>
                </a:bodyPr>
                <a:lstStyle/>
                <a:p>
                  <a:pPr>
                    <a:defRPr lang="en-US" sz="1000" b="0" i="0" u="none" strike="noStrike" kern="1200" baseline="0">
                      <a:solidFill>
                        <a:schemeClr val="accent3"/>
                      </a:solidFill>
                      <a:effectLst/>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A44-4901-8981-248942BB70D7}"/>
                </c:ext>
              </c:extLst>
            </c:dLbl>
            <c:dLbl>
              <c:idx val="3"/>
              <c:layout>
                <c:manualLayout>
                  <c:x val="1.37132545931758E-2"/>
                  <c:y val="-6.1297389909594498E-2"/>
                </c:manualLayout>
              </c:layout>
              <c:spPr>
                <a:solidFill>
                  <a:schemeClr val="lt1">
                    <a:alpha val="90000"/>
                  </a:schemeClr>
                </a:solidFill>
                <a:ln w="12700" cap="flat" cmpd="sng" algn="ctr">
                  <a:solidFill>
                    <a:schemeClr val="accent4"/>
                  </a:solidFill>
                  <a:round/>
                </a:ln>
                <a:effectLst>
                  <a:outerShdw blurRad="50800" dist="38100" dir="2700000" algn="tl" rotWithShape="0">
                    <a:schemeClr val="accent4">
                      <a:lumMod val="75000"/>
                      <a:alpha val="40000"/>
                    </a:schemeClr>
                  </a:outerShdw>
                </a:effectLst>
              </c:spPr>
              <c:txPr>
                <a:bodyPr rot="0" spcFirstLastPara="1" vertOverflow="clip" horzOverflow="clip" vert="horz" wrap="square" lIns="38100" tIns="19050" rIns="38100" bIns="19050" anchor="ctr" anchorCtr="1">
                  <a:spAutoFit/>
                </a:bodyPr>
                <a:lstStyle/>
                <a:p>
                  <a:pPr>
                    <a:defRPr lang="en-US" sz="1000" b="0" i="0" u="none" strike="noStrike" kern="1200" baseline="0">
                      <a:solidFill>
                        <a:schemeClr val="accent4"/>
                      </a:solidFill>
                      <a:effectLst/>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BA44-4901-8981-248942BB70D7}"/>
                </c:ext>
              </c:extLst>
            </c:dLbl>
            <c:dLbl>
              <c:idx val="4"/>
              <c:layout>
                <c:manualLayout>
                  <c:x val="5.8020559930008701E-2"/>
                  <c:y val="-0.10932232429279699"/>
                </c:manualLayout>
              </c:layout>
              <c:spPr>
                <a:solidFill>
                  <a:schemeClr val="lt1">
                    <a:alpha val="90000"/>
                  </a:schemeClr>
                </a:solidFill>
                <a:ln w="12700" cap="flat" cmpd="sng" algn="ctr">
                  <a:solidFill>
                    <a:schemeClr val="accent5"/>
                  </a:solidFill>
                  <a:round/>
                </a:ln>
                <a:effectLst>
                  <a:outerShdw blurRad="50800" dist="38100" dir="2700000" algn="tl" rotWithShape="0">
                    <a:schemeClr val="accent5">
                      <a:lumMod val="75000"/>
                      <a:alpha val="40000"/>
                    </a:schemeClr>
                  </a:outerShdw>
                </a:effectLst>
              </c:spPr>
              <c:txPr>
                <a:bodyPr rot="0" spcFirstLastPara="1" vertOverflow="clip" horzOverflow="clip" vert="horz" wrap="square" lIns="38100" tIns="19050" rIns="38100" bIns="19050" anchor="ctr" anchorCtr="1">
                  <a:spAutoFit/>
                </a:bodyPr>
                <a:lstStyle/>
                <a:p>
                  <a:pPr>
                    <a:defRPr lang="en-US" sz="1000" b="0" i="0" u="none" strike="noStrike" kern="1200" baseline="0">
                      <a:solidFill>
                        <a:schemeClr val="accent5"/>
                      </a:solidFill>
                      <a:effectLst/>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BA44-4901-8981-248942BB70D7}"/>
                </c:ext>
              </c:extLst>
            </c:dLbl>
            <c:dLbl>
              <c:idx val="5"/>
              <c:layout>
                <c:manualLayout>
                  <c:x val="5.2340113735782998E-2"/>
                  <c:y val="4.4276757072032203E-3"/>
                </c:manualLayout>
              </c:layout>
              <c:spPr>
                <a:solidFill>
                  <a:schemeClr val="lt1">
                    <a:alpha val="90000"/>
                  </a:schemeClr>
                </a:solidFill>
                <a:ln w="12700" cap="flat" cmpd="sng" algn="ctr">
                  <a:solidFill>
                    <a:schemeClr val="accent6"/>
                  </a:solidFill>
                  <a:round/>
                </a:ln>
                <a:effectLst>
                  <a:outerShdw blurRad="50800" dist="38100" dir="2700000" algn="tl" rotWithShape="0">
                    <a:schemeClr val="accent6">
                      <a:lumMod val="75000"/>
                      <a:alpha val="40000"/>
                    </a:schemeClr>
                  </a:outerShdw>
                </a:effectLst>
              </c:spPr>
              <c:txPr>
                <a:bodyPr rot="0" spcFirstLastPara="1" vertOverflow="clip" horzOverflow="clip" vert="horz" wrap="square" lIns="38100" tIns="19050" rIns="38100" bIns="19050" anchor="ctr" anchorCtr="1">
                  <a:spAutoFit/>
                </a:bodyPr>
                <a:lstStyle/>
                <a:p>
                  <a:pPr>
                    <a:defRPr lang="en-US" sz="1000" b="0" i="0" u="none" strike="noStrike" kern="1200" baseline="0">
                      <a:solidFill>
                        <a:schemeClr val="accent6"/>
                      </a:solidFill>
                      <a:effectLst/>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B-BA44-4901-8981-248942BB70D7}"/>
                </c:ext>
              </c:extLst>
            </c:dLbl>
            <c:dLbl>
              <c:idx val="6"/>
              <c:layout>
                <c:manualLayout>
                  <c:x val="5.7318678915135597E-2"/>
                  <c:y val="6.8409157188684705E-2"/>
                </c:manualLayout>
              </c:layout>
              <c:spPr>
                <a:solidFill>
                  <a:schemeClr val="lt1">
                    <a:alpha val="90000"/>
                  </a:schemeClr>
                </a:solidFill>
                <a:ln w="12700" cap="flat" cmpd="sng" algn="ctr">
                  <a:solidFill>
                    <a:schemeClr val="accent1">
                      <a:lumMod val="60000"/>
                    </a:schemeClr>
                  </a:solidFill>
                  <a:round/>
                </a:ln>
                <a:effectLst>
                  <a:outerShdw blurRad="50800" dist="38100" dir="2700000" algn="tl" rotWithShape="0">
                    <a:schemeClr val="accent1">
                      <a:lumMod val="60000"/>
                      <a:lumMod val="75000"/>
                      <a:alpha val="40000"/>
                    </a:schemeClr>
                  </a:outerShdw>
                </a:effectLst>
              </c:spPr>
              <c:txPr>
                <a:bodyPr rot="0" spcFirstLastPara="1" vertOverflow="clip" horzOverflow="clip" vert="horz" wrap="square" lIns="38100" tIns="19050" rIns="38100" bIns="19050" anchor="ctr" anchorCtr="1">
                  <a:spAutoFit/>
                </a:bodyPr>
                <a:lstStyle/>
                <a:p>
                  <a:pPr>
                    <a:defRPr lang="en-US" sz="1000" b="0" i="0" u="none" strike="noStrike" kern="1200" baseline="0">
                      <a:solidFill>
                        <a:schemeClr val="accent1">
                          <a:lumMod val="60000"/>
                        </a:schemeClr>
                      </a:solidFill>
                      <a:effectLst/>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D-BA44-4901-8981-248942BB70D7}"/>
                </c:ext>
              </c:extLst>
            </c:dLbl>
            <c:spPr>
              <a:solidFill>
                <a:sysClr val="window" lastClr="FFFFFF">
                  <a:alpha val="90000"/>
                </a:sysClr>
              </a:solidFill>
              <a:ln w="12700" cap="flat" cmpd="sng" algn="ctr">
                <a:solidFill>
                  <a:srgbClr val="5B9BD5"/>
                </a:solidFill>
                <a:round/>
              </a:ln>
              <a:effectLst>
                <a:outerShdw blurRad="50800" dist="38100" dir="2700000" algn="tl" rotWithShape="0">
                  <a:srgbClr val="5B9BD5">
                    <a:lumMod val="75000"/>
                    <a:alpha val="40000"/>
                  </a:srgbClr>
                </a:outerShdw>
              </a:effectLst>
            </c:spPr>
            <c:txPr>
              <a:bodyPr rot="0" spcFirstLastPara="1" vertOverflow="clip" horzOverflow="clip" vert="horz" wrap="square" lIns="38100" tIns="19050" rIns="38100" bIns="19050" anchor="ctr" anchorCtr="1">
                <a:spAutoFit/>
              </a:bodyPr>
              <a:lstStyle/>
              <a:p>
                <a:pPr>
                  <a:defRPr lang="en-US" sz="1000" b="0" i="0" u="none" strike="noStrike" kern="1200" baseline="0">
                    <a:solidFill>
                      <a:schemeClr val="accent1"/>
                    </a:solidFill>
                    <a:effectLst/>
                    <a:latin typeface="+mn-lt"/>
                    <a:ea typeface="+mn-ea"/>
                    <a:cs typeface="+mn-cs"/>
                  </a:defRPr>
                </a:pPr>
                <a:endParaRPr lang="en-US"/>
              </a:p>
            </c:txPr>
            <c:dLblPos val="inEnd"/>
            <c:showLegendKey val="0"/>
            <c:showVal val="0"/>
            <c:showCatName val="1"/>
            <c:showSerName val="0"/>
            <c:showPercent val="0"/>
            <c:showBubbleSize val="0"/>
            <c:showLeaderLines val="1"/>
            <c:leaderLines>
              <c:spPr>
                <a:ln w="9525" cap="flat" cmpd="sng" algn="ctr">
                  <a:solidFill>
                    <a:schemeClr val="tx1">
                      <a:lumMod val="35000"/>
                      <a:lumOff val="65000"/>
                    </a:schemeClr>
                  </a:solidFill>
                  <a:prstDash val="solid"/>
                  <a:round/>
                </a:ln>
                <a:effectLst/>
              </c:spPr>
            </c:leaderLines>
            <c:extLst>
              <c:ext xmlns:c15="http://schemas.microsoft.com/office/drawing/2012/chart" uri="{CE6537A1-D6FC-4f65-9D91-7224C49458BB}"/>
            </c:extLst>
          </c:dLbls>
          <c:cat>
            <c:strRef>
              <c:f>'BJM Graphs'!$D$61:$D$67</c:f>
              <c:strCache>
                <c:ptCount val="7"/>
                <c:pt idx="0">
                  <c:v>BJM Introduction </c:v>
                </c:pt>
                <c:pt idx="1">
                  <c:v>BJM Platform Registration</c:v>
                </c:pt>
                <c:pt idx="2">
                  <c:v>BJM Regular Activity</c:v>
                </c:pt>
                <c:pt idx="3">
                  <c:v>BJM Special Activity </c:v>
                </c:pt>
                <c:pt idx="4">
                  <c:v>BJM Service Requests &amp; Escalations</c:v>
                </c:pt>
                <c:pt idx="5">
                  <c:v>BJM Remedial Work - Challenges</c:v>
                </c:pt>
                <c:pt idx="6">
                  <c:v>BJM Platform Guidelines</c:v>
                </c:pt>
              </c:strCache>
            </c:strRef>
          </c:cat>
          <c:val>
            <c:numRef>
              <c:f>'BJM Graphs'!$E$61:$E$67</c:f>
              <c:numCache>
                <c:formatCode>General</c:formatCode>
                <c:ptCount val="7"/>
                <c:pt idx="0">
                  <c:v>15</c:v>
                </c:pt>
                <c:pt idx="1">
                  <c:v>15</c:v>
                </c:pt>
                <c:pt idx="2">
                  <c:v>14</c:v>
                </c:pt>
                <c:pt idx="3">
                  <c:v>14</c:v>
                </c:pt>
                <c:pt idx="4">
                  <c:v>14</c:v>
                </c:pt>
                <c:pt idx="5">
                  <c:v>14</c:v>
                </c:pt>
                <c:pt idx="6">
                  <c:v>14</c:v>
                </c:pt>
              </c:numCache>
            </c:numRef>
          </c:val>
          <c:extLst>
            <c:ext xmlns:c16="http://schemas.microsoft.com/office/drawing/2014/chart" uri="{C3380CC4-5D6E-409C-BE32-E72D297353CC}">
              <c16:uniqueId val="{0000000E-BA44-4901-8981-248942BB70D7}"/>
            </c:ext>
          </c:extLst>
        </c:ser>
        <c:dLbls>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lang="en-US"/>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en-US" sz="1800" b="1" i="0" u="none" strike="noStrike" kern="1200" cap="all" baseline="0">
                <a:solidFill>
                  <a:schemeClr val="tx1">
                    <a:lumMod val="65000"/>
                    <a:lumOff val="35000"/>
                  </a:schemeClr>
                </a:solidFill>
                <a:latin typeface="+mn-lt"/>
                <a:ea typeface="+mn-ea"/>
                <a:cs typeface="+mn-cs"/>
              </a:defRPr>
            </a:pPr>
            <a:r>
              <a:rPr lang="en-IN"/>
              <a:t>BJM Platform</a:t>
            </a:r>
            <a:r>
              <a:rPr lang="en-IN" baseline="0"/>
              <a:t> registration</a:t>
            </a:r>
            <a:endParaRPr lang="en-IN"/>
          </a:p>
        </c:rich>
      </c:tx>
      <c:overlay val="0"/>
      <c:spPr>
        <a:noFill/>
        <a:ln>
          <a:noFill/>
        </a:ln>
        <a:effectLst/>
      </c:spPr>
    </c:title>
    <c:autoTitleDeleted val="0"/>
    <c:view3D>
      <c:rotX val="50"/>
      <c:rotY val="0"/>
      <c:depthPercent val="100"/>
      <c:rAngAx val="0"/>
    </c:view3D>
    <c:floor>
      <c:thickness val="0"/>
      <c:spPr>
        <a:noFill/>
        <a:ln>
          <a:noFill/>
        </a:ln>
        <a:effectLst/>
      </c:spPr>
    </c:floor>
    <c:sideWall>
      <c:thickness val="0"/>
      <c:spPr>
        <a:noFill/>
        <a:ln>
          <a:noFill/>
        </a:ln>
        <a:effectLst/>
      </c:spPr>
    </c:sideWall>
    <c:backWall>
      <c:thickness val="0"/>
      <c:spPr>
        <a:noFill/>
        <a:ln>
          <a:noFill/>
        </a:ln>
        <a:effectLst/>
      </c:spPr>
    </c:backWall>
    <c:plotArea>
      <c:layout/>
      <c:pie3DChart>
        <c:varyColors val="1"/>
        <c:ser>
          <c:idx val="0"/>
          <c:order val="0"/>
          <c:dPt>
            <c:idx val="0"/>
            <c:bubble3D val="0"/>
            <c:spPr>
              <a:solidFill>
                <a:schemeClr val="accent1">
                  <a:alpha val="90000"/>
                </a:schemeClr>
              </a:solidFill>
              <a:ln w="19050">
                <a:solidFill>
                  <a:schemeClr val="accent1">
                    <a:lumMod val="75000"/>
                  </a:schemeClr>
                </a:solidFill>
              </a:ln>
              <a:effectLst>
                <a:innerShdw blurRad="114300">
                  <a:schemeClr val="accent1">
                    <a:lumMod val="75000"/>
                  </a:schemeClr>
                </a:innerShdw>
              </a:effectLst>
              <a:scene3d>
                <a:camera prst="orthographicFront"/>
                <a:lightRig rig="threePt" dir="t"/>
              </a:scene3d>
              <a:sp3d contourW="19050" prstMaterial="flat">
                <a:contourClr>
                  <a:schemeClr val="accent1">
                    <a:lumMod val="75000"/>
                  </a:schemeClr>
                </a:contourClr>
              </a:sp3d>
            </c:spPr>
            <c:extLst>
              <c:ext xmlns:c16="http://schemas.microsoft.com/office/drawing/2014/chart" uri="{C3380CC4-5D6E-409C-BE32-E72D297353CC}">
                <c16:uniqueId val="{00000001-F9C7-4CB7-871B-6E8D005934EE}"/>
              </c:ext>
            </c:extLst>
          </c:dPt>
          <c:dPt>
            <c:idx val="1"/>
            <c:bubble3D val="0"/>
            <c:spPr>
              <a:solidFill>
                <a:schemeClr val="accent2">
                  <a:alpha val="90000"/>
                </a:schemeClr>
              </a:solidFill>
              <a:ln w="19050">
                <a:solidFill>
                  <a:schemeClr val="accent2">
                    <a:lumMod val="75000"/>
                  </a:schemeClr>
                </a:solidFill>
              </a:ln>
              <a:effectLst>
                <a:innerShdw blurRad="114300">
                  <a:schemeClr val="accent2">
                    <a:lumMod val="75000"/>
                  </a:schemeClr>
                </a:innerShdw>
              </a:effectLst>
              <a:scene3d>
                <a:camera prst="orthographicFront"/>
                <a:lightRig rig="threePt" dir="t"/>
              </a:scene3d>
              <a:sp3d contourW="19050" prstMaterial="flat">
                <a:contourClr>
                  <a:schemeClr val="accent2">
                    <a:lumMod val="75000"/>
                  </a:schemeClr>
                </a:contourClr>
              </a:sp3d>
            </c:spPr>
            <c:extLst>
              <c:ext xmlns:c16="http://schemas.microsoft.com/office/drawing/2014/chart" uri="{C3380CC4-5D6E-409C-BE32-E72D297353CC}">
                <c16:uniqueId val="{00000003-F9C7-4CB7-871B-6E8D005934EE}"/>
              </c:ext>
            </c:extLst>
          </c:dPt>
          <c:dPt>
            <c:idx val="2"/>
            <c:bubble3D val="0"/>
            <c:spPr>
              <a:solidFill>
                <a:schemeClr val="accent3">
                  <a:alpha val="90000"/>
                </a:schemeClr>
              </a:solidFill>
              <a:ln w="19050">
                <a:solidFill>
                  <a:schemeClr val="accent3">
                    <a:lumMod val="75000"/>
                  </a:schemeClr>
                </a:solidFill>
              </a:ln>
              <a:effectLst>
                <a:innerShdw blurRad="114300">
                  <a:schemeClr val="accent3">
                    <a:lumMod val="75000"/>
                  </a:schemeClr>
                </a:innerShdw>
              </a:effectLst>
              <a:scene3d>
                <a:camera prst="orthographicFront"/>
                <a:lightRig rig="threePt" dir="t"/>
              </a:scene3d>
              <a:sp3d contourW="19050" prstMaterial="flat">
                <a:contourClr>
                  <a:schemeClr val="accent3">
                    <a:lumMod val="75000"/>
                  </a:schemeClr>
                </a:contourClr>
              </a:sp3d>
            </c:spPr>
            <c:extLst>
              <c:ext xmlns:c16="http://schemas.microsoft.com/office/drawing/2014/chart" uri="{C3380CC4-5D6E-409C-BE32-E72D297353CC}">
                <c16:uniqueId val="{00000005-F9C7-4CB7-871B-6E8D005934EE}"/>
              </c:ext>
            </c:extLst>
          </c:dPt>
          <c:dPt>
            <c:idx val="3"/>
            <c:bubble3D val="0"/>
            <c:spPr>
              <a:solidFill>
                <a:schemeClr val="accent4">
                  <a:alpha val="90000"/>
                </a:schemeClr>
              </a:solidFill>
              <a:ln w="19050">
                <a:solidFill>
                  <a:schemeClr val="accent4">
                    <a:lumMod val="75000"/>
                  </a:schemeClr>
                </a:solidFill>
              </a:ln>
              <a:effectLst>
                <a:innerShdw blurRad="114300">
                  <a:schemeClr val="accent4">
                    <a:lumMod val="75000"/>
                  </a:schemeClr>
                </a:innerShdw>
              </a:effectLst>
              <a:scene3d>
                <a:camera prst="orthographicFront"/>
                <a:lightRig rig="threePt" dir="t"/>
              </a:scene3d>
              <a:sp3d contourW="19050" prstMaterial="flat">
                <a:contourClr>
                  <a:schemeClr val="accent4">
                    <a:lumMod val="75000"/>
                  </a:schemeClr>
                </a:contourClr>
              </a:sp3d>
            </c:spPr>
            <c:extLst>
              <c:ext xmlns:c16="http://schemas.microsoft.com/office/drawing/2014/chart" uri="{C3380CC4-5D6E-409C-BE32-E72D297353CC}">
                <c16:uniqueId val="{00000007-F9C7-4CB7-871B-6E8D005934EE}"/>
              </c:ext>
            </c:extLst>
          </c:dPt>
          <c:dPt>
            <c:idx val="4"/>
            <c:bubble3D val="0"/>
            <c:spPr>
              <a:solidFill>
                <a:schemeClr val="accent5">
                  <a:alpha val="90000"/>
                </a:schemeClr>
              </a:solidFill>
              <a:ln w="19050">
                <a:solidFill>
                  <a:schemeClr val="accent5">
                    <a:lumMod val="75000"/>
                  </a:schemeClr>
                </a:solidFill>
              </a:ln>
              <a:effectLst>
                <a:innerShdw blurRad="114300">
                  <a:schemeClr val="accent5">
                    <a:lumMod val="75000"/>
                  </a:schemeClr>
                </a:innerShdw>
              </a:effectLst>
              <a:scene3d>
                <a:camera prst="orthographicFront"/>
                <a:lightRig rig="threePt" dir="t"/>
              </a:scene3d>
              <a:sp3d contourW="19050" prstMaterial="flat">
                <a:contourClr>
                  <a:schemeClr val="accent5">
                    <a:lumMod val="75000"/>
                  </a:schemeClr>
                </a:contourClr>
              </a:sp3d>
            </c:spPr>
            <c:extLst>
              <c:ext xmlns:c16="http://schemas.microsoft.com/office/drawing/2014/chart" uri="{C3380CC4-5D6E-409C-BE32-E72D297353CC}">
                <c16:uniqueId val="{00000009-F9C7-4CB7-871B-6E8D005934EE}"/>
              </c:ext>
            </c:extLst>
          </c:dPt>
          <c:dLbls>
            <c:dLbl>
              <c:idx val="0"/>
              <c:layout>
                <c:manualLayout>
                  <c:x val="-1.1603237095363099E-3"/>
                  <c:y val="6.08358850976961E-2"/>
                </c:manualLayout>
              </c:layout>
              <c:spPr>
                <a:solidFill>
                  <a:schemeClr val="lt1">
                    <a:alpha val="90000"/>
                  </a:schemeClr>
                </a:solidFill>
                <a:ln w="12700" cap="flat" cmpd="sng" algn="ctr">
                  <a:solidFill>
                    <a:schemeClr val="accent1"/>
                  </a:solidFill>
                  <a:round/>
                </a:ln>
                <a:effectLst>
                  <a:outerShdw blurRad="50800" dist="38100" dir="2700000" algn="tl" rotWithShape="0">
                    <a:schemeClr val="accent1">
                      <a:lumMod val="75000"/>
                      <a:alpha val="40000"/>
                    </a:schemeClr>
                  </a:outerShdw>
                </a:effectLst>
              </c:spPr>
              <c:txPr>
                <a:bodyPr rot="0" spcFirstLastPara="1" vertOverflow="clip" horzOverflow="clip" vert="horz" wrap="square" lIns="38100" tIns="19050" rIns="38100" bIns="19050" anchor="ctr" anchorCtr="1">
                  <a:spAutoFit/>
                </a:bodyPr>
                <a:lstStyle/>
                <a:p>
                  <a:pPr>
                    <a:defRPr lang="en-US" sz="1000" b="0" i="0" u="none" strike="noStrike" kern="1200" baseline="0">
                      <a:solidFill>
                        <a:schemeClr val="accent1"/>
                      </a:solidFill>
                      <a:effectLst/>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9C7-4CB7-871B-6E8D005934EE}"/>
                </c:ext>
              </c:extLst>
            </c:dLbl>
            <c:dLbl>
              <c:idx val="1"/>
              <c:layout>
                <c:manualLayout>
                  <c:x val="-5.7028652668416398E-2"/>
                  <c:y val="-0.14985527850685301"/>
                </c:manualLayout>
              </c:layout>
              <c:spPr>
                <a:solidFill>
                  <a:schemeClr val="lt1">
                    <a:alpha val="90000"/>
                  </a:schemeClr>
                </a:solidFill>
                <a:ln w="12700" cap="flat" cmpd="sng" algn="ctr">
                  <a:solidFill>
                    <a:schemeClr val="accent2"/>
                  </a:solidFill>
                  <a:round/>
                </a:ln>
                <a:effectLst>
                  <a:outerShdw blurRad="50800" dist="38100" dir="2700000" algn="tl" rotWithShape="0">
                    <a:schemeClr val="accent2">
                      <a:lumMod val="75000"/>
                      <a:alpha val="40000"/>
                    </a:schemeClr>
                  </a:outerShdw>
                </a:effectLst>
              </c:spPr>
              <c:txPr>
                <a:bodyPr rot="0" spcFirstLastPara="1" vertOverflow="clip" horzOverflow="clip" vert="horz" wrap="square" lIns="38100" tIns="19050" rIns="38100" bIns="19050" anchor="ctr" anchorCtr="1">
                  <a:spAutoFit/>
                </a:bodyPr>
                <a:lstStyle/>
                <a:p>
                  <a:pPr>
                    <a:defRPr lang="en-US" sz="1000" b="0" i="0" u="none" strike="noStrike" kern="1200" baseline="0">
                      <a:solidFill>
                        <a:schemeClr val="accent2"/>
                      </a:solidFill>
                      <a:effectLst/>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9C7-4CB7-871B-6E8D005934EE}"/>
                </c:ext>
              </c:extLst>
            </c:dLbl>
            <c:dLbl>
              <c:idx val="2"/>
              <c:layout>
                <c:manualLayout>
                  <c:x val="5.5555555555555003E-3"/>
                  <c:y val="-5.6667760279965E-2"/>
                </c:manualLayout>
              </c:layout>
              <c:spPr>
                <a:solidFill>
                  <a:schemeClr val="lt1">
                    <a:alpha val="90000"/>
                  </a:schemeClr>
                </a:solidFill>
                <a:ln w="12700" cap="flat" cmpd="sng" algn="ctr">
                  <a:solidFill>
                    <a:schemeClr val="accent3"/>
                  </a:solidFill>
                  <a:round/>
                </a:ln>
                <a:effectLst>
                  <a:outerShdw blurRad="50800" dist="38100" dir="2700000" algn="tl" rotWithShape="0">
                    <a:schemeClr val="accent3">
                      <a:lumMod val="75000"/>
                      <a:alpha val="40000"/>
                    </a:schemeClr>
                  </a:outerShdw>
                </a:effectLst>
              </c:spPr>
              <c:txPr>
                <a:bodyPr rot="0" spcFirstLastPara="1" vertOverflow="clip" horzOverflow="clip" vert="horz" wrap="square" lIns="38100" tIns="19050" rIns="38100" bIns="19050" anchor="ctr" anchorCtr="1">
                  <a:spAutoFit/>
                </a:bodyPr>
                <a:lstStyle/>
                <a:p>
                  <a:pPr>
                    <a:defRPr lang="en-US" sz="1000" b="0" i="0" u="none" strike="noStrike" kern="1200" baseline="0">
                      <a:solidFill>
                        <a:schemeClr val="accent3"/>
                      </a:solidFill>
                      <a:effectLst/>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9C7-4CB7-871B-6E8D005934EE}"/>
                </c:ext>
              </c:extLst>
            </c:dLbl>
            <c:dLbl>
              <c:idx val="3"/>
              <c:layout>
                <c:manualLayout>
                  <c:x val="6.7708223972003503E-2"/>
                  <c:y val="-4.9844706911635998E-2"/>
                </c:manualLayout>
              </c:layout>
              <c:spPr>
                <a:solidFill>
                  <a:schemeClr val="lt1">
                    <a:alpha val="90000"/>
                  </a:schemeClr>
                </a:solidFill>
                <a:ln w="12700" cap="flat" cmpd="sng" algn="ctr">
                  <a:solidFill>
                    <a:schemeClr val="accent4"/>
                  </a:solidFill>
                  <a:round/>
                </a:ln>
                <a:effectLst>
                  <a:outerShdw blurRad="50800" dist="38100" dir="2700000" algn="tl" rotWithShape="0">
                    <a:schemeClr val="accent4">
                      <a:lumMod val="75000"/>
                      <a:alpha val="40000"/>
                    </a:schemeClr>
                  </a:outerShdw>
                </a:effectLst>
              </c:spPr>
              <c:txPr>
                <a:bodyPr rot="0" spcFirstLastPara="1" vertOverflow="clip" horzOverflow="clip" vert="horz" wrap="square" lIns="38100" tIns="19050" rIns="38100" bIns="19050" anchor="ctr" anchorCtr="1">
                  <a:spAutoFit/>
                </a:bodyPr>
                <a:lstStyle/>
                <a:p>
                  <a:pPr>
                    <a:defRPr lang="en-US" sz="1000" b="0" i="0" u="none" strike="noStrike" kern="1200" baseline="0">
                      <a:solidFill>
                        <a:schemeClr val="accent4"/>
                      </a:solidFill>
                      <a:effectLst/>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9C7-4CB7-871B-6E8D005934EE}"/>
                </c:ext>
              </c:extLst>
            </c:dLbl>
            <c:dLbl>
              <c:idx val="4"/>
              <c:layout>
                <c:manualLayout>
                  <c:x val="2.8506561679789998E-2"/>
                  <c:y val="8.4932925051035196E-2"/>
                </c:manualLayout>
              </c:layout>
              <c:spPr>
                <a:solidFill>
                  <a:schemeClr val="lt1">
                    <a:alpha val="90000"/>
                  </a:schemeClr>
                </a:solidFill>
                <a:ln w="12700" cap="flat" cmpd="sng" algn="ctr">
                  <a:solidFill>
                    <a:schemeClr val="accent5"/>
                  </a:solidFill>
                  <a:round/>
                </a:ln>
                <a:effectLst>
                  <a:outerShdw blurRad="50800" dist="38100" dir="2700000" algn="tl" rotWithShape="0">
                    <a:schemeClr val="accent5">
                      <a:lumMod val="75000"/>
                      <a:alpha val="40000"/>
                    </a:schemeClr>
                  </a:outerShdw>
                </a:effectLst>
              </c:spPr>
              <c:txPr>
                <a:bodyPr rot="0" spcFirstLastPara="1" vertOverflow="clip" horzOverflow="clip" vert="horz" wrap="square" lIns="38100" tIns="19050" rIns="38100" bIns="19050" anchor="ctr" anchorCtr="1">
                  <a:spAutoFit/>
                </a:bodyPr>
                <a:lstStyle/>
                <a:p>
                  <a:pPr>
                    <a:defRPr lang="en-US" sz="1000" b="0" i="0" u="none" strike="noStrike" kern="1200" baseline="0">
                      <a:solidFill>
                        <a:schemeClr val="accent5"/>
                      </a:solidFill>
                      <a:effectLst/>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9C7-4CB7-871B-6E8D005934EE}"/>
                </c:ext>
              </c:extLst>
            </c:dLbl>
            <c:spPr>
              <a:solidFill>
                <a:sysClr val="window" lastClr="FFFFFF">
                  <a:alpha val="90000"/>
                </a:sysClr>
              </a:solidFill>
              <a:ln w="12700" cap="flat" cmpd="sng" algn="ctr">
                <a:solidFill>
                  <a:srgbClr val="5B9BD5"/>
                </a:solidFill>
                <a:round/>
              </a:ln>
              <a:effectLst>
                <a:outerShdw blurRad="50800" dist="38100" dir="2700000" algn="tl" rotWithShape="0">
                  <a:srgbClr val="5B9BD5">
                    <a:lumMod val="75000"/>
                    <a:alpha val="40000"/>
                  </a:srgbClr>
                </a:outerShdw>
              </a:effectLst>
            </c:spPr>
            <c:txPr>
              <a:bodyPr rot="0" spcFirstLastPara="1" vertOverflow="clip" horzOverflow="clip" vert="horz" wrap="square" lIns="38100" tIns="19050" rIns="38100" bIns="19050" anchor="ctr" anchorCtr="1">
                <a:spAutoFit/>
              </a:bodyPr>
              <a:lstStyle/>
              <a:p>
                <a:pPr>
                  <a:defRPr lang="en-US" sz="1000" b="0" i="0" u="none" strike="noStrike" kern="1200" baseline="0">
                    <a:solidFill>
                      <a:schemeClr val="accent1"/>
                    </a:solidFill>
                    <a:effectLst/>
                    <a:latin typeface="+mn-lt"/>
                    <a:ea typeface="+mn-ea"/>
                    <a:cs typeface="+mn-cs"/>
                  </a:defRPr>
                </a:pPr>
                <a:endParaRPr lang="en-US"/>
              </a:p>
            </c:txPr>
            <c:dLblPos val="inEnd"/>
            <c:showLegendKey val="0"/>
            <c:showVal val="0"/>
            <c:showCatName val="1"/>
            <c:showSerName val="0"/>
            <c:showPercent val="0"/>
            <c:showBubbleSize val="0"/>
            <c:showLeaderLines val="1"/>
            <c:leaderLines>
              <c:spPr>
                <a:ln w="9525" cap="flat" cmpd="sng" algn="ctr">
                  <a:solidFill>
                    <a:schemeClr val="tx1">
                      <a:lumMod val="35000"/>
                      <a:lumOff val="65000"/>
                    </a:schemeClr>
                  </a:solidFill>
                  <a:prstDash val="solid"/>
                  <a:round/>
                </a:ln>
                <a:effectLst/>
              </c:spPr>
            </c:leaderLines>
            <c:extLst>
              <c:ext xmlns:c15="http://schemas.microsoft.com/office/drawing/2012/chart" uri="{CE6537A1-D6FC-4f65-9D91-7224C49458BB}"/>
            </c:extLst>
          </c:dLbls>
          <c:cat>
            <c:strRef>
              <c:f>'BJM Graphs'!$D$5:$D$9</c:f>
              <c:strCache>
                <c:ptCount val="5"/>
                <c:pt idx="0">
                  <c:v>Data Sheet</c:v>
                </c:pt>
                <c:pt idx="1">
                  <c:v>Profile Owner </c:v>
                </c:pt>
                <c:pt idx="2">
                  <c:v>BJM Awareness Sessions </c:v>
                </c:pt>
                <c:pt idx="3">
                  <c:v>Session Attendance </c:v>
                </c:pt>
                <c:pt idx="4">
                  <c:v>HR Mock Interview</c:v>
                </c:pt>
              </c:strCache>
            </c:strRef>
          </c:cat>
          <c:val>
            <c:numRef>
              <c:f>'BJM Graphs'!$E$5:$E$9</c:f>
              <c:numCache>
                <c:formatCode>General</c:formatCode>
                <c:ptCount val="5"/>
                <c:pt idx="0">
                  <c:v>20</c:v>
                </c:pt>
                <c:pt idx="1">
                  <c:v>20</c:v>
                </c:pt>
                <c:pt idx="2">
                  <c:v>20</c:v>
                </c:pt>
                <c:pt idx="3">
                  <c:v>20</c:v>
                </c:pt>
                <c:pt idx="4">
                  <c:v>20</c:v>
                </c:pt>
              </c:numCache>
            </c:numRef>
          </c:val>
          <c:extLst>
            <c:ext xmlns:c16="http://schemas.microsoft.com/office/drawing/2014/chart" uri="{C3380CC4-5D6E-409C-BE32-E72D297353CC}">
              <c16:uniqueId val="{0000000A-F9C7-4CB7-871B-6E8D005934EE}"/>
            </c:ext>
          </c:extLst>
        </c:ser>
        <c:dLbls>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lang="en-US"/>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en-US" sz="1800" b="1" i="0" u="none" strike="noStrike" kern="1200" cap="all" baseline="0">
                <a:solidFill>
                  <a:schemeClr val="tx1">
                    <a:lumMod val="65000"/>
                    <a:lumOff val="35000"/>
                  </a:schemeClr>
                </a:solidFill>
                <a:latin typeface="+mn-lt"/>
                <a:ea typeface="+mn-ea"/>
                <a:cs typeface="+mn-cs"/>
              </a:defRPr>
            </a:pPr>
            <a:r>
              <a:rPr lang="en-US"/>
              <a:t>BJM regular</a:t>
            </a:r>
            <a:r>
              <a:rPr lang="en-US" baseline="0"/>
              <a:t> activity</a:t>
            </a:r>
            <a:r>
              <a:rPr lang="en-US"/>
              <a:t> </a:t>
            </a:r>
          </a:p>
        </c:rich>
      </c:tx>
      <c:overlay val="0"/>
      <c:spPr>
        <a:noFill/>
        <a:ln>
          <a:noFill/>
        </a:ln>
        <a:effectLst/>
      </c:spPr>
    </c:title>
    <c:autoTitleDeleted val="0"/>
    <c:view3D>
      <c:rotX val="50"/>
      <c:rotY val="0"/>
      <c:depthPercent val="100"/>
      <c:rAngAx val="0"/>
    </c:view3D>
    <c:floor>
      <c:thickness val="0"/>
      <c:spPr>
        <a:noFill/>
        <a:ln>
          <a:noFill/>
        </a:ln>
        <a:effectLst/>
      </c:spPr>
    </c:floor>
    <c:sideWall>
      <c:thickness val="0"/>
      <c:spPr>
        <a:noFill/>
        <a:ln>
          <a:noFill/>
        </a:ln>
        <a:effectLst/>
      </c:spPr>
    </c:sideWall>
    <c:backWall>
      <c:thickness val="0"/>
      <c:spPr>
        <a:noFill/>
        <a:ln>
          <a:noFill/>
        </a:ln>
        <a:effectLst/>
      </c:spPr>
    </c:backWall>
    <c:plotArea>
      <c:layout/>
      <c:pie3DChart>
        <c:varyColors val="1"/>
        <c:ser>
          <c:idx val="0"/>
          <c:order val="0"/>
          <c:dPt>
            <c:idx val="0"/>
            <c:bubble3D val="0"/>
            <c:spPr>
              <a:solidFill>
                <a:schemeClr val="accent1">
                  <a:alpha val="90000"/>
                </a:schemeClr>
              </a:solidFill>
              <a:ln w="19050">
                <a:solidFill>
                  <a:schemeClr val="accent1">
                    <a:lumMod val="75000"/>
                  </a:schemeClr>
                </a:solidFill>
              </a:ln>
              <a:effectLst>
                <a:innerShdw blurRad="114300">
                  <a:schemeClr val="accent1">
                    <a:lumMod val="75000"/>
                  </a:schemeClr>
                </a:innerShdw>
              </a:effectLst>
              <a:scene3d>
                <a:camera prst="orthographicFront"/>
                <a:lightRig rig="threePt" dir="t"/>
              </a:scene3d>
              <a:sp3d contourW="19050" prstMaterial="flat">
                <a:contourClr>
                  <a:schemeClr val="accent1">
                    <a:lumMod val="75000"/>
                  </a:schemeClr>
                </a:contourClr>
              </a:sp3d>
            </c:spPr>
            <c:extLst>
              <c:ext xmlns:c16="http://schemas.microsoft.com/office/drawing/2014/chart" uri="{C3380CC4-5D6E-409C-BE32-E72D297353CC}">
                <c16:uniqueId val="{00000001-D870-482D-98CD-9E11FFA50AB9}"/>
              </c:ext>
            </c:extLst>
          </c:dPt>
          <c:dPt>
            <c:idx val="1"/>
            <c:bubble3D val="0"/>
            <c:spPr>
              <a:solidFill>
                <a:schemeClr val="accent2">
                  <a:alpha val="90000"/>
                </a:schemeClr>
              </a:solidFill>
              <a:ln w="19050">
                <a:solidFill>
                  <a:schemeClr val="accent2">
                    <a:lumMod val="75000"/>
                  </a:schemeClr>
                </a:solidFill>
              </a:ln>
              <a:effectLst>
                <a:innerShdw blurRad="114300">
                  <a:schemeClr val="accent2">
                    <a:lumMod val="75000"/>
                  </a:schemeClr>
                </a:innerShdw>
              </a:effectLst>
              <a:scene3d>
                <a:camera prst="orthographicFront"/>
                <a:lightRig rig="threePt" dir="t"/>
              </a:scene3d>
              <a:sp3d contourW="19050" prstMaterial="flat">
                <a:contourClr>
                  <a:schemeClr val="accent2">
                    <a:lumMod val="75000"/>
                  </a:schemeClr>
                </a:contourClr>
              </a:sp3d>
            </c:spPr>
            <c:extLst>
              <c:ext xmlns:c16="http://schemas.microsoft.com/office/drawing/2014/chart" uri="{C3380CC4-5D6E-409C-BE32-E72D297353CC}">
                <c16:uniqueId val="{00000003-D870-482D-98CD-9E11FFA50AB9}"/>
              </c:ext>
            </c:extLst>
          </c:dPt>
          <c:dPt>
            <c:idx val="2"/>
            <c:bubble3D val="0"/>
            <c:spPr>
              <a:solidFill>
                <a:schemeClr val="accent3">
                  <a:alpha val="90000"/>
                </a:schemeClr>
              </a:solidFill>
              <a:ln w="19050">
                <a:solidFill>
                  <a:schemeClr val="accent3">
                    <a:lumMod val="75000"/>
                  </a:schemeClr>
                </a:solidFill>
              </a:ln>
              <a:effectLst>
                <a:innerShdw blurRad="114300">
                  <a:schemeClr val="accent3">
                    <a:lumMod val="75000"/>
                  </a:schemeClr>
                </a:innerShdw>
              </a:effectLst>
              <a:scene3d>
                <a:camera prst="orthographicFront"/>
                <a:lightRig rig="threePt" dir="t"/>
              </a:scene3d>
              <a:sp3d contourW="19050" prstMaterial="flat">
                <a:contourClr>
                  <a:schemeClr val="accent3">
                    <a:lumMod val="75000"/>
                  </a:schemeClr>
                </a:contourClr>
              </a:sp3d>
            </c:spPr>
            <c:extLst>
              <c:ext xmlns:c16="http://schemas.microsoft.com/office/drawing/2014/chart" uri="{C3380CC4-5D6E-409C-BE32-E72D297353CC}">
                <c16:uniqueId val="{00000005-D870-482D-98CD-9E11FFA50AB9}"/>
              </c:ext>
            </c:extLst>
          </c:dPt>
          <c:dPt>
            <c:idx val="3"/>
            <c:bubble3D val="0"/>
            <c:spPr>
              <a:solidFill>
                <a:schemeClr val="accent4">
                  <a:alpha val="90000"/>
                </a:schemeClr>
              </a:solidFill>
              <a:ln w="19050">
                <a:solidFill>
                  <a:schemeClr val="accent4">
                    <a:lumMod val="75000"/>
                  </a:schemeClr>
                </a:solidFill>
              </a:ln>
              <a:effectLst>
                <a:innerShdw blurRad="114300">
                  <a:schemeClr val="accent4">
                    <a:lumMod val="75000"/>
                  </a:schemeClr>
                </a:innerShdw>
              </a:effectLst>
              <a:scene3d>
                <a:camera prst="orthographicFront"/>
                <a:lightRig rig="threePt" dir="t"/>
              </a:scene3d>
              <a:sp3d contourW="19050" prstMaterial="flat">
                <a:contourClr>
                  <a:schemeClr val="accent4">
                    <a:lumMod val="75000"/>
                  </a:schemeClr>
                </a:contourClr>
              </a:sp3d>
            </c:spPr>
            <c:extLst>
              <c:ext xmlns:c16="http://schemas.microsoft.com/office/drawing/2014/chart" uri="{C3380CC4-5D6E-409C-BE32-E72D297353CC}">
                <c16:uniqueId val="{00000007-D870-482D-98CD-9E11FFA50AB9}"/>
              </c:ext>
            </c:extLst>
          </c:dPt>
          <c:dPt>
            <c:idx val="4"/>
            <c:bubble3D val="0"/>
            <c:spPr>
              <a:solidFill>
                <a:schemeClr val="accent5">
                  <a:alpha val="90000"/>
                </a:schemeClr>
              </a:solidFill>
              <a:ln w="19050">
                <a:solidFill>
                  <a:schemeClr val="accent5">
                    <a:lumMod val="75000"/>
                  </a:schemeClr>
                </a:solidFill>
              </a:ln>
              <a:effectLst>
                <a:innerShdw blurRad="114300">
                  <a:schemeClr val="accent5">
                    <a:lumMod val="75000"/>
                  </a:schemeClr>
                </a:innerShdw>
              </a:effectLst>
              <a:scene3d>
                <a:camera prst="orthographicFront"/>
                <a:lightRig rig="threePt" dir="t"/>
              </a:scene3d>
              <a:sp3d contourW="19050" prstMaterial="flat">
                <a:contourClr>
                  <a:schemeClr val="accent5">
                    <a:lumMod val="75000"/>
                  </a:schemeClr>
                </a:contourClr>
              </a:sp3d>
            </c:spPr>
            <c:extLst>
              <c:ext xmlns:c16="http://schemas.microsoft.com/office/drawing/2014/chart" uri="{C3380CC4-5D6E-409C-BE32-E72D297353CC}">
                <c16:uniqueId val="{00000009-D870-482D-98CD-9E11FFA50AB9}"/>
              </c:ext>
            </c:extLst>
          </c:dPt>
          <c:dLbls>
            <c:dLbl>
              <c:idx val="0"/>
              <c:layout>
                <c:manualLayout>
                  <c:x val="-5.7608486439195097E-2"/>
                  <c:y val="7.5673665791775993E-2"/>
                </c:manualLayout>
              </c:layout>
              <c:spPr>
                <a:solidFill>
                  <a:schemeClr val="lt1">
                    <a:alpha val="90000"/>
                  </a:schemeClr>
                </a:solidFill>
                <a:ln w="12700" cap="flat" cmpd="sng" algn="ctr">
                  <a:solidFill>
                    <a:schemeClr val="accent1"/>
                  </a:solidFill>
                  <a:round/>
                </a:ln>
                <a:effectLst>
                  <a:outerShdw blurRad="50800" dist="38100" dir="2700000" algn="tl" rotWithShape="0">
                    <a:schemeClr val="accent1">
                      <a:lumMod val="75000"/>
                      <a:alpha val="40000"/>
                    </a:schemeClr>
                  </a:outerShdw>
                </a:effectLst>
              </c:spPr>
              <c:txPr>
                <a:bodyPr rot="0" spcFirstLastPara="1" vertOverflow="clip" horzOverflow="clip" vert="horz" wrap="square" lIns="38100" tIns="19050" rIns="38100" bIns="19050" anchor="ctr" anchorCtr="1">
                  <a:spAutoFit/>
                </a:bodyPr>
                <a:lstStyle/>
                <a:p>
                  <a:pPr>
                    <a:defRPr lang="en-US" sz="1000" b="0" i="0" u="none" strike="noStrike" kern="1200" baseline="0">
                      <a:solidFill>
                        <a:schemeClr val="accent1"/>
                      </a:solidFill>
                      <a:effectLst/>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870-482D-98CD-9E11FFA50AB9}"/>
                </c:ext>
              </c:extLst>
            </c:dLbl>
            <c:dLbl>
              <c:idx val="1"/>
              <c:layout>
                <c:manualLayout>
                  <c:x val="-5.9190944881889897E-2"/>
                  <c:y val="-9.1489136774569907E-2"/>
                </c:manualLayout>
              </c:layout>
              <c:spPr>
                <a:solidFill>
                  <a:schemeClr val="lt1">
                    <a:alpha val="90000"/>
                  </a:schemeClr>
                </a:solidFill>
                <a:ln w="12700" cap="flat" cmpd="sng" algn="ctr">
                  <a:solidFill>
                    <a:schemeClr val="accent2"/>
                  </a:solidFill>
                  <a:round/>
                </a:ln>
                <a:effectLst>
                  <a:outerShdw blurRad="50800" dist="38100" dir="2700000" algn="tl" rotWithShape="0">
                    <a:schemeClr val="accent2">
                      <a:lumMod val="75000"/>
                      <a:alpha val="40000"/>
                    </a:schemeClr>
                  </a:outerShdw>
                </a:effectLst>
              </c:spPr>
              <c:txPr>
                <a:bodyPr rot="0" spcFirstLastPara="1" vertOverflow="clip" horzOverflow="clip" vert="horz" wrap="square" lIns="38100" tIns="19050" rIns="38100" bIns="19050" anchor="ctr" anchorCtr="1">
                  <a:spAutoFit/>
                </a:bodyPr>
                <a:lstStyle/>
                <a:p>
                  <a:pPr>
                    <a:defRPr lang="en-US" sz="1000" b="0" i="0" u="none" strike="noStrike" kern="1200" baseline="0">
                      <a:solidFill>
                        <a:schemeClr val="accent2"/>
                      </a:solidFill>
                      <a:effectLst/>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870-482D-98CD-9E11FFA50AB9}"/>
                </c:ext>
              </c:extLst>
            </c:dLbl>
            <c:dLbl>
              <c:idx val="2"/>
              <c:layout>
                <c:manualLayout>
                  <c:x val="-5.0925337632080002E-17"/>
                  <c:y val="-6.1297389909594498E-2"/>
                </c:manualLayout>
              </c:layout>
              <c:spPr>
                <a:solidFill>
                  <a:schemeClr val="lt1">
                    <a:alpha val="90000"/>
                  </a:schemeClr>
                </a:solidFill>
                <a:ln w="12700" cap="flat" cmpd="sng" algn="ctr">
                  <a:solidFill>
                    <a:schemeClr val="accent3"/>
                  </a:solidFill>
                  <a:round/>
                </a:ln>
                <a:effectLst>
                  <a:outerShdw blurRad="50800" dist="38100" dir="2700000" algn="tl" rotWithShape="0">
                    <a:schemeClr val="accent3">
                      <a:lumMod val="75000"/>
                      <a:alpha val="40000"/>
                    </a:schemeClr>
                  </a:outerShdw>
                </a:effectLst>
              </c:spPr>
              <c:txPr>
                <a:bodyPr rot="0" spcFirstLastPara="1" vertOverflow="clip" horzOverflow="clip" vert="horz" wrap="square" lIns="38100" tIns="19050" rIns="38100" bIns="19050" anchor="ctr" anchorCtr="1">
                  <a:spAutoFit/>
                </a:bodyPr>
                <a:lstStyle/>
                <a:p>
                  <a:pPr>
                    <a:defRPr lang="en-US" sz="1000" b="0" i="0" u="none" strike="noStrike" kern="1200" baseline="0">
                      <a:solidFill>
                        <a:schemeClr val="accent3"/>
                      </a:solidFill>
                      <a:effectLst/>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870-482D-98CD-9E11FFA50AB9}"/>
                </c:ext>
              </c:extLst>
            </c:dLbl>
            <c:dLbl>
              <c:idx val="3"/>
              <c:layout>
                <c:manualLayout>
                  <c:x val="7.3134733158355197E-2"/>
                  <c:y val="-0.14102544473607501"/>
                </c:manualLayout>
              </c:layout>
              <c:spPr>
                <a:solidFill>
                  <a:schemeClr val="lt1">
                    <a:alpha val="90000"/>
                  </a:schemeClr>
                </a:solidFill>
                <a:ln w="12700" cap="flat" cmpd="sng" algn="ctr">
                  <a:solidFill>
                    <a:schemeClr val="accent4"/>
                  </a:solidFill>
                  <a:round/>
                </a:ln>
                <a:effectLst>
                  <a:outerShdw blurRad="50800" dist="38100" dir="2700000" algn="tl" rotWithShape="0">
                    <a:schemeClr val="accent4">
                      <a:lumMod val="75000"/>
                      <a:alpha val="40000"/>
                    </a:schemeClr>
                  </a:outerShdw>
                </a:effectLst>
              </c:spPr>
              <c:txPr>
                <a:bodyPr rot="0" spcFirstLastPara="1" vertOverflow="clip" horzOverflow="clip" vert="horz" wrap="square" lIns="38100" tIns="19050" rIns="38100" bIns="19050" anchor="ctr" anchorCtr="1">
                  <a:spAutoFit/>
                </a:bodyPr>
                <a:lstStyle/>
                <a:p>
                  <a:pPr>
                    <a:defRPr lang="en-US" sz="1000" b="0" i="0" u="none" strike="noStrike" kern="1200" baseline="0">
                      <a:solidFill>
                        <a:schemeClr val="accent4"/>
                      </a:solidFill>
                      <a:effectLst/>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D870-482D-98CD-9E11FFA50AB9}"/>
                </c:ext>
              </c:extLst>
            </c:dLbl>
            <c:dLbl>
              <c:idx val="4"/>
              <c:layout>
                <c:manualLayout>
                  <c:x val="6.5515310586176698E-2"/>
                  <c:y val="8.9562554680664902E-2"/>
                </c:manualLayout>
              </c:layout>
              <c:spPr>
                <a:solidFill>
                  <a:schemeClr val="lt1">
                    <a:alpha val="90000"/>
                  </a:schemeClr>
                </a:solidFill>
                <a:ln w="12700" cap="flat" cmpd="sng" algn="ctr">
                  <a:solidFill>
                    <a:schemeClr val="accent5"/>
                  </a:solidFill>
                  <a:round/>
                </a:ln>
                <a:effectLst>
                  <a:outerShdw blurRad="50800" dist="38100" dir="2700000" algn="tl" rotWithShape="0">
                    <a:schemeClr val="accent5">
                      <a:lumMod val="75000"/>
                      <a:alpha val="40000"/>
                    </a:schemeClr>
                  </a:outerShdw>
                </a:effectLst>
              </c:spPr>
              <c:txPr>
                <a:bodyPr rot="0" spcFirstLastPara="1" vertOverflow="clip" horzOverflow="clip" vert="horz" wrap="square" lIns="38100" tIns="19050" rIns="38100" bIns="19050" anchor="ctr" anchorCtr="1">
                  <a:spAutoFit/>
                </a:bodyPr>
                <a:lstStyle/>
                <a:p>
                  <a:pPr>
                    <a:defRPr lang="en-US" sz="1000" b="0" i="0" u="none" strike="noStrike" kern="1200" baseline="0">
                      <a:solidFill>
                        <a:schemeClr val="accent5"/>
                      </a:solidFill>
                      <a:effectLst/>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D870-482D-98CD-9E11FFA50AB9}"/>
                </c:ext>
              </c:extLst>
            </c:dLbl>
            <c:spPr>
              <a:solidFill>
                <a:sysClr val="window" lastClr="FFFFFF">
                  <a:alpha val="90000"/>
                </a:sysClr>
              </a:solidFill>
              <a:ln w="12700" cap="flat" cmpd="sng" algn="ctr">
                <a:solidFill>
                  <a:srgbClr val="5B9BD5"/>
                </a:solidFill>
                <a:round/>
              </a:ln>
              <a:effectLst>
                <a:outerShdw blurRad="50800" dist="38100" dir="2700000" algn="tl" rotWithShape="0">
                  <a:srgbClr val="5B9BD5">
                    <a:lumMod val="75000"/>
                    <a:alpha val="40000"/>
                  </a:srgbClr>
                </a:outerShdw>
              </a:effectLst>
            </c:spPr>
            <c:txPr>
              <a:bodyPr rot="0" spcFirstLastPara="1" vertOverflow="clip" horzOverflow="clip" vert="horz" wrap="square" lIns="38100" tIns="19050" rIns="38100" bIns="19050" anchor="ctr" anchorCtr="1">
                <a:spAutoFit/>
              </a:bodyPr>
              <a:lstStyle/>
              <a:p>
                <a:pPr>
                  <a:defRPr lang="en-US" sz="1000" b="0" i="0" u="none" strike="noStrike" kern="1200" baseline="0">
                    <a:solidFill>
                      <a:schemeClr val="accent1"/>
                    </a:solidFill>
                    <a:effectLst/>
                    <a:latin typeface="+mn-lt"/>
                    <a:ea typeface="+mn-ea"/>
                    <a:cs typeface="+mn-cs"/>
                  </a:defRPr>
                </a:pPr>
                <a:endParaRPr lang="en-US"/>
              </a:p>
            </c:txPr>
            <c:dLblPos val="inEnd"/>
            <c:showLegendKey val="0"/>
            <c:showVal val="0"/>
            <c:showCatName val="1"/>
            <c:showSerName val="0"/>
            <c:showPercent val="0"/>
            <c:showBubbleSize val="0"/>
            <c:showLeaderLines val="1"/>
            <c:leaderLines>
              <c:spPr>
                <a:ln w="9525" cap="flat" cmpd="sng" algn="ctr">
                  <a:solidFill>
                    <a:schemeClr val="tx1">
                      <a:lumMod val="35000"/>
                      <a:lumOff val="65000"/>
                    </a:schemeClr>
                  </a:solidFill>
                  <a:prstDash val="solid"/>
                  <a:round/>
                </a:ln>
                <a:effectLst/>
              </c:spPr>
            </c:leaderLines>
            <c:extLst>
              <c:ext xmlns:c15="http://schemas.microsoft.com/office/drawing/2012/chart" uri="{CE6537A1-D6FC-4f65-9D91-7224C49458BB}"/>
            </c:extLst>
          </c:dLbls>
          <c:cat>
            <c:strRef>
              <c:f>'BJM Graphs'!$D$22:$D$26</c:f>
              <c:strCache>
                <c:ptCount val="5"/>
                <c:pt idx="0">
                  <c:v>Do SWOT on BA Job Market</c:v>
                </c:pt>
                <c:pt idx="1">
                  <c:v>Identify Jobs </c:v>
                </c:pt>
                <c:pt idx="2">
                  <c:v>Finetune Resume </c:v>
                </c:pt>
                <c:pt idx="3">
                  <c:v>Apply for Jobs </c:v>
                </c:pt>
                <c:pt idx="4">
                  <c:v>Updating in BJM Platform</c:v>
                </c:pt>
              </c:strCache>
            </c:strRef>
          </c:cat>
          <c:val>
            <c:numRef>
              <c:f>'BJM Graphs'!$E$22:$E$26</c:f>
              <c:numCache>
                <c:formatCode>General</c:formatCode>
                <c:ptCount val="5"/>
                <c:pt idx="0">
                  <c:v>20</c:v>
                </c:pt>
                <c:pt idx="1">
                  <c:v>20</c:v>
                </c:pt>
                <c:pt idx="2">
                  <c:v>20</c:v>
                </c:pt>
                <c:pt idx="3">
                  <c:v>20</c:v>
                </c:pt>
                <c:pt idx="4">
                  <c:v>20</c:v>
                </c:pt>
              </c:numCache>
            </c:numRef>
          </c:val>
          <c:extLst>
            <c:ext xmlns:c16="http://schemas.microsoft.com/office/drawing/2014/chart" uri="{C3380CC4-5D6E-409C-BE32-E72D297353CC}">
              <c16:uniqueId val="{0000000A-D870-482D-98CD-9E11FFA50AB9}"/>
            </c:ext>
          </c:extLst>
        </c:ser>
        <c:dLbls>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lang="en-US"/>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en-US" sz="1800" b="1" i="0" u="none" strike="noStrike" kern="1200" cap="all" baseline="0">
                <a:solidFill>
                  <a:schemeClr val="tx1">
                    <a:lumMod val="65000"/>
                    <a:lumOff val="35000"/>
                  </a:schemeClr>
                </a:solidFill>
                <a:latin typeface="+mn-lt"/>
                <a:ea typeface="+mn-ea"/>
                <a:cs typeface="+mn-cs"/>
              </a:defRPr>
            </a:pPr>
            <a:r>
              <a:rPr lang="en-IN"/>
              <a:t>BJM Special activities</a:t>
            </a:r>
          </a:p>
        </c:rich>
      </c:tx>
      <c:overlay val="0"/>
      <c:spPr>
        <a:noFill/>
        <a:ln>
          <a:noFill/>
        </a:ln>
        <a:effectLst/>
      </c:spPr>
    </c:title>
    <c:autoTitleDeleted val="0"/>
    <c:view3D>
      <c:rotX val="50"/>
      <c:rotY val="0"/>
      <c:depthPercent val="100"/>
      <c:rAngAx val="0"/>
    </c:view3D>
    <c:floor>
      <c:thickness val="0"/>
      <c:spPr>
        <a:noFill/>
        <a:ln>
          <a:noFill/>
        </a:ln>
        <a:effectLst/>
      </c:spPr>
    </c:floor>
    <c:sideWall>
      <c:thickness val="0"/>
      <c:spPr>
        <a:noFill/>
        <a:ln>
          <a:noFill/>
        </a:ln>
        <a:effectLst/>
      </c:spPr>
    </c:sideWall>
    <c:backWall>
      <c:thickness val="0"/>
      <c:spPr>
        <a:noFill/>
        <a:ln>
          <a:noFill/>
        </a:ln>
        <a:effectLst/>
      </c:spPr>
    </c:backWall>
    <c:plotArea>
      <c:layout/>
      <c:pie3DChart>
        <c:varyColors val="1"/>
        <c:ser>
          <c:idx val="0"/>
          <c:order val="0"/>
          <c:dPt>
            <c:idx val="0"/>
            <c:bubble3D val="0"/>
            <c:spPr>
              <a:solidFill>
                <a:schemeClr val="accent1">
                  <a:alpha val="90000"/>
                </a:schemeClr>
              </a:solidFill>
              <a:ln w="19050">
                <a:solidFill>
                  <a:schemeClr val="accent1">
                    <a:lumMod val="75000"/>
                  </a:schemeClr>
                </a:solidFill>
              </a:ln>
              <a:effectLst>
                <a:innerShdw blurRad="114300">
                  <a:schemeClr val="accent1">
                    <a:lumMod val="75000"/>
                  </a:schemeClr>
                </a:innerShdw>
              </a:effectLst>
              <a:scene3d>
                <a:camera prst="orthographicFront"/>
                <a:lightRig rig="threePt" dir="t"/>
              </a:scene3d>
              <a:sp3d contourW="19050" prstMaterial="flat">
                <a:contourClr>
                  <a:schemeClr val="accent1">
                    <a:lumMod val="75000"/>
                  </a:schemeClr>
                </a:contourClr>
              </a:sp3d>
            </c:spPr>
            <c:extLst>
              <c:ext xmlns:c16="http://schemas.microsoft.com/office/drawing/2014/chart" uri="{C3380CC4-5D6E-409C-BE32-E72D297353CC}">
                <c16:uniqueId val="{00000001-F88B-4887-A1B0-34E97C68B675}"/>
              </c:ext>
            </c:extLst>
          </c:dPt>
          <c:dPt>
            <c:idx val="1"/>
            <c:bubble3D val="0"/>
            <c:spPr>
              <a:solidFill>
                <a:schemeClr val="accent2">
                  <a:alpha val="90000"/>
                </a:schemeClr>
              </a:solidFill>
              <a:ln w="19050">
                <a:solidFill>
                  <a:schemeClr val="accent2">
                    <a:lumMod val="75000"/>
                  </a:schemeClr>
                </a:solidFill>
              </a:ln>
              <a:effectLst>
                <a:innerShdw blurRad="114300">
                  <a:schemeClr val="accent2">
                    <a:lumMod val="75000"/>
                  </a:schemeClr>
                </a:innerShdw>
              </a:effectLst>
              <a:scene3d>
                <a:camera prst="orthographicFront"/>
                <a:lightRig rig="threePt" dir="t"/>
              </a:scene3d>
              <a:sp3d contourW="19050" prstMaterial="flat">
                <a:contourClr>
                  <a:schemeClr val="accent2">
                    <a:lumMod val="75000"/>
                  </a:schemeClr>
                </a:contourClr>
              </a:sp3d>
            </c:spPr>
            <c:extLst>
              <c:ext xmlns:c16="http://schemas.microsoft.com/office/drawing/2014/chart" uri="{C3380CC4-5D6E-409C-BE32-E72D297353CC}">
                <c16:uniqueId val="{00000003-F88B-4887-A1B0-34E97C68B675}"/>
              </c:ext>
            </c:extLst>
          </c:dPt>
          <c:dPt>
            <c:idx val="2"/>
            <c:bubble3D val="0"/>
            <c:spPr>
              <a:solidFill>
                <a:schemeClr val="accent3">
                  <a:alpha val="90000"/>
                </a:schemeClr>
              </a:solidFill>
              <a:ln w="19050">
                <a:solidFill>
                  <a:schemeClr val="accent3">
                    <a:lumMod val="75000"/>
                  </a:schemeClr>
                </a:solidFill>
              </a:ln>
              <a:effectLst>
                <a:innerShdw blurRad="114300">
                  <a:schemeClr val="accent3">
                    <a:lumMod val="75000"/>
                  </a:schemeClr>
                </a:innerShdw>
              </a:effectLst>
              <a:scene3d>
                <a:camera prst="orthographicFront"/>
                <a:lightRig rig="threePt" dir="t"/>
              </a:scene3d>
              <a:sp3d contourW="19050" prstMaterial="flat">
                <a:contourClr>
                  <a:schemeClr val="accent3">
                    <a:lumMod val="75000"/>
                  </a:schemeClr>
                </a:contourClr>
              </a:sp3d>
            </c:spPr>
            <c:extLst>
              <c:ext xmlns:c16="http://schemas.microsoft.com/office/drawing/2014/chart" uri="{C3380CC4-5D6E-409C-BE32-E72D297353CC}">
                <c16:uniqueId val="{00000005-F88B-4887-A1B0-34E97C68B675}"/>
              </c:ext>
            </c:extLst>
          </c:dPt>
          <c:dPt>
            <c:idx val="3"/>
            <c:bubble3D val="0"/>
            <c:spPr>
              <a:solidFill>
                <a:schemeClr val="accent4">
                  <a:alpha val="90000"/>
                </a:schemeClr>
              </a:solidFill>
              <a:ln w="19050">
                <a:solidFill>
                  <a:schemeClr val="accent4">
                    <a:lumMod val="75000"/>
                  </a:schemeClr>
                </a:solidFill>
              </a:ln>
              <a:effectLst>
                <a:innerShdw blurRad="114300">
                  <a:schemeClr val="accent4">
                    <a:lumMod val="75000"/>
                  </a:schemeClr>
                </a:innerShdw>
              </a:effectLst>
              <a:scene3d>
                <a:camera prst="orthographicFront"/>
                <a:lightRig rig="threePt" dir="t"/>
              </a:scene3d>
              <a:sp3d contourW="19050" prstMaterial="flat">
                <a:contourClr>
                  <a:schemeClr val="accent4">
                    <a:lumMod val="75000"/>
                  </a:schemeClr>
                </a:contourClr>
              </a:sp3d>
            </c:spPr>
            <c:extLst>
              <c:ext xmlns:c16="http://schemas.microsoft.com/office/drawing/2014/chart" uri="{C3380CC4-5D6E-409C-BE32-E72D297353CC}">
                <c16:uniqueId val="{00000007-F88B-4887-A1B0-34E97C68B675}"/>
              </c:ext>
            </c:extLst>
          </c:dPt>
          <c:dPt>
            <c:idx val="4"/>
            <c:bubble3D val="0"/>
            <c:spPr>
              <a:solidFill>
                <a:schemeClr val="accent5">
                  <a:alpha val="90000"/>
                </a:schemeClr>
              </a:solidFill>
              <a:ln w="19050">
                <a:solidFill>
                  <a:schemeClr val="accent5">
                    <a:lumMod val="75000"/>
                  </a:schemeClr>
                </a:solidFill>
              </a:ln>
              <a:effectLst>
                <a:innerShdw blurRad="114300">
                  <a:schemeClr val="accent5">
                    <a:lumMod val="75000"/>
                  </a:schemeClr>
                </a:innerShdw>
              </a:effectLst>
              <a:scene3d>
                <a:camera prst="orthographicFront"/>
                <a:lightRig rig="threePt" dir="t"/>
              </a:scene3d>
              <a:sp3d contourW="19050" prstMaterial="flat">
                <a:contourClr>
                  <a:schemeClr val="accent5">
                    <a:lumMod val="75000"/>
                  </a:schemeClr>
                </a:contourClr>
              </a:sp3d>
            </c:spPr>
            <c:extLst>
              <c:ext xmlns:c16="http://schemas.microsoft.com/office/drawing/2014/chart" uri="{C3380CC4-5D6E-409C-BE32-E72D297353CC}">
                <c16:uniqueId val="{00000009-F88B-4887-A1B0-34E97C68B675}"/>
              </c:ext>
            </c:extLst>
          </c:dPt>
          <c:dPt>
            <c:idx val="5"/>
            <c:bubble3D val="0"/>
            <c:spPr>
              <a:solidFill>
                <a:schemeClr val="accent6">
                  <a:alpha val="90000"/>
                </a:schemeClr>
              </a:solidFill>
              <a:ln w="19050">
                <a:solidFill>
                  <a:schemeClr val="accent6">
                    <a:lumMod val="75000"/>
                  </a:schemeClr>
                </a:solidFill>
              </a:ln>
              <a:effectLst>
                <a:innerShdw blurRad="114300">
                  <a:schemeClr val="accent6">
                    <a:lumMod val="75000"/>
                  </a:schemeClr>
                </a:innerShdw>
              </a:effectLst>
              <a:scene3d>
                <a:camera prst="orthographicFront"/>
                <a:lightRig rig="threePt" dir="t"/>
              </a:scene3d>
              <a:sp3d contourW="19050" prstMaterial="flat">
                <a:contourClr>
                  <a:schemeClr val="accent6">
                    <a:lumMod val="75000"/>
                  </a:schemeClr>
                </a:contourClr>
              </a:sp3d>
            </c:spPr>
            <c:extLst>
              <c:ext xmlns:c16="http://schemas.microsoft.com/office/drawing/2014/chart" uri="{C3380CC4-5D6E-409C-BE32-E72D297353CC}">
                <c16:uniqueId val="{0000000B-F88B-4887-A1B0-34E97C68B675}"/>
              </c:ext>
            </c:extLst>
          </c:dPt>
          <c:dLbls>
            <c:dLbl>
              <c:idx val="0"/>
              <c:layout>
                <c:manualLayout>
                  <c:x val="-3.62268153980752E-2"/>
                  <c:y val="7.7311169437153604E-2"/>
                </c:manualLayout>
              </c:layout>
              <c:spPr>
                <a:solidFill>
                  <a:schemeClr val="lt1">
                    <a:alpha val="90000"/>
                  </a:schemeClr>
                </a:solidFill>
                <a:ln w="12700" cap="flat" cmpd="sng" algn="ctr">
                  <a:solidFill>
                    <a:schemeClr val="accent1"/>
                  </a:solidFill>
                  <a:round/>
                </a:ln>
                <a:effectLst>
                  <a:outerShdw blurRad="50800" dist="38100" dir="2700000" algn="tl" rotWithShape="0">
                    <a:schemeClr val="accent1">
                      <a:lumMod val="75000"/>
                      <a:alpha val="40000"/>
                    </a:schemeClr>
                  </a:outerShdw>
                </a:effectLst>
              </c:spPr>
              <c:txPr>
                <a:bodyPr rot="0" spcFirstLastPara="1" vertOverflow="clip" horzOverflow="clip" vert="horz" wrap="square" lIns="38100" tIns="19050" rIns="38100" bIns="19050" anchor="ctr" anchorCtr="1">
                  <a:spAutoFit/>
                </a:bodyPr>
                <a:lstStyle/>
                <a:p>
                  <a:pPr>
                    <a:defRPr lang="en-US" sz="1000" b="0" i="0" u="none" strike="noStrike" kern="1200" baseline="0">
                      <a:solidFill>
                        <a:schemeClr val="accent1"/>
                      </a:solidFill>
                      <a:effectLst/>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88B-4887-A1B0-34E97C68B675}"/>
                </c:ext>
              </c:extLst>
            </c:dLbl>
            <c:dLbl>
              <c:idx val="1"/>
              <c:layout>
                <c:manualLayout>
                  <c:x val="-8.4079833770778795E-2"/>
                  <c:y val="-2.3476232137649501E-4"/>
                </c:manualLayout>
              </c:layout>
              <c:spPr>
                <a:solidFill>
                  <a:schemeClr val="lt1">
                    <a:alpha val="90000"/>
                  </a:schemeClr>
                </a:solidFill>
                <a:ln w="12700" cap="flat" cmpd="sng" algn="ctr">
                  <a:solidFill>
                    <a:schemeClr val="accent2"/>
                  </a:solidFill>
                  <a:round/>
                </a:ln>
                <a:effectLst>
                  <a:outerShdw blurRad="50800" dist="38100" dir="2700000" algn="tl" rotWithShape="0">
                    <a:schemeClr val="accent2">
                      <a:lumMod val="75000"/>
                      <a:alpha val="40000"/>
                    </a:schemeClr>
                  </a:outerShdw>
                </a:effectLst>
              </c:spPr>
              <c:txPr>
                <a:bodyPr rot="0" spcFirstLastPara="1" vertOverflow="clip" horzOverflow="clip" vert="horz" wrap="square" lIns="38100" tIns="19050" rIns="38100" bIns="19050" anchor="ctr" anchorCtr="1">
                  <a:spAutoFit/>
                </a:bodyPr>
                <a:lstStyle/>
                <a:p>
                  <a:pPr>
                    <a:defRPr lang="en-US" sz="1000" b="0" i="0" u="none" strike="noStrike" kern="1200" baseline="0">
                      <a:solidFill>
                        <a:schemeClr val="accent2"/>
                      </a:solidFill>
                      <a:effectLst/>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88B-4887-A1B0-34E97C68B675}"/>
                </c:ext>
              </c:extLst>
            </c:dLbl>
            <c:dLbl>
              <c:idx val="2"/>
              <c:layout>
                <c:manualLayout>
                  <c:x val="-4.2166010498687699E-2"/>
                  <c:y val="-0.15906496062992101"/>
                </c:manualLayout>
              </c:layout>
              <c:spPr>
                <a:solidFill>
                  <a:schemeClr val="lt1">
                    <a:alpha val="90000"/>
                  </a:schemeClr>
                </a:solidFill>
                <a:ln w="12700" cap="flat" cmpd="sng" algn="ctr">
                  <a:solidFill>
                    <a:schemeClr val="accent3"/>
                  </a:solidFill>
                  <a:round/>
                </a:ln>
                <a:effectLst>
                  <a:outerShdw blurRad="50800" dist="38100" dir="2700000" algn="tl" rotWithShape="0">
                    <a:schemeClr val="accent3">
                      <a:lumMod val="75000"/>
                      <a:alpha val="40000"/>
                    </a:schemeClr>
                  </a:outerShdw>
                </a:effectLst>
              </c:spPr>
              <c:txPr>
                <a:bodyPr rot="0" spcFirstLastPara="1" vertOverflow="clip" horzOverflow="clip" vert="horz" wrap="square" lIns="38100" tIns="19050" rIns="38100" bIns="19050" anchor="ctr" anchorCtr="1">
                  <a:spAutoFit/>
                </a:bodyPr>
                <a:lstStyle/>
                <a:p>
                  <a:pPr>
                    <a:defRPr lang="en-US" sz="1000" b="0" i="0" u="none" strike="noStrike" kern="1200" baseline="0">
                      <a:solidFill>
                        <a:schemeClr val="accent3"/>
                      </a:solidFill>
                      <a:effectLst/>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88B-4887-A1B0-34E97C68B675}"/>
                </c:ext>
              </c:extLst>
            </c:dLbl>
            <c:dLbl>
              <c:idx val="3"/>
              <c:layout>
                <c:manualLayout>
                  <c:x val="8.0381452318460098E-2"/>
                  <c:y val="-0.113876130067075"/>
                </c:manualLayout>
              </c:layout>
              <c:spPr>
                <a:solidFill>
                  <a:schemeClr val="lt1">
                    <a:alpha val="90000"/>
                  </a:schemeClr>
                </a:solidFill>
                <a:ln w="12700" cap="flat" cmpd="sng" algn="ctr">
                  <a:solidFill>
                    <a:schemeClr val="accent4"/>
                  </a:solidFill>
                  <a:round/>
                </a:ln>
                <a:effectLst>
                  <a:outerShdw blurRad="50800" dist="38100" dir="2700000" algn="tl" rotWithShape="0">
                    <a:schemeClr val="accent4">
                      <a:lumMod val="75000"/>
                      <a:alpha val="40000"/>
                    </a:schemeClr>
                  </a:outerShdw>
                </a:effectLst>
              </c:spPr>
              <c:txPr>
                <a:bodyPr rot="0" spcFirstLastPara="1" vertOverflow="clip" horzOverflow="clip" vert="horz" wrap="square" lIns="38100" tIns="19050" rIns="38100" bIns="19050" anchor="ctr" anchorCtr="1">
                  <a:spAutoFit/>
                </a:bodyPr>
                <a:lstStyle/>
                <a:p>
                  <a:pPr>
                    <a:defRPr lang="en-US" sz="1000" b="0" i="0" u="none" strike="noStrike" kern="1200" baseline="0">
                      <a:solidFill>
                        <a:schemeClr val="accent4"/>
                      </a:solidFill>
                      <a:effectLst/>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88B-4887-A1B0-34E97C68B675}"/>
                </c:ext>
              </c:extLst>
            </c:dLbl>
            <c:dLbl>
              <c:idx val="4"/>
              <c:layout>
                <c:manualLayout>
                  <c:x val="5.33578302712161E-2"/>
                  <c:y val="-0.110388597258676"/>
                </c:manualLayout>
              </c:layout>
              <c:spPr>
                <a:solidFill>
                  <a:schemeClr val="lt1">
                    <a:alpha val="90000"/>
                  </a:schemeClr>
                </a:solidFill>
                <a:ln w="12700" cap="flat" cmpd="sng" algn="ctr">
                  <a:solidFill>
                    <a:schemeClr val="accent5"/>
                  </a:solidFill>
                  <a:round/>
                </a:ln>
                <a:effectLst>
                  <a:outerShdw blurRad="50800" dist="38100" dir="2700000" algn="tl" rotWithShape="0">
                    <a:schemeClr val="accent5">
                      <a:lumMod val="75000"/>
                      <a:alpha val="40000"/>
                    </a:schemeClr>
                  </a:outerShdw>
                </a:effectLst>
              </c:spPr>
              <c:txPr>
                <a:bodyPr rot="0" spcFirstLastPara="1" vertOverflow="clip" horzOverflow="clip" vert="horz" wrap="square" lIns="38100" tIns="19050" rIns="38100" bIns="19050" anchor="ctr" anchorCtr="1">
                  <a:spAutoFit/>
                </a:bodyPr>
                <a:lstStyle/>
                <a:p>
                  <a:pPr>
                    <a:defRPr lang="en-US" sz="1000" b="0" i="0" u="none" strike="noStrike" kern="1200" baseline="0">
                      <a:solidFill>
                        <a:schemeClr val="accent5"/>
                      </a:solidFill>
                      <a:effectLst/>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88B-4887-A1B0-34E97C68B675}"/>
                </c:ext>
              </c:extLst>
            </c:dLbl>
            <c:dLbl>
              <c:idx val="5"/>
              <c:layout>
                <c:manualLayout>
                  <c:x val="5.7408573928259002E-2"/>
                  <c:y val="7.68773694954797E-2"/>
                </c:manualLayout>
              </c:layout>
              <c:spPr>
                <a:solidFill>
                  <a:schemeClr val="lt1">
                    <a:alpha val="90000"/>
                  </a:schemeClr>
                </a:solidFill>
                <a:ln w="12700" cap="flat" cmpd="sng" algn="ctr">
                  <a:solidFill>
                    <a:schemeClr val="accent6"/>
                  </a:solidFill>
                  <a:round/>
                </a:ln>
                <a:effectLst>
                  <a:outerShdw blurRad="50800" dist="38100" dir="2700000" algn="tl" rotWithShape="0">
                    <a:schemeClr val="accent6">
                      <a:lumMod val="75000"/>
                      <a:alpha val="40000"/>
                    </a:schemeClr>
                  </a:outerShdw>
                </a:effectLst>
              </c:spPr>
              <c:txPr>
                <a:bodyPr rot="0" spcFirstLastPara="1" vertOverflow="clip" horzOverflow="clip" vert="horz" wrap="square" lIns="38100" tIns="19050" rIns="38100" bIns="19050" anchor="ctr" anchorCtr="1">
                  <a:spAutoFit/>
                </a:bodyPr>
                <a:lstStyle/>
                <a:p>
                  <a:pPr>
                    <a:defRPr lang="en-US" sz="1000" b="0" i="0" u="none" strike="noStrike" kern="1200" baseline="0">
                      <a:solidFill>
                        <a:schemeClr val="accent6"/>
                      </a:solidFill>
                      <a:effectLst/>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B-F88B-4887-A1B0-34E97C68B675}"/>
                </c:ext>
              </c:extLst>
            </c:dLbl>
            <c:spPr>
              <a:solidFill>
                <a:sysClr val="window" lastClr="FFFFFF">
                  <a:alpha val="90000"/>
                </a:sysClr>
              </a:solidFill>
              <a:ln w="12700" cap="flat" cmpd="sng" algn="ctr">
                <a:solidFill>
                  <a:srgbClr val="5B9BD5"/>
                </a:solidFill>
                <a:round/>
              </a:ln>
              <a:effectLst>
                <a:outerShdw blurRad="50800" dist="38100" dir="2700000" algn="tl" rotWithShape="0">
                  <a:srgbClr val="5B9BD5">
                    <a:lumMod val="75000"/>
                    <a:alpha val="40000"/>
                  </a:srgbClr>
                </a:outerShdw>
              </a:effectLst>
            </c:spPr>
            <c:txPr>
              <a:bodyPr rot="0" spcFirstLastPara="1" vertOverflow="clip" horzOverflow="clip" vert="horz" wrap="square" lIns="38100" tIns="19050" rIns="38100" bIns="19050" anchor="ctr" anchorCtr="1">
                <a:spAutoFit/>
              </a:bodyPr>
              <a:lstStyle/>
              <a:p>
                <a:pPr>
                  <a:defRPr lang="en-US" sz="1000" b="0" i="0" u="none" strike="noStrike" kern="1200" baseline="0">
                    <a:solidFill>
                      <a:schemeClr val="accent1"/>
                    </a:solidFill>
                    <a:effectLst/>
                    <a:latin typeface="+mn-lt"/>
                    <a:ea typeface="+mn-ea"/>
                    <a:cs typeface="+mn-cs"/>
                  </a:defRPr>
                </a:pPr>
                <a:endParaRPr lang="en-US"/>
              </a:p>
            </c:txPr>
            <c:dLblPos val="inEnd"/>
            <c:showLegendKey val="0"/>
            <c:showVal val="0"/>
            <c:showCatName val="1"/>
            <c:showSerName val="0"/>
            <c:showPercent val="0"/>
            <c:showBubbleSize val="0"/>
            <c:showLeaderLines val="1"/>
            <c:leaderLines>
              <c:spPr>
                <a:ln w="9525" cap="flat" cmpd="sng" algn="ctr">
                  <a:solidFill>
                    <a:schemeClr val="tx1">
                      <a:lumMod val="35000"/>
                      <a:lumOff val="65000"/>
                    </a:schemeClr>
                  </a:solidFill>
                  <a:prstDash val="solid"/>
                  <a:round/>
                </a:ln>
                <a:effectLst/>
              </c:spPr>
            </c:leaderLines>
            <c:extLst>
              <c:ext xmlns:c15="http://schemas.microsoft.com/office/drawing/2012/chart" uri="{CE6537A1-D6FC-4f65-9D91-7224C49458BB}"/>
            </c:extLst>
          </c:dLbls>
          <c:cat>
            <c:strRef>
              <c:f>'BJM Graphs'!$D$38:$D$43</c:f>
              <c:strCache>
                <c:ptCount val="6"/>
                <c:pt idx="0">
                  <c:v>Resume Shortlisting </c:v>
                </c:pt>
                <c:pt idx="1">
                  <c:v>Interview Schedule </c:v>
                </c:pt>
                <c:pt idx="2">
                  <c:v>FAQs Interview Questions</c:v>
                </c:pt>
                <c:pt idx="3">
                  <c:v>Interview Support </c:v>
                </c:pt>
                <c:pt idx="4">
                  <c:v>Job Offers </c:v>
                </c:pt>
                <c:pt idx="5">
                  <c:v>Joining in BA role</c:v>
                </c:pt>
              </c:strCache>
            </c:strRef>
          </c:cat>
          <c:val>
            <c:numRef>
              <c:f>'BJM Graphs'!$E$38:$E$43</c:f>
              <c:numCache>
                <c:formatCode>General</c:formatCode>
                <c:ptCount val="6"/>
                <c:pt idx="0">
                  <c:v>16</c:v>
                </c:pt>
                <c:pt idx="1">
                  <c:v>16</c:v>
                </c:pt>
                <c:pt idx="2">
                  <c:v>17</c:v>
                </c:pt>
                <c:pt idx="3">
                  <c:v>17</c:v>
                </c:pt>
                <c:pt idx="4">
                  <c:v>17</c:v>
                </c:pt>
                <c:pt idx="5">
                  <c:v>17</c:v>
                </c:pt>
              </c:numCache>
            </c:numRef>
          </c:val>
          <c:extLst>
            <c:ext xmlns:c16="http://schemas.microsoft.com/office/drawing/2014/chart" uri="{C3380CC4-5D6E-409C-BE32-E72D297353CC}">
              <c16:uniqueId val="{0000000C-F88B-4887-A1B0-34E97C68B675}"/>
            </c:ext>
          </c:extLst>
        </c:ser>
        <c:dLbls>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lang="en-US"/>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t>12/26/2024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70625AAB-22A3-4E11-AF4F-FDB3EB12F63C}" type="datetimeFigureOut">
              <a:rPr lang="en-IN" smtClean="0"/>
              <a:t>26-12-2024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EC47854-680D-4313-B483-077FD07E8A3E}" type="slidenum">
              <a:rPr lang="en-IN" smtClean="0"/>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70625AAB-22A3-4E11-AF4F-FDB3EB12F63C}" type="datetimeFigureOut">
              <a:rPr lang="en-IN" smtClean="0"/>
              <a:t>26-12-2024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EC47854-680D-4313-B483-077FD07E8A3E}"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70625AAB-22A3-4E11-AF4F-FDB3EB12F63C}" type="datetimeFigureOut">
              <a:rPr lang="en-IN" smtClean="0"/>
              <a:t>26-12-2024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EC47854-680D-4313-B483-077FD07E8A3E}" type="slidenum">
              <a:rPr lang="en-IN" smtClean="0"/>
              <a:t>‹#›</a:t>
            </a:fld>
            <a:endParaRPr lang="en-I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70625AAB-22A3-4E11-AF4F-FDB3EB12F63C}" type="datetimeFigureOut">
              <a:rPr lang="en-IN" smtClean="0"/>
              <a:t>26-12-2024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EC47854-680D-4313-B483-077FD07E8A3E}" type="slidenum">
              <a:rPr lang="en-IN" smtClean="0"/>
              <a:t>‹#›</a:t>
            </a:fld>
            <a:endParaRPr lang="en-IN"/>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70625AAB-22A3-4E11-AF4F-FDB3EB12F63C}" type="datetimeFigureOut">
              <a:rPr lang="en-IN" smtClean="0"/>
              <a:t>26-12-2024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EC47854-680D-4313-B483-077FD07E8A3E}" type="slidenum">
              <a:rPr lang="en-IN" smtClean="0"/>
              <a:t>‹#›</a:t>
            </a:fld>
            <a:endParaRPr lang="en-IN"/>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625AAB-22A3-4E11-AF4F-FDB3EB12F63C}" type="datetimeFigureOut">
              <a:rPr lang="en-IN" smtClean="0"/>
              <a:t>26-12-2024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EC47854-680D-4313-B483-077FD07E8A3E}" type="slidenum">
              <a:rPr lang="en-IN" smtClean="0"/>
              <a:t>‹#›</a:t>
            </a:fld>
            <a:endParaRPr lang="en-IN"/>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70625AAB-22A3-4E11-AF4F-FDB3EB12F63C}" type="datetimeFigureOut">
              <a:rPr lang="en-IN" smtClean="0"/>
              <a:t>26-12-2024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EC47854-680D-4313-B483-077FD07E8A3E}" type="slidenum">
              <a:rPr lang="en-IN" smtClean="0"/>
              <a:t>‹#›</a:t>
            </a:fld>
            <a:endParaRPr lang="en-IN"/>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70625AAB-22A3-4E11-AF4F-FDB3EB12F63C}" type="datetimeFigureOut">
              <a:rPr lang="en-IN" smtClean="0"/>
              <a:t>26-12-2024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EC47854-680D-4313-B483-077FD07E8A3E}" type="slidenum">
              <a:rPr lang="en-IN" smtClean="0"/>
              <a:t>‹#›</a:t>
            </a:fld>
            <a:endParaRPr lang="en-IN"/>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70625AAB-22A3-4E11-AF4F-FDB3EB12F63C}" type="datetimeFigureOut">
              <a:rPr lang="en-IN" smtClean="0"/>
              <a:t>26-12-2024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EC47854-680D-4313-B483-077FD07E8A3E}" type="slidenum">
              <a:rPr lang="en-IN" smtClean="0"/>
              <a:t>‹#›</a:t>
            </a:fld>
            <a:endParaRPr lang="en-IN"/>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625AAB-22A3-4E11-AF4F-FDB3EB12F63C}" type="datetimeFigureOut">
              <a:rPr lang="en-IN" smtClean="0"/>
              <a:t>26-12-2024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DEC47854-680D-4313-B483-077FD07E8A3E}" type="slidenum">
              <a:rPr lang="en-IN" smtClean="0"/>
              <a:t>‹#›</a:t>
            </a:fld>
            <a:endParaRPr lang="en-IN"/>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0625AAB-22A3-4E11-AF4F-FDB3EB12F63C}" type="datetimeFigureOut">
              <a:rPr lang="en-IN" smtClean="0"/>
              <a:t>26-12-2024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EC47854-680D-4313-B483-077FD07E8A3E}"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70625AAB-22A3-4E11-AF4F-FDB3EB12F63C}" type="datetimeFigureOut">
              <a:rPr lang="en-IN" smtClean="0"/>
              <a:t>26-12-2024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EC47854-680D-4313-B483-077FD07E8A3E}" type="slidenum">
              <a:rPr lang="en-IN" smtClean="0"/>
              <a:t>‹#›</a:t>
            </a:fld>
            <a:endParaRPr lang="en-IN"/>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0625AAB-22A3-4E11-AF4F-FDB3EB12F63C}" type="datetimeFigureOut">
              <a:rPr lang="en-IN" smtClean="0"/>
              <a:t>26-12-2024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EC47854-680D-4313-B483-077FD07E8A3E}" type="slidenum">
              <a:rPr lang="en-IN" smtClean="0"/>
              <a:t>‹#›</a:t>
            </a:fld>
            <a:endParaRPr lang="en-IN"/>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70625AAB-22A3-4E11-AF4F-FDB3EB12F63C}" type="datetimeFigureOut">
              <a:rPr lang="en-IN" smtClean="0"/>
              <a:t>26-12-2024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EC47854-680D-4313-B483-077FD07E8A3E}" type="slidenum">
              <a:rPr lang="en-IN" smtClean="0"/>
              <a:t>‹#›</a:t>
            </a:fld>
            <a:endParaRPr lang="en-IN"/>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70625AAB-22A3-4E11-AF4F-FDB3EB12F63C}" type="datetimeFigureOut">
              <a:rPr lang="en-IN" smtClean="0"/>
              <a:t>26-12-2024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EC47854-680D-4313-B483-077FD07E8A3E}"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625AAB-22A3-4E11-AF4F-FDB3EB12F63C}" type="datetimeFigureOut">
              <a:rPr lang="en-IN" smtClean="0"/>
              <a:t>26-12-2024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EC47854-680D-4313-B483-077FD07E8A3E}" type="slidenum">
              <a:rPr lang="en-IN" smtClean="0"/>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70625AAB-22A3-4E11-AF4F-FDB3EB12F63C}" type="datetimeFigureOut">
              <a:rPr lang="en-IN" smtClean="0"/>
              <a:t>26-12-2024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EC47854-680D-4313-B483-077FD07E8A3E}"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70625AAB-22A3-4E11-AF4F-FDB3EB12F63C}" type="datetimeFigureOut">
              <a:rPr lang="en-IN" smtClean="0"/>
              <a:t>26-12-2024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EC47854-680D-4313-B483-077FD07E8A3E}"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70625AAB-22A3-4E11-AF4F-FDB3EB12F63C}" type="datetimeFigureOut">
              <a:rPr lang="en-IN" smtClean="0"/>
              <a:t>26-12-2024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EC47854-680D-4313-B483-077FD07E8A3E}"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625AAB-22A3-4E11-AF4F-FDB3EB12F63C}" type="datetimeFigureOut">
              <a:rPr lang="en-IN" smtClean="0"/>
              <a:t>26-12-2024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DEC47854-680D-4313-B483-077FD07E8A3E}"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0625AAB-22A3-4E11-AF4F-FDB3EB12F63C}" type="datetimeFigureOut">
              <a:rPr lang="en-IN" smtClean="0"/>
              <a:t>26-12-2024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EC47854-680D-4313-B483-077FD07E8A3E}"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0625AAB-22A3-4E11-AF4F-FDB3EB12F63C}" type="datetimeFigureOut">
              <a:rPr lang="en-IN" smtClean="0"/>
              <a:t>26-12-2024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EC47854-680D-4313-B483-077FD07E8A3E}" type="slidenum">
              <a:rPr lang="en-IN" smtClean="0"/>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625AAB-22A3-4E11-AF4F-FDB3EB12F63C}" type="datetimeFigureOut">
              <a:rPr lang="en-IN" smtClean="0"/>
              <a:t>26-12-2024</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C47854-680D-4313-B483-077FD07E8A3E}"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625AAB-22A3-4E11-AF4F-FDB3EB12F63C}" type="datetimeFigureOut">
              <a:rPr lang="en-IN" smtClean="0"/>
              <a:t>26-12-2024</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C47854-680D-4313-B483-077FD07E8A3E}"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13.png"/><Relationship Id="rId4" Type="http://schemas.openxmlformats.org/officeDocument/2006/relationships/image" Target="../media/image12.png"/></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15.png"/></Relationships>
</file>

<file path=ppt/slides/_rels/slide1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IN"/>
          </a:p>
        </p:txBody>
      </p:sp>
      <p:sp>
        <p:nvSpPr>
          <p:cNvPr id="3" name="Subtitle 2"/>
          <p:cNvSpPr>
            <a:spLocks noGrp="1"/>
          </p:cNvSpPr>
          <p:nvPr>
            <p:ph type="subTitle" idx="1"/>
          </p:nvPr>
        </p:nvSpPr>
        <p:spPr/>
        <p:txBody>
          <a:bodyPr/>
          <a:lstStyle/>
          <a:p>
            <a:endParaRPr lang="en-IN"/>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object 4"/>
          <p:cNvSpPr txBox="1"/>
          <p:nvPr/>
        </p:nvSpPr>
        <p:spPr>
          <a:xfrm>
            <a:off x="10939146" y="157353"/>
            <a:ext cx="1252092" cy="566420"/>
          </a:xfrm>
          <a:prstGeom prst="rect">
            <a:avLst/>
          </a:prstGeom>
        </p:spPr>
        <p:txBody>
          <a:bodyPr vert="horz" wrap="square" lIns="0" tIns="12700" rIns="0" bIns="0" rtlCol="0">
            <a:spAutoFit/>
          </a:bodyPr>
          <a:lstStyle/>
          <a:p>
            <a:pPr marL="12700" marR="5080" indent="217805">
              <a:lnSpc>
                <a:spcPct val="100000"/>
              </a:lnSpc>
              <a:spcBef>
                <a:spcPts val="100"/>
              </a:spcBef>
            </a:pPr>
            <a:r>
              <a:rPr lang="sv-SE" sz="1800" b="1" spc="-20" dirty="0">
                <a:latin typeface="Calibri" panose="020F0502020204030204"/>
                <a:cs typeface="Calibri" panose="020F0502020204030204"/>
              </a:rPr>
              <a:t>Valid till  </a:t>
            </a:r>
            <a:r>
              <a:rPr lang="en-US" altLang="sv-SE" sz="1800" b="1" spc="-20" dirty="0">
                <a:latin typeface="Calibri" panose="020F0502020204030204"/>
                <a:cs typeface="Calibri" panose="020F0502020204030204"/>
              </a:rPr>
              <a:t>31</a:t>
            </a:r>
            <a:r>
              <a:rPr lang="en-US" altLang="sv-SE" b="1" spc="-20" dirty="0">
                <a:latin typeface="Calibri" panose="020F0502020204030204"/>
                <a:cs typeface="Calibri" panose="020F0502020204030204"/>
              </a:rPr>
              <a:t> Dec </a:t>
            </a:r>
            <a:r>
              <a:rPr lang="sv-SE" sz="1800" b="1" spc="-20" dirty="0">
                <a:latin typeface="Calibri" panose="020F0502020204030204"/>
                <a:cs typeface="Calibri" panose="020F0502020204030204"/>
              </a:rPr>
              <a:t>2024</a:t>
            </a:r>
            <a:endParaRPr sz="1800" dirty="0">
              <a:latin typeface="Calibri" panose="020F0502020204030204"/>
              <a:cs typeface="Calibri" panose="020F0502020204030204"/>
            </a:endParaRPr>
          </a:p>
        </p:txBody>
      </p:sp>
      <p:sp>
        <p:nvSpPr>
          <p:cNvPr id="7" name="object 2"/>
          <p:cNvSpPr txBox="1"/>
          <p:nvPr/>
        </p:nvSpPr>
        <p:spPr>
          <a:xfrm>
            <a:off x="483235" y="1223010"/>
            <a:ext cx="11225530" cy="1880235"/>
          </a:xfrm>
          <a:prstGeom prst="rect">
            <a:avLst/>
          </a:prstGeom>
        </p:spPr>
        <p:txBody>
          <a:bodyPr vert="horz" wrap="square" lIns="0" tIns="12065" rIns="0" bIns="0" rtlCol="0">
            <a:spAutoFit/>
          </a:bodyPr>
          <a:lstStyle/>
          <a:p>
            <a:pPr marL="2942590" marR="404495" indent="-2385695">
              <a:lnSpc>
                <a:spcPct val="100000"/>
              </a:lnSpc>
              <a:spcBef>
                <a:spcPts val="95"/>
              </a:spcBef>
            </a:pPr>
            <a:r>
              <a:rPr sz="4000" b="1" spc="-10" dirty="0">
                <a:solidFill>
                  <a:srgbClr val="FF0000"/>
                </a:solidFill>
                <a:latin typeface="Calibri" panose="020F0502020204030204"/>
                <a:cs typeface="Calibri" panose="020F0502020204030204"/>
              </a:rPr>
              <a:t>Mission</a:t>
            </a:r>
            <a:r>
              <a:rPr sz="4000" b="1" spc="30" dirty="0">
                <a:solidFill>
                  <a:srgbClr val="FF0000"/>
                </a:solidFill>
                <a:latin typeface="Calibri" panose="020F0502020204030204"/>
                <a:cs typeface="Calibri" panose="020F0502020204030204"/>
              </a:rPr>
              <a:t> </a:t>
            </a:r>
            <a:r>
              <a:rPr sz="4000" b="1" spc="-180" dirty="0">
                <a:solidFill>
                  <a:srgbClr val="375F92"/>
                </a:solidFill>
                <a:latin typeface="Calibri" panose="020F0502020204030204"/>
                <a:cs typeface="Calibri" panose="020F0502020204030204"/>
              </a:rPr>
              <a:t>To</a:t>
            </a:r>
            <a:r>
              <a:rPr sz="4000" b="1" dirty="0">
                <a:solidFill>
                  <a:srgbClr val="375F92"/>
                </a:solidFill>
                <a:latin typeface="Calibri" panose="020F0502020204030204"/>
                <a:cs typeface="Calibri" panose="020F0502020204030204"/>
              </a:rPr>
              <a:t> </a:t>
            </a:r>
            <a:r>
              <a:rPr sz="4000" b="1" spc="-15" dirty="0">
                <a:solidFill>
                  <a:srgbClr val="FF0000"/>
                </a:solidFill>
                <a:latin typeface="Calibri" panose="020F0502020204030204"/>
                <a:cs typeface="Calibri" panose="020F0502020204030204"/>
              </a:rPr>
              <a:t>Provide</a:t>
            </a:r>
            <a:r>
              <a:rPr sz="4000" b="1" spc="25" dirty="0">
                <a:solidFill>
                  <a:srgbClr val="FF0000"/>
                </a:solidFill>
                <a:latin typeface="Calibri" panose="020F0502020204030204"/>
                <a:cs typeface="Calibri" panose="020F0502020204030204"/>
              </a:rPr>
              <a:t> </a:t>
            </a:r>
            <a:r>
              <a:rPr sz="4000" b="1" spc="-20" dirty="0">
                <a:solidFill>
                  <a:srgbClr val="375F92"/>
                </a:solidFill>
                <a:latin typeface="Calibri" panose="020F0502020204030204"/>
                <a:cs typeface="Calibri" panose="020F0502020204030204"/>
              </a:rPr>
              <a:t>People</a:t>
            </a:r>
            <a:r>
              <a:rPr sz="4000" b="1" spc="5" dirty="0">
                <a:solidFill>
                  <a:srgbClr val="375F92"/>
                </a:solidFill>
                <a:latin typeface="Calibri" panose="020F0502020204030204"/>
                <a:cs typeface="Calibri" panose="020F0502020204030204"/>
              </a:rPr>
              <a:t> </a:t>
            </a:r>
            <a:r>
              <a:rPr sz="4000" b="1" spc="-10" dirty="0">
                <a:solidFill>
                  <a:srgbClr val="FF0000"/>
                </a:solidFill>
                <a:latin typeface="Calibri" panose="020F0502020204030204"/>
                <a:cs typeface="Calibri" panose="020F0502020204030204"/>
              </a:rPr>
              <a:t>With</a:t>
            </a:r>
            <a:r>
              <a:rPr sz="4000" b="1" spc="15" dirty="0">
                <a:solidFill>
                  <a:srgbClr val="FF0000"/>
                </a:solidFill>
                <a:latin typeface="Calibri" panose="020F0502020204030204"/>
                <a:cs typeface="Calibri" panose="020F0502020204030204"/>
              </a:rPr>
              <a:t> </a:t>
            </a:r>
            <a:r>
              <a:rPr sz="4000" b="1" spc="-10" dirty="0">
                <a:solidFill>
                  <a:srgbClr val="FF0000"/>
                </a:solidFill>
                <a:latin typeface="Calibri" panose="020F0502020204030204"/>
                <a:cs typeface="Calibri" panose="020F0502020204030204"/>
              </a:rPr>
              <a:t>Opportunities </a:t>
            </a:r>
            <a:r>
              <a:rPr sz="4000" b="1" spc="-890" dirty="0">
                <a:solidFill>
                  <a:srgbClr val="FF0000"/>
                </a:solidFill>
                <a:latin typeface="Calibri" panose="020F0502020204030204"/>
                <a:cs typeface="Calibri" panose="020F0502020204030204"/>
              </a:rPr>
              <a:t> </a:t>
            </a:r>
            <a:r>
              <a:rPr sz="4000" b="1" spc="-180" dirty="0">
                <a:solidFill>
                  <a:srgbClr val="375F92"/>
                </a:solidFill>
                <a:latin typeface="Calibri" panose="020F0502020204030204"/>
                <a:cs typeface="Calibri" panose="020F0502020204030204"/>
              </a:rPr>
              <a:t>To</a:t>
            </a:r>
            <a:r>
              <a:rPr sz="4000" b="1" spc="-15" dirty="0">
                <a:solidFill>
                  <a:srgbClr val="375F92"/>
                </a:solidFill>
                <a:latin typeface="Calibri" panose="020F0502020204030204"/>
                <a:cs typeface="Calibri" panose="020F0502020204030204"/>
              </a:rPr>
              <a:t> </a:t>
            </a:r>
            <a:r>
              <a:rPr sz="4000" b="1" spc="-5" dirty="0">
                <a:solidFill>
                  <a:srgbClr val="FF0000"/>
                </a:solidFill>
                <a:latin typeface="Calibri" panose="020F0502020204030204"/>
                <a:cs typeface="Calibri" panose="020F0502020204030204"/>
              </a:rPr>
              <a:t>Build </a:t>
            </a:r>
            <a:r>
              <a:rPr sz="4000" b="1" spc="-5" dirty="0">
                <a:solidFill>
                  <a:srgbClr val="375F92"/>
                </a:solidFill>
                <a:latin typeface="Calibri" panose="020F0502020204030204"/>
                <a:cs typeface="Calibri" panose="020F0502020204030204"/>
              </a:rPr>
              <a:t>a </a:t>
            </a:r>
            <a:r>
              <a:rPr sz="4000" b="1" spc="-25" dirty="0">
                <a:solidFill>
                  <a:srgbClr val="FF0000"/>
                </a:solidFill>
                <a:latin typeface="Calibri" panose="020F0502020204030204"/>
                <a:cs typeface="Calibri" panose="020F0502020204030204"/>
              </a:rPr>
              <a:t>Better</a:t>
            </a:r>
            <a:r>
              <a:rPr sz="4000" b="1" spc="-5" dirty="0">
                <a:solidFill>
                  <a:srgbClr val="FF0000"/>
                </a:solidFill>
                <a:latin typeface="Calibri" panose="020F0502020204030204"/>
                <a:cs typeface="Calibri" panose="020F0502020204030204"/>
              </a:rPr>
              <a:t> </a:t>
            </a:r>
            <a:r>
              <a:rPr sz="4000" b="1" spc="-10" dirty="0">
                <a:solidFill>
                  <a:srgbClr val="FF0000"/>
                </a:solidFill>
                <a:latin typeface="Calibri" panose="020F0502020204030204"/>
                <a:cs typeface="Calibri" panose="020F0502020204030204"/>
              </a:rPr>
              <a:t>Future</a:t>
            </a:r>
            <a:endParaRPr sz="4000" dirty="0">
              <a:latin typeface="Calibri" panose="020F0502020204030204"/>
              <a:cs typeface="Calibri" panose="020F0502020204030204"/>
            </a:endParaRPr>
          </a:p>
          <a:p>
            <a:pPr marL="12700">
              <a:lnSpc>
                <a:spcPct val="100000"/>
              </a:lnSpc>
              <a:spcBef>
                <a:spcPts val="1130"/>
              </a:spcBef>
            </a:pPr>
            <a:r>
              <a:rPr lang="en-US" sz="3200" b="1" spc="-10" dirty="0">
                <a:solidFill>
                  <a:srgbClr val="001F5F"/>
                </a:solidFill>
                <a:latin typeface="Trebuchet MS" panose="020B0603020202020204"/>
                <a:cs typeface="Trebuchet MS" panose="020B0603020202020204"/>
              </a:rPr>
              <a:t>COEPD </a:t>
            </a:r>
            <a:r>
              <a:rPr lang="en-US" sz="3200" b="1" spc="-10" dirty="0">
                <a:solidFill>
                  <a:srgbClr val="001F5F"/>
                </a:solidFill>
                <a:latin typeface="Trebuchet MS" panose="020B0603020202020204"/>
                <a:cs typeface="Trebuchet MS" panose="020B0603020202020204"/>
                <a:sym typeface="+mn-ea"/>
              </a:rPr>
              <a:t>BA Job Market (BJM) Platform </a:t>
            </a:r>
            <a:r>
              <a:rPr lang="en-US" sz="3200" b="1" spc="-10" dirty="0">
                <a:solidFill>
                  <a:srgbClr val="001F5F"/>
                </a:solidFill>
                <a:latin typeface="Trebuchet MS" panose="020B0603020202020204"/>
                <a:cs typeface="Trebuchet MS" panose="020B0603020202020204"/>
              </a:rPr>
              <a:t>- Guidelines to follow</a:t>
            </a:r>
            <a:endParaRPr sz="3200" dirty="0">
              <a:latin typeface="Trebuchet MS" panose="020B0603020202020204"/>
              <a:cs typeface="Trebuchet MS" panose="020B0603020202020204"/>
            </a:endParaRPr>
          </a:p>
        </p:txBody>
      </p:sp>
      <p:sp>
        <p:nvSpPr>
          <p:cNvPr id="8" name="object 3"/>
          <p:cNvSpPr txBox="1"/>
          <p:nvPr/>
        </p:nvSpPr>
        <p:spPr>
          <a:xfrm>
            <a:off x="1089152" y="3761613"/>
            <a:ext cx="10014585" cy="1859280"/>
          </a:xfrm>
          <a:prstGeom prst="rect">
            <a:avLst/>
          </a:prstGeom>
        </p:spPr>
        <p:txBody>
          <a:bodyPr vert="horz" wrap="square" lIns="0" tIns="12700" rIns="0" bIns="0" rtlCol="0">
            <a:spAutoFit/>
          </a:bodyPr>
          <a:lstStyle/>
          <a:p>
            <a:pPr marL="635" algn="ctr">
              <a:lnSpc>
                <a:spcPct val="100000"/>
              </a:lnSpc>
              <a:spcBef>
                <a:spcPts val="100"/>
              </a:spcBef>
            </a:pPr>
            <a:r>
              <a:rPr sz="2000" b="1" spc="-15" dirty="0">
                <a:solidFill>
                  <a:srgbClr val="FF0000"/>
                </a:solidFill>
                <a:latin typeface="Trebuchet MS" panose="020B0603020202020204"/>
                <a:cs typeface="Trebuchet MS" panose="020B0603020202020204"/>
              </a:rPr>
              <a:t>NOTE</a:t>
            </a:r>
            <a:r>
              <a:rPr sz="2000" b="1" spc="-60" dirty="0">
                <a:solidFill>
                  <a:srgbClr val="FF0000"/>
                </a:solidFill>
                <a:latin typeface="Trebuchet MS" panose="020B0603020202020204"/>
                <a:cs typeface="Trebuchet MS" panose="020B0603020202020204"/>
              </a:rPr>
              <a:t> </a:t>
            </a:r>
            <a:r>
              <a:rPr sz="2000" b="1" dirty="0">
                <a:latin typeface="Trebuchet MS" panose="020B0603020202020204"/>
                <a:cs typeface="Trebuchet MS" panose="020B0603020202020204"/>
              </a:rPr>
              <a:t>:</a:t>
            </a:r>
            <a:endParaRPr sz="2000" dirty="0">
              <a:latin typeface="Trebuchet MS" panose="020B0603020202020204"/>
              <a:cs typeface="Trebuchet MS" panose="020B0603020202020204"/>
            </a:endParaRPr>
          </a:p>
          <a:p>
            <a:pPr marL="635" algn="ctr">
              <a:lnSpc>
                <a:spcPct val="100000"/>
              </a:lnSpc>
            </a:pPr>
            <a:r>
              <a:rPr sz="2000" b="1" spc="-10" dirty="0">
                <a:latin typeface="Trebuchet MS" panose="020B0603020202020204"/>
                <a:cs typeface="Trebuchet MS" panose="020B0603020202020204"/>
              </a:rPr>
              <a:t>This</a:t>
            </a:r>
            <a:r>
              <a:rPr sz="2000" b="1" spc="-40" dirty="0">
                <a:latin typeface="Trebuchet MS" panose="020B0603020202020204"/>
                <a:cs typeface="Trebuchet MS" panose="020B0603020202020204"/>
              </a:rPr>
              <a:t> </a:t>
            </a:r>
            <a:r>
              <a:rPr sz="2000" b="1" spc="-15" dirty="0">
                <a:latin typeface="Trebuchet MS" panose="020B0603020202020204"/>
                <a:cs typeface="Trebuchet MS" panose="020B0603020202020204"/>
              </a:rPr>
              <a:t>document</a:t>
            </a:r>
            <a:r>
              <a:rPr sz="2000" b="1" spc="-10" dirty="0">
                <a:latin typeface="Trebuchet MS" panose="020B0603020202020204"/>
                <a:cs typeface="Trebuchet MS" panose="020B0603020202020204"/>
              </a:rPr>
              <a:t> </a:t>
            </a:r>
            <a:r>
              <a:rPr sz="2000" b="1" spc="-5" dirty="0">
                <a:latin typeface="Trebuchet MS" panose="020B0603020202020204"/>
                <a:cs typeface="Trebuchet MS" panose="020B0603020202020204"/>
              </a:rPr>
              <a:t>is</a:t>
            </a:r>
            <a:r>
              <a:rPr sz="2000" b="1" spc="-40" dirty="0">
                <a:latin typeface="Trebuchet MS" panose="020B0603020202020204"/>
                <a:cs typeface="Trebuchet MS" panose="020B0603020202020204"/>
              </a:rPr>
              <a:t> </a:t>
            </a:r>
            <a:r>
              <a:rPr sz="2000" b="1" spc="-15" dirty="0">
                <a:latin typeface="Trebuchet MS" panose="020B0603020202020204"/>
                <a:cs typeface="Trebuchet MS" panose="020B0603020202020204"/>
              </a:rPr>
              <a:t>valid </a:t>
            </a:r>
            <a:r>
              <a:rPr sz="2000" b="1" spc="-10" dirty="0">
                <a:latin typeface="Trebuchet MS" panose="020B0603020202020204"/>
                <a:cs typeface="Trebuchet MS" panose="020B0603020202020204"/>
              </a:rPr>
              <a:t>until</a:t>
            </a:r>
            <a:r>
              <a:rPr sz="2000" b="1" spc="-30" dirty="0">
                <a:latin typeface="Trebuchet MS" panose="020B0603020202020204"/>
                <a:cs typeface="Trebuchet MS" panose="020B0603020202020204"/>
              </a:rPr>
              <a:t> </a:t>
            </a:r>
            <a:r>
              <a:rPr sz="2000" b="1" spc="-15" dirty="0">
                <a:latin typeface="Trebuchet MS" panose="020B0603020202020204"/>
                <a:cs typeface="Trebuchet MS" panose="020B0603020202020204"/>
              </a:rPr>
              <a:t>the</a:t>
            </a:r>
            <a:r>
              <a:rPr sz="2000" b="1" spc="-20" dirty="0">
                <a:latin typeface="Trebuchet MS" panose="020B0603020202020204"/>
                <a:cs typeface="Trebuchet MS" panose="020B0603020202020204"/>
              </a:rPr>
              <a:t> </a:t>
            </a:r>
            <a:r>
              <a:rPr sz="2000" b="1" spc="-10" dirty="0">
                <a:latin typeface="Trebuchet MS" panose="020B0603020202020204"/>
                <a:cs typeface="Trebuchet MS" panose="020B0603020202020204"/>
              </a:rPr>
              <a:t>next</a:t>
            </a:r>
            <a:r>
              <a:rPr sz="2000" b="1" spc="-20" dirty="0">
                <a:latin typeface="Trebuchet MS" panose="020B0603020202020204"/>
                <a:cs typeface="Trebuchet MS" panose="020B0603020202020204"/>
              </a:rPr>
              <a:t> </a:t>
            </a:r>
            <a:r>
              <a:rPr sz="2000" b="1" spc="-15" dirty="0">
                <a:latin typeface="Trebuchet MS" panose="020B0603020202020204"/>
                <a:cs typeface="Trebuchet MS" panose="020B0603020202020204"/>
              </a:rPr>
              <a:t>change.</a:t>
            </a:r>
            <a:endParaRPr sz="2000" dirty="0">
              <a:latin typeface="Trebuchet MS" panose="020B0603020202020204"/>
              <a:cs typeface="Trebuchet MS" panose="020B0603020202020204"/>
            </a:endParaRPr>
          </a:p>
          <a:p>
            <a:pPr marL="201930" algn="ctr">
              <a:lnSpc>
                <a:spcPct val="100000"/>
              </a:lnSpc>
            </a:pPr>
            <a:r>
              <a:rPr sz="2000" b="1" spc="-15" dirty="0">
                <a:latin typeface="Trebuchet MS" panose="020B0603020202020204"/>
                <a:cs typeface="Trebuchet MS" panose="020B0603020202020204"/>
              </a:rPr>
              <a:t>(or)</a:t>
            </a:r>
            <a:endParaRPr sz="2000" dirty="0">
              <a:latin typeface="Trebuchet MS" panose="020B0603020202020204"/>
              <a:cs typeface="Trebuchet MS" panose="020B0603020202020204"/>
            </a:endParaRPr>
          </a:p>
          <a:p>
            <a:pPr marL="635" algn="ctr">
              <a:lnSpc>
                <a:spcPct val="100000"/>
              </a:lnSpc>
            </a:pPr>
            <a:r>
              <a:rPr sz="2000" b="1" spc="-15" dirty="0">
                <a:latin typeface="Trebuchet MS" panose="020B0603020202020204"/>
                <a:cs typeface="Trebuchet MS" panose="020B0603020202020204"/>
              </a:rPr>
              <a:t>till</a:t>
            </a:r>
            <a:r>
              <a:rPr sz="2000" b="1" spc="-45" dirty="0">
                <a:latin typeface="Trebuchet MS" panose="020B0603020202020204"/>
                <a:cs typeface="Trebuchet MS" panose="020B0603020202020204"/>
              </a:rPr>
              <a:t> </a:t>
            </a:r>
            <a:r>
              <a:rPr lang="en-US" sz="2000" b="1" spc="-45">
                <a:latin typeface="Trebuchet MS" panose="020B0603020202020204"/>
                <a:cs typeface="Trebuchet MS" panose="020B0603020202020204"/>
              </a:rPr>
              <a:t>31 Dec </a:t>
            </a:r>
            <a:r>
              <a:rPr sz="2000" b="1" spc="-15">
                <a:latin typeface="Trebuchet MS" panose="020B0603020202020204"/>
                <a:cs typeface="Trebuchet MS" panose="020B0603020202020204"/>
              </a:rPr>
              <a:t>202</a:t>
            </a:r>
            <a:r>
              <a:rPr lang="en-IN" sz="2000" b="1" spc="-15" dirty="0">
                <a:latin typeface="Trebuchet MS" panose="020B0603020202020204"/>
                <a:cs typeface="Trebuchet MS" panose="020B0603020202020204"/>
              </a:rPr>
              <a:t>4</a:t>
            </a:r>
            <a:r>
              <a:rPr sz="2000" b="1" spc="-15" dirty="0">
                <a:latin typeface="Trebuchet MS" panose="020B0603020202020204"/>
                <a:cs typeface="Trebuchet MS" panose="020B0603020202020204"/>
              </a:rPr>
              <a:t>.</a:t>
            </a:r>
            <a:endParaRPr sz="2000" dirty="0">
              <a:latin typeface="Trebuchet MS" panose="020B0603020202020204"/>
              <a:cs typeface="Trebuchet MS" panose="020B0603020202020204"/>
            </a:endParaRPr>
          </a:p>
          <a:p>
            <a:pPr algn="ctr">
              <a:lnSpc>
                <a:spcPct val="100000"/>
              </a:lnSpc>
            </a:pPr>
            <a:r>
              <a:rPr sz="2000" b="1" spc="-40" dirty="0">
                <a:latin typeface="Trebuchet MS" panose="020B0603020202020204"/>
                <a:cs typeface="Trebuchet MS" panose="020B0603020202020204"/>
              </a:rPr>
              <a:t>For</a:t>
            </a:r>
            <a:r>
              <a:rPr sz="2000" b="1" spc="-25" dirty="0">
                <a:latin typeface="Trebuchet MS" panose="020B0603020202020204"/>
                <a:cs typeface="Trebuchet MS" panose="020B0603020202020204"/>
              </a:rPr>
              <a:t> </a:t>
            </a:r>
            <a:r>
              <a:rPr sz="2000" b="1" spc="-15" dirty="0">
                <a:latin typeface="Trebuchet MS" panose="020B0603020202020204"/>
                <a:cs typeface="Trebuchet MS" panose="020B0603020202020204"/>
              </a:rPr>
              <a:t>the</a:t>
            </a:r>
            <a:r>
              <a:rPr sz="2000" b="1" spc="-10" dirty="0">
                <a:latin typeface="Trebuchet MS" panose="020B0603020202020204"/>
                <a:cs typeface="Trebuchet MS" panose="020B0603020202020204"/>
              </a:rPr>
              <a:t> </a:t>
            </a:r>
            <a:r>
              <a:rPr sz="2000" b="1" spc="-15" dirty="0">
                <a:latin typeface="Trebuchet MS" panose="020B0603020202020204"/>
                <a:cs typeface="Trebuchet MS" panose="020B0603020202020204"/>
              </a:rPr>
              <a:t>latest document,</a:t>
            </a:r>
            <a:r>
              <a:rPr sz="2000" b="1" spc="5" dirty="0">
                <a:latin typeface="Trebuchet MS" panose="020B0603020202020204"/>
                <a:cs typeface="Trebuchet MS" panose="020B0603020202020204"/>
              </a:rPr>
              <a:t> </a:t>
            </a:r>
            <a:r>
              <a:rPr sz="2000" b="1" spc="-15" dirty="0">
                <a:latin typeface="Trebuchet MS" panose="020B0603020202020204"/>
                <a:cs typeface="Trebuchet MS" panose="020B0603020202020204"/>
              </a:rPr>
              <a:t>please</a:t>
            </a:r>
            <a:r>
              <a:rPr sz="2000" b="1" spc="-5" dirty="0">
                <a:latin typeface="Trebuchet MS" panose="020B0603020202020204"/>
                <a:cs typeface="Trebuchet MS" panose="020B0603020202020204"/>
              </a:rPr>
              <a:t> </a:t>
            </a:r>
            <a:r>
              <a:rPr sz="2000" b="1" spc="-15" dirty="0">
                <a:latin typeface="Trebuchet MS" panose="020B0603020202020204"/>
                <a:cs typeface="Trebuchet MS" panose="020B0603020202020204"/>
              </a:rPr>
              <a:t>refer</a:t>
            </a:r>
            <a:r>
              <a:rPr sz="2000" b="1" spc="10" dirty="0">
                <a:latin typeface="Trebuchet MS" panose="020B0603020202020204"/>
                <a:cs typeface="Trebuchet MS" panose="020B0603020202020204"/>
              </a:rPr>
              <a:t> </a:t>
            </a:r>
            <a:r>
              <a:rPr sz="2000" b="1" spc="-15" dirty="0">
                <a:latin typeface="Trebuchet MS" panose="020B0603020202020204"/>
                <a:cs typeface="Trebuchet MS" panose="020B0603020202020204"/>
              </a:rPr>
              <a:t>document No:</a:t>
            </a:r>
            <a:r>
              <a:rPr sz="2000" b="1" spc="-5" dirty="0">
                <a:latin typeface="Trebuchet MS" panose="020B0603020202020204"/>
                <a:cs typeface="Trebuchet MS" panose="020B0603020202020204"/>
              </a:rPr>
              <a:t> </a:t>
            </a:r>
            <a:r>
              <a:rPr sz="2000" b="1" spc="-10" dirty="0">
                <a:latin typeface="Trebuchet MS" panose="020B0603020202020204"/>
                <a:cs typeface="Trebuchet MS" panose="020B0603020202020204"/>
              </a:rPr>
              <a:t>3</a:t>
            </a:r>
            <a:r>
              <a:rPr lang="en-US" sz="2000" b="1" spc="-10" dirty="0">
                <a:latin typeface="Trebuchet MS" panose="020B0603020202020204"/>
                <a:cs typeface="Trebuchet MS" panose="020B0603020202020204"/>
              </a:rPr>
              <a:t>5</a:t>
            </a:r>
            <a:r>
              <a:rPr sz="2000" b="1" spc="-35" dirty="0">
                <a:latin typeface="Trebuchet MS" panose="020B0603020202020204"/>
                <a:cs typeface="Trebuchet MS" panose="020B0603020202020204"/>
              </a:rPr>
              <a:t> </a:t>
            </a:r>
            <a:r>
              <a:rPr sz="2000" b="1" spc="-5" dirty="0">
                <a:latin typeface="Trebuchet MS" panose="020B0603020202020204"/>
                <a:cs typeface="Trebuchet MS" panose="020B0603020202020204"/>
              </a:rPr>
              <a:t>in</a:t>
            </a:r>
            <a:r>
              <a:rPr sz="2000" b="1" spc="-30" dirty="0">
                <a:latin typeface="Trebuchet MS" panose="020B0603020202020204"/>
                <a:cs typeface="Trebuchet MS" panose="020B0603020202020204"/>
              </a:rPr>
              <a:t> </a:t>
            </a:r>
            <a:r>
              <a:rPr sz="2000" b="1" spc="-15" dirty="0">
                <a:latin typeface="Trebuchet MS" panose="020B0603020202020204"/>
                <a:cs typeface="Trebuchet MS" panose="020B0603020202020204"/>
              </a:rPr>
              <a:t>the</a:t>
            </a:r>
            <a:r>
              <a:rPr sz="2000" b="1" spc="-10" dirty="0">
                <a:latin typeface="Trebuchet MS" panose="020B0603020202020204"/>
                <a:cs typeface="Trebuchet MS" panose="020B0603020202020204"/>
              </a:rPr>
              <a:t> </a:t>
            </a:r>
            <a:r>
              <a:rPr sz="2000" b="1" spc="-15" dirty="0">
                <a:latin typeface="Trebuchet MS" panose="020B0603020202020204"/>
                <a:cs typeface="Trebuchet MS" panose="020B0603020202020204"/>
              </a:rPr>
              <a:t>document</a:t>
            </a:r>
            <a:r>
              <a:rPr sz="2000" b="1" dirty="0">
                <a:latin typeface="Trebuchet MS" panose="020B0603020202020204"/>
                <a:cs typeface="Trebuchet MS" panose="020B0603020202020204"/>
              </a:rPr>
              <a:t> </a:t>
            </a:r>
            <a:r>
              <a:rPr sz="2000" b="1" spc="-15" dirty="0">
                <a:latin typeface="Trebuchet MS" panose="020B0603020202020204"/>
                <a:cs typeface="Trebuchet MS" panose="020B0603020202020204"/>
              </a:rPr>
              <a:t>section</a:t>
            </a:r>
            <a:r>
              <a:rPr sz="2000" b="1" spc="-20" dirty="0">
                <a:latin typeface="Trebuchet MS" panose="020B0603020202020204"/>
                <a:cs typeface="Trebuchet MS" panose="020B0603020202020204"/>
              </a:rPr>
              <a:t> </a:t>
            </a:r>
            <a:r>
              <a:rPr sz="2000" b="1" spc="-10" dirty="0">
                <a:latin typeface="Trebuchet MS" panose="020B0603020202020204"/>
                <a:cs typeface="Trebuchet MS" panose="020B0603020202020204"/>
              </a:rPr>
              <a:t>of</a:t>
            </a:r>
            <a:r>
              <a:rPr sz="2000" b="1" spc="-30" dirty="0">
                <a:latin typeface="Trebuchet MS" panose="020B0603020202020204"/>
                <a:cs typeface="Trebuchet MS" panose="020B0603020202020204"/>
              </a:rPr>
              <a:t> </a:t>
            </a:r>
            <a:r>
              <a:rPr sz="2000" b="1" spc="-15" dirty="0">
                <a:latin typeface="Trebuchet MS" panose="020B0603020202020204"/>
                <a:cs typeface="Trebuchet MS" panose="020B0603020202020204"/>
              </a:rPr>
              <a:t>the</a:t>
            </a:r>
            <a:r>
              <a:rPr sz="2000" b="1" spc="-5" dirty="0">
                <a:latin typeface="Trebuchet MS" panose="020B0603020202020204"/>
                <a:cs typeface="Trebuchet MS" panose="020B0603020202020204"/>
              </a:rPr>
              <a:t> </a:t>
            </a:r>
            <a:r>
              <a:rPr sz="2000" b="1" spc="-15" dirty="0">
                <a:latin typeface="Trebuchet MS" panose="020B0603020202020204"/>
                <a:cs typeface="Trebuchet MS" panose="020B0603020202020204"/>
              </a:rPr>
              <a:t>portal.</a:t>
            </a:r>
            <a:endParaRPr sz="2000" dirty="0">
              <a:latin typeface="Trebuchet MS" panose="020B0603020202020204"/>
              <a:cs typeface="Trebuchet MS" panose="020B0603020202020204"/>
            </a:endParaRPr>
          </a:p>
        </p:txBody>
      </p:sp>
      <p:sp>
        <p:nvSpPr>
          <p:cNvPr id="15" name="Text Box 14"/>
          <p:cNvSpPr txBox="1"/>
          <p:nvPr/>
        </p:nvSpPr>
        <p:spPr>
          <a:xfrm>
            <a:off x="-96520" y="98425"/>
            <a:ext cx="1798320" cy="922020"/>
          </a:xfrm>
          <a:prstGeom prst="rect">
            <a:avLst/>
          </a:prstGeom>
          <a:noFill/>
        </p:spPr>
        <p:txBody>
          <a:bodyPr wrap="square" rtlCol="0" anchor="t">
            <a:spAutoFit/>
          </a:bodyPr>
          <a:lstStyle/>
          <a:p>
            <a:pPr algn="ctr"/>
            <a:r>
              <a:rPr lang="en-US" b="1" dirty="0">
                <a:sym typeface="+mn-ea"/>
              </a:rPr>
              <a:t>BA Job Market - Awareness Session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IN"/>
          </a:p>
        </p:txBody>
      </p:sp>
      <p:sp>
        <p:nvSpPr>
          <p:cNvPr id="3" name="Subtitle 2"/>
          <p:cNvSpPr>
            <a:spLocks noGrp="1"/>
          </p:cNvSpPr>
          <p:nvPr>
            <p:ph type="subTitle" idx="1"/>
          </p:nvPr>
        </p:nvSpPr>
        <p:spPr/>
        <p:txBody>
          <a:bodyPr/>
          <a:lstStyle/>
          <a:p>
            <a:endParaRPr lang="en-IN"/>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520" y="0"/>
            <a:ext cx="12192000" cy="6858000"/>
          </a:xfrm>
          <a:prstGeom prst="rect">
            <a:avLst/>
          </a:prstGeom>
        </p:spPr>
      </p:pic>
      <p:sp>
        <p:nvSpPr>
          <p:cNvPr id="6" name="object 4"/>
          <p:cNvSpPr txBox="1"/>
          <p:nvPr/>
        </p:nvSpPr>
        <p:spPr>
          <a:xfrm>
            <a:off x="10939146" y="157353"/>
            <a:ext cx="1252092" cy="566420"/>
          </a:xfrm>
          <a:prstGeom prst="rect">
            <a:avLst/>
          </a:prstGeom>
        </p:spPr>
        <p:txBody>
          <a:bodyPr vert="horz" wrap="square" lIns="0" tIns="12700" rIns="0" bIns="0" rtlCol="0">
            <a:spAutoFit/>
          </a:bodyPr>
          <a:lstStyle/>
          <a:p>
            <a:pPr marL="12700" marR="5080" indent="217805">
              <a:lnSpc>
                <a:spcPct val="100000"/>
              </a:lnSpc>
              <a:spcBef>
                <a:spcPts val="100"/>
              </a:spcBef>
            </a:pPr>
            <a:r>
              <a:rPr lang="sv-SE" b="1" spc="-20" dirty="0">
                <a:cs typeface="Calibri" panose="020F0502020204030204"/>
              </a:rPr>
              <a:t>Valid till  </a:t>
            </a:r>
            <a:r>
              <a:rPr lang="sv-SE" altLang="sv-SE" b="1" spc="-20" dirty="0">
                <a:cs typeface="Calibri" panose="020F0502020204030204"/>
              </a:rPr>
              <a:t>31 Dec </a:t>
            </a:r>
            <a:r>
              <a:rPr lang="sv-SE" b="1" spc="-20" dirty="0">
                <a:cs typeface="Calibri" panose="020F0502020204030204"/>
              </a:rPr>
              <a:t>2024</a:t>
            </a:r>
            <a:endParaRPr lang="sv-SE" dirty="0">
              <a:cs typeface="Calibri" panose="020F0502020204030204"/>
            </a:endParaRPr>
          </a:p>
        </p:txBody>
      </p:sp>
      <p:sp>
        <p:nvSpPr>
          <p:cNvPr id="15" name="Text Box 14"/>
          <p:cNvSpPr txBox="1"/>
          <p:nvPr/>
        </p:nvSpPr>
        <p:spPr>
          <a:xfrm>
            <a:off x="-96520" y="98425"/>
            <a:ext cx="1798320" cy="922020"/>
          </a:xfrm>
          <a:prstGeom prst="rect">
            <a:avLst/>
          </a:prstGeom>
          <a:noFill/>
        </p:spPr>
        <p:txBody>
          <a:bodyPr wrap="square" rtlCol="0" anchor="t">
            <a:spAutoFit/>
          </a:bodyPr>
          <a:lstStyle/>
          <a:p>
            <a:pPr algn="ctr"/>
            <a:r>
              <a:rPr lang="en-US" b="1" dirty="0">
                <a:sym typeface="+mn-ea"/>
              </a:rPr>
              <a:t>BA Job Market - Awareness Session</a:t>
            </a:r>
          </a:p>
        </p:txBody>
      </p:sp>
      <p:sp>
        <p:nvSpPr>
          <p:cNvPr id="4" name="Text Box 3"/>
          <p:cNvSpPr txBox="1"/>
          <p:nvPr/>
        </p:nvSpPr>
        <p:spPr>
          <a:xfrm>
            <a:off x="514350" y="1354455"/>
            <a:ext cx="10605770" cy="1845310"/>
          </a:xfrm>
          <a:prstGeom prst="rect">
            <a:avLst/>
          </a:prstGeom>
          <a:noFill/>
        </p:spPr>
        <p:txBody>
          <a:bodyPr wrap="square" rtlCol="0" anchor="t">
            <a:spAutoFit/>
          </a:bodyPr>
          <a:lstStyle/>
          <a:p>
            <a:pPr algn="l" rtl="0" eaLnBrk="1" latinLnBrk="0" hangingPunct="1">
              <a:spcBef>
                <a:spcPts val="0"/>
              </a:spcBef>
              <a:spcAft>
                <a:spcPts val="0"/>
              </a:spcAft>
            </a:pPr>
            <a:r>
              <a:rPr lang="en-US" sz="2400" dirty="0">
                <a:solidFill>
                  <a:srgbClr val="FF0000"/>
                </a:solidFill>
                <a:latin typeface="Trebuchet MS" panose="020B0603020202020204" charset="0"/>
                <a:sym typeface="+mn-ea"/>
              </a:rPr>
              <a:t>2.4.BJM Platform Awareness Session Attendance</a:t>
            </a:r>
            <a:endParaRPr lang="en-US" sz="2400" dirty="0">
              <a:solidFill>
                <a:srgbClr val="FF0000"/>
              </a:solidFill>
              <a:latin typeface="Trebuchet MS" panose="020B0603020202020204" charset="0"/>
            </a:endParaRPr>
          </a:p>
          <a:p>
            <a:pPr marL="285750" indent="-285750" algn="l" rtl="0" eaLnBrk="1" latinLnBrk="0" hangingPunct="1">
              <a:spcBef>
                <a:spcPts val="0"/>
              </a:spcBef>
              <a:spcAft>
                <a:spcPts val="0"/>
              </a:spcAft>
              <a:buFont typeface="Wingdings" panose="05000000000000000000" pitchFamily="2" charset="2"/>
              <a:buChar char="Ø"/>
            </a:pPr>
            <a:r>
              <a:rPr lang="en-US" dirty="0">
                <a:solidFill>
                  <a:srgbClr val="000000"/>
                </a:solidFill>
                <a:effectLst/>
                <a:latin typeface="Trebuchet MS" panose="020B0603020202020204" charset="0"/>
                <a:sym typeface="+mn-ea"/>
              </a:rPr>
              <a:t>After attending the</a:t>
            </a:r>
            <a:r>
              <a:rPr lang="en-US" b="1" dirty="0">
                <a:solidFill>
                  <a:srgbClr val="000000"/>
                </a:solidFill>
                <a:effectLst/>
                <a:latin typeface="Trebuchet MS" panose="020B0603020202020204" charset="0"/>
                <a:sym typeface="+mn-ea"/>
              </a:rPr>
              <a:t> BJM Platform Awareness Session, </a:t>
            </a:r>
            <a:r>
              <a:rPr lang="en-US" dirty="0">
                <a:solidFill>
                  <a:srgbClr val="000000"/>
                </a:solidFill>
                <a:effectLst/>
                <a:latin typeface="Trebuchet MS" panose="020B0603020202020204" charset="0"/>
                <a:sym typeface="+mn-ea"/>
              </a:rPr>
              <a:t>Under the </a:t>
            </a:r>
            <a:r>
              <a:rPr lang="en-US" b="1" dirty="0">
                <a:solidFill>
                  <a:srgbClr val="000000"/>
                </a:solidFill>
                <a:effectLst/>
                <a:latin typeface="Trebuchet MS" panose="020B0603020202020204" charset="0"/>
                <a:sym typeface="+mn-ea"/>
              </a:rPr>
              <a:t>BJM Platform Tab, </a:t>
            </a:r>
            <a:r>
              <a:rPr lang="en-US" dirty="0">
                <a:solidFill>
                  <a:srgbClr val="000000"/>
                </a:solidFill>
                <a:effectLst/>
                <a:latin typeface="Trebuchet MS" panose="020B0603020202020204" charset="0"/>
                <a:sym typeface="+mn-ea"/>
              </a:rPr>
              <a:t>go to the </a:t>
            </a:r>
            <a:r>
              <a:rPr lang="en-US" b="1" dirty="0">
                <a:solidFill>
                  <a:srgbClr val="000000"/>
                </a:solidFill>
                <a:latin typeface="Trebuchet MS" panose="020B0603020202020204" charset="0"/>
                <a:sym typeface="+mn-ea"/>
              </a:rPr>
              <a:t>BJM Platform Awareness Session Attendance</a:t>
            </a:r>
            <a:endParaRPr lang="en-US" sz="1800" b="1" kern="1200" dirty="0">
              <a:solidFill>
                <a:srgbClr val="000000"/>
              </a:solidFill>
              <a:effectLst/>
              <a:latin typeface="Trebuchet MS" panose="020B0603020202020204" charset="0"/>
              <a:ea typeface="+mn-ea"/>
              <a:cs typeface="+mn-cs"/>
            </a:endParaRPr>
          </a:p>
          <a:p>
            <a:pPr marL="285750" indent="-285750" algn="l" rtl="0" eaLnBrk="1" latinLnBrk="0" hangingPunct="1">
              <a:spcBef>
                <a:spcPts val="0"/>
              </a:spcBef>
              <a:spcAft>
                <a:spcPts val="0"/>
              </a:spcAft>
              <a:buFont typeface="Wingdings" panose="05000000000000000000" pitchFamily="2" charset="2"/>
              <a:buChar char="Ø"/>
            </a:pPr>
            <a:endParaRPr lang="en-US" b="1" dirty="0">
              <a:solidFill>
                <a:srgbClr val="000000"/>
              </a:solidFill>
              <a:latin typeface="Trebuchet MS" panose="020B0603020202020204" charset="0"/>
            </a:endParaRPr>
          </a:p>
          <a:p>
            <a:pPr marL="285750" indent="-285750">
              <a:buFont typeface="Wingdings" panose="05000000000000000000" pitchFamily="2" charset="2"/>
              <a:buChar char="Ø"/>
            </a:pPr>
            <a:r>
              <a:rPr lang="en-US" dirty="0">
                <a:solidFill>
                  <a:srgbClr val="000000"/>
                </a:solidFill>
                <a:effectLst/>
                <a:latin typeface="Trebuchet MS" panose="020B0603020202020204" charset="0"/>
                <a:sym typeface="+mn-ea"/>
              </a:rPr>
              <a:t>Click on “</a:t>
            </a:r>
            <a:r>
              <a:rPr lang="en-US" b="1" dirty="0">
                <a:solidFill>
                  <a:srgbClr val="000000"/>
                </a:solidFill>
                <a:effectLst/>
                <a:latin typeface="Trebuchet MS" panose="020B0603020202020204" charset="0"/>
                <a:sym typeface="+mn-ea"/>
              </a:rPr>
              <a:t>Add New "</a:t>
            </a:r>
            <a:r>
              <a:rPr lang="en-US" dirty="0">
                <a:solidFill>
                  <a:srgbClr val="000000"/>
                </a:solidFill>
                <a:effectLst/>
                <a:latin typeface="Trebuchet MS" panose="020B0603020202020204" charset="0"/>
                <a:sym typeface="+mn-ea"/>
              </a:rPr>
              <a:t>Enter the </a:t>
            </a:r>
            <a:r>
              <a:rPr lang="en-US" dirty="0">
                <a:solidFill>
                  <a:srgbClr val="000000"/>
                </a:solidFill>
                <a:latin typeface="Trebuchet MS" panose="020B0603020202020204" charset="0"/>
                <a:sym typeface="+mn-ea"/>
              </a:rPr>
              <a:t>BJM Platform session </a:t>
            </a:r>
            <a:r>
              <a:rPr lang="en-US" dirty="0">
                <a:solidFill>
                  <a:srgbClr val="000000"/>
                </a:solidFill>
                <a:effectLst/>
                <a:latin typeface="Trebuchet MS" panose="020B0603020202020204" charset="0"/>
                <a:sym typeface="+mn-ea"/>
              </a:rPr>
              <a:t>Attended date give Acknowledge and </a:t>
            </a:r>
            <a:r>
              <a:rPr lang="en-US" b="1" dirty="0">
                <a:solidFill>
                  <a:srgbClr val="000000"/>
                </a:solidFill>
                <a:effectLst/>
                <a:latin typeface="Trebuchet MS" panose="020B0603020202020204" charset="0"/>
                <a:sym typeface="+mn-ea"/>
              </a:rPr>
              <a:t>“Submit”.</a:t>
            </a:r>
          </a:p>
        </p:txBody>
      </p:sp>
      <p:pic>
        <p:nvPicPr>
          <p:cNvPr id="20" name="Picture 19"/>
          <p:cNvPicPr>
            <a:picLocks noChangeAspect="1"/>
          </p:cNvPicPr>
          <p:nvPr/>
        </p:nvPicPr>
        <p:blipFill>
          <a:blip r:embed="rId3"/>
          <a:stretch>
            <a:fillRect/>
          </a:stretch>
        </p:blipFill>
        <p:spPr>
          <a:xfrm>
            <a:off x="386715" y="3510280"/>
            <a:ext cx="5163820" cy="2396490"/>
          </a:xfrm>
          <a:prstGeom prst="rect">
            <a:avLst/>
          </a:prstGeom>
        </p:spPr>
      </p:pic>
      <p:pic>
        <p:nvPicPr>
          <p:cNvPr id="9" name="Content Placeholder 21"/>
          <p:cNvPicPr>
            <a:picLocks noChangeAspect="1"/>
          </p:cNvPicPr>
          <p:nvPr/>
        </p:nvPicPr>
        <p:blipFill>
          <a:blip r:embed="rId4"/>
          <a:stretch>
            <a:fillRect/>
          </a:stretch>
        </p:blipFill>
        <p:spPr>
          <a:xfrm>
            <a:off x="5952490" y="3500755"/>
            <a:ext cx="2895600" cy="2418080"/>
          </a:xfrm>
          <a:prstGeom prst="rect">
            <a:avLst/>
          </a:prstGeom>
        </p:spPr>
      </p:pic>
      <p:pic>
        <p:nvPicPr>
          <p:cNvPr id="16" name="Content Placeholder 18"/>
          <p:cNvPicPr>
            <a:picLocks noChangeAspect="1"/>
          </p:cNvPicPr>
          <p:nvPr/>
        </p:nvPicPr>
        <p:blipFill>
          <a:blip r:embed="rId5"/>
          <a:stretch>
            <a:fillRect/>
          </a:stretch>
        </p:blipFill>
        <p:spPr>
          <a:xfrm>
            <a:off x="9250045" y="3469640"/>
            <a:ext cx="2287905" cy="2689860"/>
          </a:xfrm>
          <a:prstGeom prst="rect">
            <a:avLst/>
          </a:prstGeom>
        </p:spPr>
      </p:pic>
      <p:sp>
        <p:nvSpPr>
          <p:cNvPr id="8" name="TextBox 1"/>
          <p:cNvSpPr txBox="1"/>
          <p:nvPr/>
        </p:nvSpPr>
        <p:spPr>
          <a:xfrm>
            <a:off x="-73660" y="6189687"/>
            <a:ext cx="1775520" cy="646331"/>
          </a:xfrm>
          <a:prstGeom prst="rect">
            <a:avLst/>
          </a:prstGeom>
          <a:noFill/>
        </p:spPr>
        <p:txBody>
          <a:bodyPr wrap="square" rtlCol="0">
            <a:spAutoFit/>
          </a:bodyPr>
          <a:lstStyle/>
          <a:p>
            <a:r>
              <a:rPr lang="en-US" dirty="0"/>
              <a:t>2. BJM Platform Registration </a:t>
            </a:r>
            <a:endParaRPr lang="en-IN" dirty="0"/>
          </a:p>
        </p:txBody>
      </p:sp>
      <p:sp>
        <p:nvSpPr>
          <p:cNvPr id="7" name="TextBox 3"/>
          <p:cNvSpPr txBox="1"/>
          <p:nvPr/>
        </p:nvSpPr>
        <p:spPr>
          <a:xfrm>
            <a:off x="10776521" y="6368759"/>
            <a:ext cx="1152128" cy="368300"/>
          </a:xfrm>
          <a:prstGeom prst="rect">
            <a:avLst/>
          </a:prstGeom>
          <a:noFill/>
        </p:spPr>
        <p:txBody>
          <a:bodyPr wrap="square" rtlCol="0">
            <a:spAutoFit/>
          </a:bodyPr>
          <a:lstStyle/>
          <a:p>
            <a:r>
              <a:rPr lang="en-US" dirty="0"/>
              <a:t>Slide 3/4</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IN"/>
          </a:p>
        </p:txBody>
      </p:sp>
      <p:sp>
        <p:nvSpPr>
          <p:cNvPr id="3" name="Subtitle 2"/>
          <p:cNvSpPr>
            <a:spLocks noGrp="1"/>
          </p:cNvSpPr>
          <p:nvPr>
            <p:ph type="subTitle" idx="1"/>
          </p:nvPr>
        </p:nvSpPr>
        <p:spPr/>
        <p:txBody>
          <a:bodyPr/>
          <a:lstStyle/>
          <a:p>
            <a:endParaRPr lang="en-IN"/>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object 4"/>
          <p:cNvSpPr txBox="1"/>
          <p:nvPr/>
        </p:nvSpPr>
        <p:spPr>
          <a:xfrm>
            <a:off x="10939146" y="157353"/>
            <a:ext cx="1252092" cy="856645"/>
          </a:xfrm>
          <a:prstGeom prst="rect">
            <a:avLst/>
          </a:prstGeom>
        </p:spPr>
        <p:txBody>
          <a:bodyPr vert="horz" wrap="square" lIns="0" tIns="12700" rIns="0" bIns="0" rtlCol="0">
            <a:spAutoFit/>
          </a:bodyPr>
          <a:lstStyle/>
          <a:p>
            <a:pPr marL="12700" marR="5080" indent="217805">
              <a:lnSpc>
                <a:spcPct val="100000"/>
              </a:lnSpc>
              <a:spcBef>
                <a:spcPts val="100"/>
              </a:spcBef>
            </a:pPr>
            <a:r>
              <a:rPr lang="sv-SE" b="1" spc="-20" dirty="0">
                <a:cs typeface="Calibri" panose="020F0502020204030204"/>
              </a:rPr>
              <a:t>Valid till  </a:t>
            </a:r>
            <a:r>
              <a:rPr lang="sv-SE" altLang="sv-SE" b="1" spc="-20" dirty="0">
                <a:cs typeface="Calibri" panose="020F0502020204030204"/>
              </a:rPr>
              <a:t>31 Dec </a:t>
            </a:r>
            <a:r>
              <a:rPr lang="sv-SE" b="1" spc="-20" dirty="0">
                <a:cs typeface="Calibri" panose="020F0502020204030204"/>
              </a:rPr>
              <a:t>2024</a:t>
            </a:r>
            <a:endParaRPr lang="sv-SE" dirty="0">
              <a:cs typeface="Calibri" panose="020F0502020204030204"/>
            </a:endParaRPr>
          </a:p>
          <a:p>
            <a:pPr marL="12700" marR="5080" indent="217805">
              <a:lnSpc>
                <a:spcPct val="100000"/>
              </a:lnSpc>
              <a:spcBef>
                <a:spcPts val="100"/>
              </a:spcBef>
            </a:pPr>
            <a:endParaRPr lang="sv-SE" sz="1800" dirty="0">
              <a:latin typeface="Calibri" panose="020F0502020204030204"/>
              <a:cs typeface="Calibri" panose="020F0502020204030204"/>
            </a:endParaRPr>
          </a:p>
        </p:txBody>
      </p:sp>
      <p:sp>
        <p:nvSpPr>
          <p:cNvPr id="15" name="Text Box 14"/>
          <p:cNvSpPr txBox="1"/>
          <p:nvPr/>
        </p:nvSpPr>
        <p:spPr>
          <a:xfrm>
            <a:off x="-96520" y="98425"/>
            <a:ext cx="1798320" cy="922020"/>
          </a:xfrm>
          <a:prstGeom prst="rect">
            <a:avLst/>
          </a:prstGeom>
          <a:noFill/>
        </p:spPr>
        <p:txBody>
          <a:bodyPr wrap="square" rtlCol="0" anchor="t">
            <a:spAutoFit/>
          </a:bodyPr>
          <a:lstStyle/>
          <a:p>
            <a:pPr algn="ctr"/>
            <a:r>
              <a:rPr lang="en-US" b="1" dirty="0">
                <a:sym typeface="+mn-ea"/>
              </a:rPr>
              <a:t>BA Job Market - Awareness Session</a:t>
            </a:r>
          </a:p>
        </p:txBody>
      </p:sp>
      <p:sp>
        <p:nvSpPr>
          <p:cNvPr id="4" name="TextBox 2"/>
          <p:cNvSpPr txBox="1"/>
          <p:nvPr/>
        </p:nvSpPr>
        <p:spPr>
          <a:xfrm>
            <a:off x="-456728" y="1255585"/>
            <a:ext cx="6093500" cy="461665"/>
          </a:xfrm>
          <a:prstGeom prst="rect">
            <a:avLst/>
          </a:prstGeom>
          <a:noFill/>
        </p:spPr>
        <p:txBody>
          <a:bodyPr wrap="square">
            <a:spAutoFit/>
          </a:bodyPr>
          <a:lstStyle/>
          <a:p>
            <a:r>
              <a:rPr lang="en-US" sz="2400" b="1" dirty="0">
                <a:solidFill>
                  <a:srgbClr val="FF0000"/>
                </a:solidFill>
                <a:latin typeface="Trebuchet MS" panose="020B0603020202020204" charset="0"/>
              </a:rPr>
              <a:t>         2.5.HR Mock Interview</a:t>
            </a:r>
            <a:endParaRPr lang="en-IN" sz="2400" dirty="0">
              <a:solidFill>
                <a:srgbClr val="FF0000"/>
              </a:solidFill>
            </a:endParaRPr>
          </a:p>
        </p:txBody>
      </p:sp>
      <p:sp>
        <p:nvSpPr>
          <p:cNvPr id="7" name="TextBox 4"/>
          <p:cNvSpPr txBox="1"/>
          <p:nvPr/>
        </p:nvSpPr>
        <p:spPr>
          <a:xfrm>
            <a:off x="407368" y="1717250"/>
            <a:ext cx="5832648" cy="4524315"/>
          </a:xfrm>
          <a:prstGeom prst="rect">
            <a:avLst/>
          </a:prstGeom>
          <a:noFill/>
        </p:spPr>
        <p:txBody>
          <a:bodyPr wrap="square">
            <a:spAutoFit/>
          </a:bodyPr>
          <a:lstStyle/>
          <a:p>
            <a:pPr marL="285750" indent="-285750" algn="l" rtl="0" eaLnBrk="1" latinLnBrk="0" hangingPunct="1">
              <a:spcBef>
                <a:spcPts val="0"/>
              </a:spcBef>
              <a:spcAft>
                <a:spcPts val="0"/>
              </a:spcAft>
              <a:buFont typeface="Wingdings" panose="05000000000000000000" pitchFamily="2" charset="2"/>
              <a:buChar char="Ø"/>
            </a:pPr>
            <a:r>
              <a:rPr lang="en-US" sz="1800" kern="1200" dirty="0">
                <a:solidFill>
                  <a:srgbClr val="000000"/>
                </a:solidFill>
                <a:effectLst/>
                <a:latin typeface="Trebuchet MS" panose="020B0603020202020204" charset="0"/>
                <a:ea typeface="+mn-ea"/>
                <a:cs typeface="+mn-cs"/>
              </a:rPr>
              <a:t>After submitting the BJM Platform Session Attendance profile owner will reach the participant if not please raise the BJM service request and conduct the HR Mock</a:t>
            </a:r>
          </a:p>
          <a:p>
            <a:pPr algn="l" rtl="0" eaLnBrk="1" latinLnBrk="0" hangingPunct="1">
              <a:spcBef>
                <a:spcPts val="0"/>
              </a:spcBef>
              <a:spcAft>
                <a:spcPts val="0"/>
              </a:spcAft>
            </a:pPr>
            <a:endParaRPr lang="en-IN" dirty="0">
              <a:effectLst/>
            </a:endParaRPr>
          </a:p>
          <a:p>
            <a:pPr marL="285750" indent="-285750" algn="l" rtl="0" eaLnBrk="1" latinLnBrk="0" hangingPunct="1">
              <a:spcBef>
                <a:spcPts val="0"/>
              </a:spcBef>
              <a:spcAft>
                <a:spcPts val="0"/>
              </a:spcAft>
              <a:buFont typeface="Wingdings" panose="05000000000000000000" pitchFamily="2" charset="2"/>
              <a:buChar char="Ø"/>
            </a:pPr>
            <a:r>
              <a:rPr lang="en-US" sz="1800" kern="1200" dirty="0">
                <a:solidFill>
                  <a:srgbClr val="000000"/>
                </a:solidFill>
                <a:effectLst/>
                <a:latin typeface="Trebuchet MS" panose="020B0603020202020204" charset="0"/>
                <a:ea typeface="+mn-ea"/>
                <a:cs typeface="+mn-cs"/>
              </a:rPr>
              <a:t>Before attending the HR Mock Aspirant </a:t>
            </a:r>
            <a:r>
              <a:rPr lang="en-US" dirty="0">
                <a:solidFill>
                  <a:srgbClr val="000000"/>
                </a:solidFill>
                <a:latin typeface="Trebuchet MS" panose="020B0603020202020204" charset="0"/>
              </a:rPr>
              <a:t>should</a:t>
            </a:r>
            <a:r>
              <a:rPr lang="en-US" sz="1800" kern="1200" dirty="0">
                <a:solidFill>
                  <a:srgbClr val="000000"/>
                </a:solidFill>
                <a:effectLst/>
                <a:latin typeface="Trebuchet MS" panose="020B0603020202020204" charset="0"/>
                <a:ea typeface="+mn-ea"/>
                <a:cs typeface="+mn-cs"/>
              </a:rPr>
              <a:t> go through the sample Questions Under the </a:t>
            </a:r>
            <a:r>
              <a:rPr lang="en-US" sz="1800" b="1" kern="1200" dirty="0">
                <a:solidFill>
                  <a:srgbClr val="000000"/>
                </a:solidFill>
                <a:effectLst/>
                <a:latin typeface="Trebuchet MS" panose="020B0603020202020204" charset="0"/>
                <a:ea typeface="+mn-ea"/>
                <a:cs typeface="+mn-cs"/>
              </a:rPr>
              <a:t>BJM Platform Tab, </a:t>
            </a:r>
            <a:r>
              <a:rPr lang="en-US" sz="1800" kern="1200" dirty="0">
                <a:solidFill>
                  <a:srgbClr val="000000"/>
                </a:solidFill>
                <a:effectLst/>
                <a:latin typeface="Trebuchet MS" panose="020B0603020202020204" charset="0"/>
                <a:ea typeface="+mn-ea"/>
                <a:cs typeface="+mn-cs"/>
              </a:rPr>
              <a:t>go to the </a:t>
            </a:r>
            <a:r>
              <a:rPr lang="en-US" sz="1800" b="1" kern="1200" dirty="0">
                <a:solidFill>
                  <a:srgbClr val="000000"/>
                </a:solidFill>
                <a:effectLst/>
                <a:latin typeface="Trebuchet MS" panose="020B0603020202020204" charset="0"/>
                <a:ea typeface="+mn-ea"/>
                <a:cs typeface="+mn-cs"/>
              </a:rPr>
              <a:t>HR Mock Questions</a:t>
            </a:r>
          </a:p>
          <a:p>
            <a:pPr algn="l" rtl="0" eaLnBrk="1" latinLnBrk="0" hangingPunct="1">
              <a:spcBef>
                <a:spcPts val="0"/>
              </a:spcBef>
              <a:spcAft>
                <a:spcPts val="0"/>
              </a:spcAft>
            </a:pPr>
            <a:endParaRPr lang="en-IN" dirty="0">
              <a:effectLst/>
            </a:endParaRPr>
          </a:p>
          <a:p>
            <a:pPr marL="285750" indent="-285750" algn="l" rtl="0" eaLnBrk="1" latinLnBrk="0" hangingPunct="1">
              <a:spcBef>
                <a:spcPts val="0"/>
              </a:spcBef>
              <a:spcAft>
                <a:spcPts val="0"/>
              </a:spcAft>
              <a:buFont typeface="Wingdings" panose="05000000000000000000" pitchFamily="2" charset="2"/>
              <a:buChar char="Ø"/>
            </a:pPr>
            <a:r>
              <a:rPr lang="en-US" sz="1800" kern="1200" dirty="0">
                <a:solidFill>
                  <a:srgbClr val="000000"/>
                </a:solidFill>
                <a:effectLst/>
                <a:latin typeface="Trebuchet MS" panose="020B0603020202020204" charset="0"/>
                <a:ea typeface="+mn-ea"/>
                <a:cs typeface="+mn-cs"/>
              </a:rPr>
              <a:t>Please attend </a:t>
            </a:r>
            <a:r>
              <a:rPr lang="en-US" sz="1800" b="1" kern="1200" dirty="0">
                <a:solidFill>
                  <a:srgbClr val="000000"/>
                </a:solidFill>
                <a:effectLst/>
                <a:latin typeface="Trebuchet MS" panose="020B0603020202020204" charset="0"/>
                <a:ea typeface="+mn-ea"/>
                <a:cs typeface="+mn-cs"/>
              </a:rPr>
              <a:t>HR Mock interview </a:t>
            </a:r>
            <a:r>
              <a:rPr lang="en-US" sz="1800" kern="1200" dirty="0">
                <a:solidFill>
                  <a:srgbClr val="000000"/>
                </a:solidFill>
                <a:effectLst/>
                <a:latin typeface="Trebuchet MS" panose="020B0603020202020204" charset="0"/>
                <a:ea typeface="+mn-ea"/>
                <a:cs typeface="+mn-cs"/>
              </a:rPr>
              <a:t>justify your knowledge on to your BA Resume Otherwise..</a:t>
            </a:r>
          </a:p>
          <a:p>
            <a:pPr algn="l" rtl="0" eaLnBrk="1" latinLnBrk="0" hangingPunct="1">
              <a:spcBef>
                <a:spcPts val="0"/>
              </a:spcBef>
              <a:spcAft>
                <a:spcPts val="0"/>
              </a:spcAft>
            </a:pPr>
            <a:endParaRPr lang="en-IN" dirty="0">
              <a:effectLst/>
            </a:endParaRPr>
          </a:p>
          <a:p>
            <a:pPr marL="285750" indent="-285750" algn="l" rtl="0" eaLnBrk="1" latinLnBrk="0" hangingPunct="1">
              <a:spcBef>
                <a:spcPts val="0"/>
              </a:spcBef>
              <a:spcAft>
                <a:spcPts val="0"/>
              </a:spcAft>
              <a:buFont typeface="Wingdings" panose="05000000000000000000" pitchFamily="2" charset="2"/>
              <a:buChar char="Ø"/>
            </a:pPr>
            <a:r>
              <a:rPr lang="en-US" sz="1800" b="1" kern="1200" dirty="0">
                <a:solidFill>
                  <a:srgbClr val="000000"/>
                </a:solidFill>
                <a:effectLst/>
                <a:latin typeface="Trebuchet MS" panose="020B0603020202020204" charset="0"/>
                <a:ea typeface="+mn-ea"/>
                <a:cs typeface="+mn-cs"/>
              </a:rPr>
              <a:t>Redo</a:t>
            </a:r>
            <a:r>
              <a:rPr lang="en-US" sz="1800" kern="1200" dirty="0">
                <a:solidFill>
                  <a:srgbClr val="000000"/>
                </a:solidFill>
                <a:effectLst/>
                <a:latin typeface="Trebuchet MS" panose="020B0603020202020204" charset="0"/>
                <a:ea typeface="+mn-ea"/>
                <a:cs typeface="+mn-cs"/>
              </a:rPr>
              <a:t> will be given if Aspirant cannot justify his/her resume and </a:t>
            </a:r>
            <a:r>
              <a:rPr lang="en-US" sz="1800" b="1" kern="1200" dirty="0">
                <a:solidFill>
                  <a:srgbClr val="000000"/>
                </a:solidFill>
                <a:effectLst/>
                <a:latin typeface="Trebuchet MS" panose="020B0603020202020204" charset="0"/>
                <a:ea typeface="+mn-ea"/>
                <a:cs typeface="+mn-cs"/>
              </a:rPr>
              <a:t>Redoing</a:t>
            </a:r>
            <a:r>
              <a:rPr lang="en-US" sz="1800" kern="1200" dirty="0">
                <a:solidFill>
                  <a:srgbClr val="000000"/>
                </a:solidFill>
                <a:effectLst/>
                <a:latin typeface="Trebuchet MS" panose="020B0603020202020204" charset="0"/>
                <a:ea typeface="+mn-ea"/>
                <a:cs typeface="+mn-cs"/>
              </a:rPr>
              <a:t> mock interviews Redoing all projects(or)any other BA Assignment Given at the time</a:t>
            </a:r>
            <a:endParaRPr lang="en-IN" dirty="0">
              <a:effectLst/>
            </a:endParaRPr>
          </a:p>
        </p:txBody>
      </p:sp>
      <p:sp>
        <p:nvSpPr>
          <p:cNvPr id="8" name="TextBox 1"/>
          <p:cNvSpPr txBox="1"/>
          <p:nvPr/>
        </p:nvSpPr>
        <p:spPr>
          <a:xfrm>
            <a:off x="0" y="6237312"/>
            <a:ext cx="1775520" cy="646331"/>
          </a:xfrm>
          <a:prstGeom prst="rect">
            <a:avLst/>
          </a:prstGeom>
          <a:noFill/>
        </p:spPr>
        <p:txBody>
          <a:bodyPr wrap="square" rtlCol="0">
            <a:spAutoFit/>
          </a:bodyPr>
          <a:lstStyle/>
          <a:p>
            <a:r>
              <a:rPr lang="en-US" dirty="0"/>
              <a:t>2. BJM Platform Registration </a:t>
            </a:r>
            <a:endParaRPr lang="en-IN" dirty="0"/>
          </a:p>
        </p:txBody>
      </p:sp>
      <p:pic>
        <p:nvPicPr>
          <p:cNvPr id="12" name="Picture 11"/>
          <p:cNvPicPr>
            <a:picLocks noChangeAspect="1"/>
          </p:cNvPicPr>
          <p:nvPr/>
        </p:nvPicPr>
        <p:blipFill>
          <a:blip r:embed="rId3"/>
          <a:stretch>
            <a:fillRect/>
          </a:stretch>
        </p:blipFill>
        <p:spPr>
          <a:xfrm>
            <a:off x="6304280" y="1255395"/>
            <a:ext cx="5624195" cy="4848225"/>
          </a:xfrm>
          <a:prstGeom prst="rect">
            <a:avLst/>
          </a:prstGeom>
          <a:ln>
            <a:solidFill>
              <a:schemeClr val="tx1"/>
            </a:solidFill>
          </a:ln>
        </p:spPr>
      </p:pic>
      <p:sp>
        <p:nvSpPr>
          <p:cNvPr id="13" name="Rectangle 12"/>
          <p:cNvSpPr/>
          <p:nvPr/>
        </p:nvSpPr>
        <p:spPr>
          <a:xfrm>
            <a:off x="8472264" y="3667583"/>
            <a:ext cx="914400" cy="432048"/>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0" name="TextBox 3"/>
          <p:cNvSpPr txBox="1"/>
          <p:nvPr/>
        </p:nvSpPr>
        <p:spPr>
          <a:xfrm>
            <a:off x="10776521" y="6368759"/>
            <a:ext cx="1152128" cy="368300"/>
          </a:xfrm>
          <a:prstGeom prst="rect">
            <a:avLst/>
          </a:prstGeom>
          <a:noFill/>
        </p:spPr>
        <p:txBody>
          <a:bodyPr wrap="square" rtlCol="0">
            <a:spAutoFit/>
          </a:bodyPr>
          <a:lstStyle/>
          <a:p>
            <a:r>
              <a:rPr lang="en-US" dirty="0"/>
              <a:t>Slide 4/4</a:t>
            </a:r>
            <a:endParaRPr lang="en-I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IN"/>
          </a:p>
        </p:txBody>
      </p:sp>
      <p:sp>
        <p:nvSpPr>
          <p:cNvPr id="3" name="Subtitle 2"/>
          <p:cNvSpPr>
            <a:spLocks noGrp="1"/>
          </p:cNvSpPr>
          <p:nvPr>
            <p:ph type="subTitle" idx="1"/>
          </p:nvPr>
        </p:nvSpPr>
        <p:spPr/>
        <p:txBody>
          <a:bodyPr/>
          <a:lstStyle/>
          <a:p>
            <a:endParaRPr lang="en-IN"/>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05091"/>
            <a:ext cx="12192000" cy="6858000"/>
          </a:xfrm>
          <a:prstGeom prst="rect">
            <a:avLst/>
          </a:prstGeom>
        </p:spPr>
      </p:pic>
      <p:sp>
        <p:nvSpPr>
          <p:cNvPr id="6" name="object 4"/>
          <p:cNvSpPr txBox="1"/>
          <p:nvPr/>
        </p:nvSpPr>
        <p:spPr>
          <a:xfrm>
            <a:off x="10939146" y="157353"/>
            <a:ext cx="1252092" cy="566420"/>
          </a:xfrm>
          <a:prstGeom prst="rect">
            <a:avLst/>
          </a:prstGeom>
        </p:spPr>
        <p:txBody>
          <a:bodyPr vert="horz" wrap="square" lIns="0" tIns="12700" rIns="0" bIns="0" rtlCol="0">
            <a:spAutoFit/>
          </a:bodyPr>
          <a:lstStyle/>
          <a:p>
            <a:pPr marL="12700" marR="5080" indent="217805">
              <a:lnSpc>
                <a:spcPct val="100000"/>
              </a:lnSpc>
              <a:spcBef>
                <a:spcPts val="100"/>
              </a:spcBef>
            </a:pPr>
            <a:r>
              <a:rPr lang="sv-SE" b="1" spc="-20" dirty="0">
                <a:cs typeface="Calibri" panose="020F0502020204030204"/>
              </a:rPr>
              <a:t>Valid till  </a:t>
            </a:r>
            <a:r>
              <a:rPr lang="sv-SE" altLang="sv-SE" b="1" spc="-20" dirty="0">
                <a:cs typeface="Calibri" panose="020F0502020204030204"/>
              </a:rPr>
              <a:t>31 Dec </a:t>
            </a:r>
            <a:r>
              <a:rPr lang="sv-SE" b="1" spc="-20" dirty="0">
                <a:cs typeface="Calibri" panose="020F0502020204030204"/>
              </a:rPr>
              <a:t>2024</a:t>
            </a:r>
            <a:endParaRPr lang="sv-SE" dirty="0">
              <a:cs typeface="Calibri" panose="020F0502020204030204"/>
            </a:endParaRPr>
          </a:p>
        </p:txBody>
      </p:sp>
      <p:sp>
        <p:nvSpPr>
          <p:cNvPr id="15" name="Text Box 14"/>
          <p:cNvSpPr txBox="1"/>
          <p:nvPr/>
        </p:nvSpPr>
        <p:spPr>
          <a:xfrm>
            <a:off x="-96520" y="98425"/>
            <a:ext cx="1798320" cy="922020"/>
          </a:xfrm>
          <a:prstGeom prst="rect">
            <a:avLst/>
          </a:prstGeom>
          <a:noFill/>
        </p:spPr>
        <p:txBody>
          <a:bodyPr wrap="square" rtlCol="0" anchor="t">
            <a:spAutoFit/>
          </a:bodyPr>
          <a:lstStyle/>
          <a:p>
            <a:pPr algn="ctr"/>
            <a:r>
              <a:rPr lang="en-US" b="1" dirty="0">
                <a:sym typeface="+mn-ea"/>
              </a:rPr>
              <a:t>BA Job Market - Awareness Session</a:t>
            </a:r>
          </a:p>
        </p:txBody>
      </p:sp>
      <p:sp>
        <p:nvSpPr>
          <p:cNvPr id="4" name="TextBox 4"/>
          <p:cNvSpPr txBox="1"/>
          <p:nvPr/>
        </p:nvSpPr>
        <p:spPr>
          <a:xfrm>
            <a:off x="335360" y="1130287"/>
            <a:ext cx="6093500" cy="461665"/>
          </a:xfrm>
          <a:prstGeom prst="rect">
            <a:avLst/>
          </a:prstGeom>
          <a:noFill/>
        </p:spPr>
        <p:txBody>
          <a:bodyPr wrap="square">
            <a:spAutoFit/>
          </a:bodyPr>
          <a:lstStyle/>
          <a:p>
            <a:r>
              <a:rPr lang="en-US" sz="2400" b="1" dirty="0">
                <a:solidFill>
                  <a:srgbClr val="FF0000"/>
                </a:solidFill>
                <a:latin typeface="Trebuchet MS" panose="020B0603020202020204" charset="0"/>
              </a:rPr>
              <a:t>3.1.Do Swot On BA Job Market</a:t>
            </a:r>
            <a:endParaRPr lang="en-IN" sz="2400" dirty="0">
              <a:solidFill>
                <a:srgbClr val="FF0000"/>
              </a:solidFill>
            </a:endParaRPr>
          </a:p>
        </p:txBody>
      </p:sp>
      <p:sp>
        <p:nvSpPr>
          <p:cNvPr id="7" name="TextBox 6"/>
          <p:cNvSpPr txBox="1"/>
          <p:nvPr/>
        </p:nvSpPr>
        <p:spPr>
          <a:xfrm>
            <a:off x="305376" y="1592121"/>
            <a:ext cx="9073008" cy="369332"/>
          </a:xfrm>
          <a:prstGeom prst="rect">
            <a:avLst/>
          </a:prstGeom>
          <a:noFill/>
        </p:spPr>
        <p:txBody>
          <a:bodyPr wrap="square">
            <a:spAutoFit/>
          </a:bodyPr>
          <a:lstStyle/>
          <a:p>
            <a:pPr marL="285750" indent="-285750">
              <a:buFont typeface="Wingdings" panose="05000000000000000000" pitchFamily="2" charset="2"/>
              <a:buChar char="Ø"/>
            </a:pPr>
            <a:r>
              <a:rPr lang="en-US" dirty="0">
                <a:latin typeface="Trebuchet MS" panose="020B0603020202020204" charset="0"/>
              </a:rPr>
              <a:t>Aspirant is starting BA career so set the right expectations on BA Job Market</a:t>
            </a:r>
            <a:endParaRPr lang="en-US" b="1" dirty="0">
              <a:latin typeface="Trebuchet MS" panose="020B0603020202020204" charset="0"/>
              <a:ea typeface="Calibri" panose="020F0502020204030204" charset="0"/>
              <a:cs typeface="Times New Roman" panose="02020603050405020304" pitchFamily="18" charset="0"/>
              <a:sym typeface="+mn-ea"/>
            </a:endParaRPr>
          </a:p>
        </p:txBody>
      </p:sp>
      <p:sp>
        <p:nvSpPr>
          <p:cNvPr id="9" name="TextBox 8"/>
          <p:cNvSpPr txBox="1"/>
          <p:nvPr/>
        </p:nvSpPr>
        <p:spPr>
          <a:xfrm>
            <a:off x="276225" y="3161665"/>
            <a:ext cx="5999480" cy="3075940"/>
          </a:xfrm>
          <a:prstGeom prst="rect">
            <a:avLst/>
          </a:prstGeom>
          <a:noFill/>
        </p:spPr>
        <p:txBody>
          <a:bodyPr wrap="square">
            <a:noAutofit/>
          </a:bodyPr>
          <a:lstStyle/>
          <a:p>
            <a:pPr marL="285750" lvl="0" indent="-285750" algn="l">
              <a:buClrTx/>
              <a:buSzTx/>
              <a:buFont typeface="Wingdings" panose="05000000000000000000" pitchFamily="2" charset="2"/>
              <a:buChar char="Ø"/>
            </a:pPr>
            <a:r>
              <a:rPr lang="en-US" b="1" dirty="0">
                <a:latin typeface="Trebuchet MS" panose="020B0603020202020204" charset="0"/>
                <a:ea typeface="Calibri" panose="020F0502020204030204" charset="0"/>
                <a:cs typeface="Times New Roman" panose="02020603050405020304" pitchFamily="18" charset="0"/>
                <a:sym typeface="+mn-ea"/>
              </a:rPr>
              <a:t>Daily (Weekdays) Job Postings in COEPD Portal</a:t>
            </a:r>
          </a:p>
          <a:p>
            <a:pPr lvl="1" algn="l"/>
            <a:r>
              <a:rPr lang="en-US" dirty="0">
                <a:sym typeface="+mn-ea"/>
              </a:rPr>
              <a:t>Aspirant should apply for these jobs through COEPD Portal</a:t>
            </a:r>
          </a:p>
          <a:p>
            <a:pPr lvl="1" algn="l"/>
            <a:endParaRPr lang="en-US" dirty="0">
              <a:sym typeface="+mn-ea"/>
            </a:endParaRPr>
          </a:p>
          <a:p>
            <a:pPr marL="742950" lvl="1" indent="-285750">
              <a:buFont typeface="Wingdings" panose="05000000000000000000" pitchFamily="2" charset="2"/>
              <a:buChar char="Ø"/>
            </a:pPr>
            <a:r>
              <a:rPr lang="en-US" b="1" dirty="0">
                <a:latin typeface="Trebuchet MS" panose="020B0603020202020204" charset="0"/>
              </a:rPr>
              <a:t>COEPD Portal </a:t>
            </a:r>
            <a:r>
              <a:rPr lang="en-US" dirty="0">
                <a:latin typeface="Trebuchet MS" panose="020B0603020202020204" charset="0"/>
              </a:rPr>
              <a:t>Under the </a:t>
            </a:r>
            <a:r>
              <a:rPr lang="en-US" b="1" dirty="0">
                <a:latin typeface="Trebuchet MS" panose="020B0603020202020204" charset="0"/>
              </a:rPr>
              <a:t>BJM Platform Tab</a:t>
            </a:r>
            <a:r>
              <a:rPr lang="en-US" dirty="0">
                <a:latin typeface="Trebuchet MS" panose="020B0603020202020204" charset="0"/>
              </a:rPr>
              <a:t>, go to </a:t>
            </a:r>
            <a:r>
              <a:rPr lang="en-US" b="1" dirty="0">
                <a:latin typeface="Trebuchet MS" panose="020B0603020202020204" charset="0"/>
              </a:rPr>
              <a:t>Latest Jobs</a:t>
            </a:r>
          </a:p>
          <a:p>
            <a:pPr marL="742950" lvl="1" indent="-285750">
              <a:buFont typeface="Wingdings" panose="05000000000000000000" pitchFamily="2" charset="2"/>
              <a:buChar char="q"/>
            </a:pPr>
            <a:r>
              <a:rPr lang="en-US" dirty="0">
                <a:latin typeface="Trebuchet MS" panose="020B0603020202020204" charset="0"/>
              </a:rPr>
              <a:t>Click on </a:t>
            </a:r>
            <a:r>
              <a:rPr lang="en-US" b="1" dirty="0">
                <a:latin typeface="Trebuchet MS" panose="020B0603020202020204" charset="0"/>
              </a:rPr>
              <a:t>“view” </a:t>
            </a:r>
          </a:p>
          <a:p>
            <a:pPr marL="742950" lvl="1" indent="-285750">
              <a:buFont typeface="Wingdings" panose="05000000000000000000" pitchFamily="2" charset="2"/>
              <a:buChar char="q"/>
            </a:pPr>
            <a:r>
              <a:rPr lang="en-US" dirty="0">
                <a:latin typeface="Trebuchet MS" panose="020B0603020202020204" charset="0"/>
              </a:rPr>
              <a:t>Study JD</a:t>
            </a:r>
          </a:p>
          <a:p>
            <a:pPr marL="742950" lvl="1" indent="-285750">
              <a:buFont typeface="Wingdings" panose="05000000000000000000" pitchFamily="2" charset="2"/>
              <a:buChar char="Ø"/>
            </a:pPr>
            <a:r>
              <a:rPr lang="en-US" dirty="0">
                <a:latin typeface="Trebuchet MS" panose="020B0603020202020204" charset="0"/>
              </a:rPr>
              <a:t>Identify Keywords-If possible, Add these keywords to your Resume and Apply click on </a:t>
            </a:r>
            <a:r>
              <a:rPr lang="en-US" b="1" dirty="0">
                <a:latin typeface="Trebuchet MS" panose="020B0603020202020204" charset="0"/>
              </a:rPr>
              <a:t>“Click Here”</a:t>
            </a:r>
          </a:p>
          <a:p>
            <a:pPr marL="742950" lvl="1" indent="-285750">
              <a:buFont typeface="Wingdings" panose="05000000000000000000" pitchFamily="2" charset="2"/>
              <a:buChar char="Ø"/>
            </a:pPr>
            <a:endParaRPr lang="en-US" b="1" dirty="0">
              <a:latin typeface="Trebuchet MS" panose="020B0603020202020204" charset="0"/>
            </a:endParaRPr>
          </a:p>
        </p:txBody>
      </p:sp>
      <p:sp>
        <p:nvSpPr>
          <p:cNvPr id="11" name="TextBox 10"/>
          <p:cNvSpPr txBox="1"/>
          <p:nvPr/>
        </p:nvSpPr>
        <p:spPr>
          <a:xfrm>
            <a:off x="305212" y="1961785"/>
            <a:ext cx="8125193" cy="1200329"/>
          </a:xfrm>
          <a:prstGeom prst="rect">
            <a:avLst/>
          </a:prstGeom>
          <a:noFill/>
        </p:spPr>
        <p:txBody>
          <a:bodyPr wrap="square">
            <a:spAutoFit/>
          </a:bodyPr>
          <a:lstStyle/>
          <a:p>
            <a:r>
              <a:rPr lang="en-US" sz="2400" b="1" dirty="0">
                <a:solidFill>
                  <a:srgbClr val="FF0000"/>
                </a:solidFill>
                <a:latin typeface="Trebuchet MS" panose="020B0603020202020204" charset="0"/>
              </a:rPr>
              <a:t>3.2.Identify Suitable Jobs </a:t>
            </a:r>
          </a:p>
          <a:p>
            <a:r>
              <a:rPr lang="en-US" sz="2400" b="1" dirty="0">
                <a:solidFill>
                  <a:srgbClr val="FF0000"/>
                </a:solidFill>
                <a:latin typeface="Trebuchet MS" panose="020B0603020202020204" charset="0"/>
              </a:rPr>
              <a:t>3.3.Refine Keywords</a:t>
            </a:r>
          </a:p>
          <a:p>
            <a:r>
              <a:rPr lang="en-US" sz="2400" b="1" dirty="0">
                <a:solidFill>
                  <a:srgbClr val="FF0000"/>
                </a:solidFill>
                <a:latin typeface="Trebuchet MS" panose="020B0603020202020204" charset="0"/>
              </a:rPr>
              <a:t>3.4.Apply for jobs</a:t>
            </a:r>
            <a:endParaRPr lang="en-IN" sz="2400" dirty="0">
              <a:solidFill>
                <a:srgbClr val="FF0000"/>
              </a:solidFill>
            </a:endParaRPr>
          </a:p>
        </p:txBody>
      </p:sp>
      <p:pic>
        <p:nvPicPr>
          <p:cNvPr id="13" name="Picture 12"/>
          <p:cNvPicPr>
            <a:picLocks noChangeAspect="1"/>
          </p:cNvPicPr>
          <p:nvPr/>
        </p:nvPicPr>
        <p:blipFill>
          <a:blip r:embed="rId3"/>
          <a:stretch>
            <a:fillRect/>
          </a:stretch>
        </p:blipFill>
        <p:spPr>
          <a:xfrm>
            <a:off x="6201410" y="4103370"/>
            <a:ext cx="5231765" cy="2228215"/>
          </a:xfrm>
          <a:prstGeom prst="rect">
            <a:avLst/>
          </a:prstGeom>
          <a:ln>
            <a:solidFill>
              <a:schemeClr val="tx1"/>
            </a:solidFill>
          </a:ln>
        </p:spPr>
      </p:pic>
      <p:pic>
        <p:nvPicPr>
          <p:cNvPr id="14" name="Picture 13"/>
          <p:cNvPicPr>
            <a:picLocks noChangeAspect="1"/>
          </p:cNvPicPr>
          <p:nvPr/>
        </p:nvPicPr>
        <p:blipFill>
          <a:blip r:embed="rId4"/>
          <a:stretch>
            <a:fillRect/>
          </a:stretch>
        </p:blipFill>
        <p:spPr>
          <a:xfrm>
            <a:off x="6275833" y="1934406"/>
            <a:ext cx="5281264" cy="2018024"/>
          </a:xfrm>
          <a:prstGeom prst="rect">
            <a:avLst/>
          </a:prstGeom>
          <a:ln>
            <a:solidFill>
              <a:schemeClr val="tx1"/>
            </a:solidFill>
          </a:ln>
        </p:spPr>
      </p:pic>
      <p:sp>
        <p:nvSpPr>
          <p:cNvPr id="8" name="TextBox 1"/>
          <p:cNvSpPr txBox="1"/>
          <p:nvPr/>
        </p:nvSpPr>
        <p:spPr>
          <a:xfrm>
            <a:off x="0" y="6237312"/>
            <a:ext cx="1631504" cy="646331"/>
          </a:xfrm>
          <a:prstGeom prst="rect">
            <a:avLst/>
          </a:prstGeom>
          <a:noFill/>
        </p:spPr>
        <p:txBody>
          <a:bodyPr wrap="square" rtlCol="0">
            <a:spAutoFit/>
          </a:bodyPr>
          <a:lstStyle/>
          <a:p>
            <a:r>
              <a:rPr lang="en-US" dirty="0"/>
              <a:t>3. BJM Regular                  Activity</a:t>
            </a:r>
            <a:endParaRPr lang="en-IN" dirty="0"/>
          </a:p>
        </p:txBody>
      </p:sp>
      <p:sp>
        <p:nvSpPr>
          <p:cNvPr id="10" name="TextBox 3"/>
          <p:cNvSpPr txBox="1"/>
          <p:nvPr/>
        </p:nvSpPr>
        <p:spPr>
          <a:xfrm>
            <a:off x="10776521" y="6368759"/>
            <a:ext cx="1152128" cy="368300"/>
          </a:xfrm>
          <a:prstGeom prst="rect">
            <a:avLst/>
          </a:prstGeom>
          <a:noFill/>
        </p:spPr>
        <p:txBody>
          <a:bodyPr wrap="square" rtlCol="0">
            <a:spAutoFit/>
          </a:bodyPr>
          <a:lstStyle/>
          <a:p>
            <a:r>
              <a:rPr lang="en-US" dirty="0"/>
              <a:t>Slide 1/3</a:t>
            </a:r>
            <a:endParaRPr lang="en-IN"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IN"/>
          </a:p>
        </p:txBody>
      </p:sp>
      <p:sp>
        <p:nvSpPr>
          <p:cNvPr id="3" name="Subtitle 2"/>
          <p:cNvSpPr>
            <a:spLocks noGrp="1"/>
          </p:cNvSpPr>
          <p:nvPr>
            <p:ph type="subTitle" idx="1"/>
          </p:nvPr>
        </p:nvSpPr>
        <p:spPr/>
        <p:txBody>
          <a:bodyPr/>
          <a:lstStyle/>
          <a:p>
            <a:endParaRPr lang="en-IN"/>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object 4"/>
          <p:cNvSpPr txBox="1"/>
          <p:nvPr/>
        </p:nvSpPr>
        <p:spPr>
          <a:xfrm>
            <a:off x="10939146" y="157353"/>
            <a:ext cx="1252092" cy="566420"/>
          </a:xfrm>
          <a:prstGeom prst="rect">
            <a:avLst/>
          </a:prstGeom>
        </p:spPr>
        <p:txBody>
          <a:bodyPr vert="horz" wrap="square" lIns="0" tIns="12700" rIns="0" bIns="0" rtlCol="0">
            <a:spAutoFit/>
          </a:bodyPr>
          <a:lstStyle/>
          <a:p>
            <a:pPr marL="12700" marR="5080" indent="217805">
              <a:lnSpc>
                <a:spcPct val="100000"/>
              </a:lnSpc>
              <a:spcBef>
                <a:spcPts val="100"/>
              </a:spcBef>
            </a:pPr>
            <a:r>
              <a:rPr lang="sv-SE" b="1" spc="-20" dirty="0">
                <a:cs typeface="Calibri" panose="020F0502020204030204"/>
              </a:rPr>
              <a:t>Valid till  </a:t>
            </a:r>
            <a:r>
              <a:rPr lang="sv-SE" altLang="sv-SE" b="1" spc="-20" dirty="0">
                <a:cs typeface="Calibri" panose="020F0502020204030204"/>
              </a:rPr>
              <a:t>31 Dec </a:t>
            </a:r>
            <a:r>
              <a:rPr lang="sv-SE" b="1" spc="-20" dirty="0">
                <a:cs typeface="Calibri" panose="020F0502020204030204"/>
              </a:rPr>
              <a:t>2024</a:t>
            </a:r>
            <a:endParaRPr lang="sv-SE" dirty="0">
              <a:cs typeface="Calibri" panose="020F0502020204030204"/>
            </a:endParaRPr>
          </a:p>
        </p:txBody>
      </p:sp>
      <p:sp>
        <p:nvSpPr>
          <p:cNvPr id="15" name="Text Box 14"/>
          <p:cNvSpPr txBox="1"/>
          <p:nvPr/>
        </p:nvSpPr>
        <p:spPr>
          <a:xfrm>
            <a:off x="-96520" y="98425"/>
            <a:ext cx="1798320" cy="922020"/>
          </a:xfrm>
          <a:prstGeom prst="rect">
            <a:avLst/>
          </a:prstGeom>
          <a:noFill/>
        </p:spPr>
        <p:txBody>
          <a:bodyPr wrap="square" rtlCol="0" anchor="t">
            <a:spAutoFit/>
          </a:bodyPr>
          <a:lstStyle/>
          <a:p>
            <a:pPr algn="ctr"/>
            <a:r>
              <a:rPr lang="en-US" b="1" dirty="0">
                <a:sym typeface="+mn-ea"/>
              </a:rPr>
              <a:t>BA Job Market - Awareness Session</a:t>
            </a:r>
          </a:p>
        </p:txBody>
      </p:sp>
      <p:sp>
        <p:nvSpPr>
          <p:cNvPr id="4" name="TextBox 2"/>
          <p:cNvSpPr txBox="1"/>
          <p:nvPr/>
        </p:nvSpPr>
        <p:spPr>
          <a:xfrm>
            <a:off x="551384" y="1756094"/>
            <a:ext cx="10657184" cy="4524315"/>
          </a:xfrm>
          <a:prstGeom prst="rect">
            <a:avLst/>
          </a:prstGeom>
          <a:noFill/>
        </p:spPr>
        <p:txBody>
          <a:bodyPr wrap="square">
            <a:spAutoFit/>
          </a:bodyPr>
          <a:lstStyle/>
          <a:p>
            <a:pPr marL="742950" lvl="1" indent="-285750">
              <a:buFont typeface="Wingdings" panose="05000000000000000000" pitchFamily="2" charset="2"/>
              <a:buChar char="Ø"/>
            </a:pPr>
            <a:r>
              <a:rPr lang="en-US" dirty="0">
                <a:latin typeface="Trebuchet MS" panose="020B0603020202020204" charset="0"/>
              </a:rPr>
              <a:t>After clicking on </a:t>
            </a:r>
            <a:r>
              <a:rPr lang="en-US" b="1" dirty="0">
                <a:latin typeface="Trebuchet MS" panose="020B0603020202020204" charset="0"/>
              </a:rPr>
              <a:t>“Click Here "it</a:t>
            </a:r>
            <a:r>
              <a:rPr lang="en-US" dirty="0">
                <a:latin typeface="Trebuchet MS" panose="020B0603020202020204" charset="0"/>
              </a:rPr>
              <a:t> is re-directing to job portal website you can apply from company site.</a:t>
            </a:r>
          </a:p>
          <a:p>
            <a:pPr lvl="1"/>
            <a:endParaRPr lang="en-US" dirty="0">
              <a:latin typeface="Trebuchet MS" panose="020B0603020202020204" charset="0"/>
              <a:cs typeface="Times New Roman" panose="02020603050405020304" pitchFamily="18" charset="0"/>
            </a:endParaRPr>
          </a:p>
          <a:p>
            <a:pPr marL="742950" lvl="1" indent="-285750">
              <a:buFont typeface="Wingdings" panose="05000000000000000000" pitchFamily="2" charset="2"/>
              <a:buChar char="Ø"/>
            </a:pPr>
            <a:r>
              <a:rPr lang="en-US" dirty="0">
                <a:latin typeface="Trebuchet MS" panose="020B0603020202020204" charset="0"/>
                <a:cs typeface="Times New Roman" panose="02020603050405020304" pitchFamily="18" charset="0"/>
              </a:rPr>
              <a:t>After applying for Jobs from </a:t>
            </a:r>
            <a:r>
              <a:rPr lang="en-US" b="1" dirty="0">
                <a:latin typeface="Trebuchet MS" panose="020B0603020202020204" charset="0"/>
                <a:cs typeface="Times New Roman" panose="02020603050405020304" pitchFamily="18" charset="0"/>
              </a:rPr>
              <a:t>COEPD Portal</a:t>
            </a:r>
            <a:r>
              <a:rPr lang="en-US" dirty="0">
                <a:latin typeface="Trebuchet MS" panose="020B0603020202020204" charset="0"/>
                <a:cs typeface="Times New Roman" panose="02020603050405020304" pitchFamily="18" charset="0"/>
              </a:rPr>
              <a:t>  automatically updated in Resume Submissions Because it will be </a:t>
            </a:r>
            <a:r>
              <a:rPr lang="en-US" dirty="0">
                <a:latin typeface="Trebuchet MS" panose="020B0603020202020204" charset="0"/>
              </a:rPr>
              <a:t>re-directing to the Resume Submissions as job applied</a:t>
            </a:r>
          </a:p>
          <a:p>
            <a:pPr marL="742950" lvl="1" indent="-285750">
              <a:buFont typeface="Wingdings" panose="05000000000000000000" pitchFamily="2" charset="2"/>
              <a:buChar char="Ø"/>
            </a:pPr>
            <a:endParaRPr lang="en-US" dirty="0">
              <a:latin typeface="Trebuchet MS" panose="020B0603020202020204" charset="0"/>
              <a:cs typeface="Times New Roman" panose="02020603050405020304" pitchFamily="18" charset="0"/>
            </a:endParaRPr>
          </a:p>
          <a:p>
            <a:pPr marL="742950" indent="-285750" algn="l" rtl="0" eaLnBrk="1" latinLnBrk="0" hangingPunct="1">
              <a:spcBef>
                <a:spcPts val="0"/>
              </a:spcBef>
              <a:spcAft>
                <a:spcPts val="0"/>
              </a:spcAft>
              <a:buClrTx/>
              <a:buSzPts val="1800"/>
              <a:buFont typeface="Wingdings" panose="05000000000000000000" pitchFamily="2" charset="2"/>
              <a:buChar char="Ø"/>
            </a:pPr>
            <a:r>
              <a:rPr lang="en-US" sz="1800" kern="1200" dirty="0">
                <a:solidFill>
                  <a:srgbClr val="000000"/>
                </a:solidFill>
                <a:effectLst/>
                <a:latin typeface="Trebuchet MS" panose="020B0603020202020204" charset="0"/>
                <a:ea typeface="+mn-ea"/>
                <a:cs typeface="+mn-cs"/>
              </a:rPr>
              <a:t>Job Portals</a:t>
            </a:r>
            <a:r>
              <a:rPr lang="en-US" sz="1800" kern="1200" dirty="0">
                <a:solidFill>
                  <a:srgbClr val="000000"/>
                </a:solidFill>
                <a:effectLst/>
                <a:latin typeface="Trebuchet MS" panose="020B0603020202020204" charset="0"/>
                <a:ea typeface="+mn-ea"/>
                <a:cs typeface="Times New Roman" panose="02020603050405020304" pitchFamily="18" charset="0"/>
              </a:rPr>
              <a:t> (Linkedin,Naukri,Indeed..) </a:t>
            </a:r>
            <a:r>
              <a:rPr lang="en-US" sz="1800" kern="1200" dirty="0">
                <a:solidFill>
                  <a:srgbClr val="000000"/>
                </a:solidFill>
                <a:effectLst/>
                <a:latin typeface="Trebuchet MS" panose="020B0603020202020204" charset="0"/>
                <a:ea typeface="+mn-ea"/>
                <a:cs typeface="+mn-cs"/>
              </a:rPr>
              <a:t>-How to Apply</a:t>
            </a:r>
          </a:p>
          <a:p>
            <a:pPr marL="457200" algn="l" rtl="0" eaLnBrk="1" latinLnBrk="0" hangingPunct="1">
              <a:spcBef>
                <a:spcPts val="0"/>
              </a:spcBef>
              <a:spcAft>
                <a:spcPts val="0"/>
              </a:spcAft>
              <a:buClrTx/>
              <a:buSzPts val="1800"/>
            </a:pPr>
            <a:endParaRPr lang="en-IN" sz="1800" dirty="0">
              <a:effectLst/>
            </a:endParaRPr>
          </a:p>
          <a:p>
            <a:pPr marL="742950" indent="-285750" algn="l" rtl="0" eaLnBrk="1" latinLnBrk="0" hangingPunct="1">
              <a:spcBef>
                <a:spcPts val="0"/>
              </a:spcBef>
              <a:spcAft>
                <a:spcPts val="0"/>
              </a:spcAft>
              <a:buFont typeface="Wingdings" panose="05000000000000000000" pitchFamily="2" charset="2"/>
              <a:buChar char="q"/>
            </a:pPr>
            <a:r>
              <a:rPr lang="en-US" sz="1800" kern="1200" dirty="0">
                <a:solidFill>
                  <a:srgbClr val="000000"/>
                </a:solidFill>
                <a:effectLst/>
                <a:latin typeface="Trebuchet MS" panose="020B0603020202020204" charset="0"/>
                <a:ea typeface="+mn-ea"/>
                <a:cs typeface="+mn-cs"/>
              </a:rPr>
              <a:t>Study JD</a:t>
            </a:r>
          </a:p>
          <a:p>
            <a:pPr marL="742950" indent="-285750" algn="l" rtl="0" eaLnBrk="1" latinLnBrk="0" hangingPunct="1">
              <a:spcBef>
                <a:spcPts val="0"/>
              </a:spcBef>
              <a:spcAft>
                <a:spcPts val="0"/>
              </a:spcAft>
              <a:buFont typeface="Wingdings" panose="05000000000000000000" pitchFamily="2" charset="2"/>
              <a:buChar char="Ø"/>
            </a:pPr>
            <a:r>
              <a:rPr lang="en-US" sz="1800" kern="1200" dirty="0">
                <a:solidFill>
                  <a:srgbClr val="000000"/>
                </a:solidFill>
                <a:effectLst/>
                <a:latin typeface="Trebuchet MS" panose="020B0603020202020204" charset="0"/>
                <a:ea typeface="+mn-ea"/>
                <a:cs typeface="+mn-cs"/>
              </a:rPr>
              <a:t>Identify Keywords-If possible, Add these keywords to your Resume and Apply</a:t>
            </a:r>
          </a:p>
          <a:p>
            <a:pPr marL="742950" indent="-285750" algn="l" rtl="0" eaLnBrk="1" latinLnBrk="0" hangingPunct="1">
              <a:spcBef>
                <a:spcPts val="0"/>
              </a:spcBef>
              <a:spcAft>
                <a:spcPts val="0"/>
              </a:spcAft>
              <a:buFont typeface="Wingdings" panose="05000000000000000000" pitchFamily="2" charset="2"/>
              <a:buChar char="Ø"/>
            </a:pPr>
            <a:endParaRPr lang="en-US" sz="1800" kern="1200" dirty="0">
              <a:solidFill>
                <a:srgbClr val="000000"/>
              </a:solidFill>
              <a:effectLst/>
              <a:latin typeface="Trebuchet MS" panose="020B0603020202020204" charset="0"/>
              <a:ea typeface="+mn-ea"/>
              <a:cs typeface="+mn-cs"/>
            </a:endParaRPr>
          </a:p>
          <a:p>
            <a:pPr marL="742950" indent="-285750" algn="l" rtl="0" eaLnBrk="1" latinLnBrk="0" hangingPunct="1">
              <a:spcBef>
                <a:spcPts val="0"/>
              </a:spcBef>
              <a:spcAft>
                <a:spcPts val="0"/>
              </a:spcAft>
              <a:buFont typeface="Wingdings" panose="05000000000000000000" pitchFamily="2" charset="2"/>
              <a:buChar char="Ø"/>
            </a:pPr>
            <a:r>
              <a:rPr lang="en-US" sz="1800" kern="1200" dirty="0">
                <a:effectLst/>
                <a:latin typeface="Trebuchet MS" panose="020B0603020202020204" charset="0"/>
                <a:ea typeface="+mn-ea"/>
                <a:cs typeface="Times New Roman" panose="02020603050405020304" pitchFamily="18" charset="0"/>
              </a:rPr>
              <a:t>Our BA Candidature (Resume) will be shortlisted, if we finetune the Resume as per the JD</a:t>
            </a:r>
          </a:p>
          <a:p>
            <a:pPr marL="742950" indent="-285750" algn="l" rtl="0" eaLnBrk="1" latinLnBrk="0" hangingPunct="1">
              <a:spcBef>
                <a:spcPts val="0"/>
              </a:spcBef>
              <a:spcAft>
                <a:spcPts val="0"/>
              </a:spcAft>
              <a:buFont typeface="Wingdings" panose="05000000000000000000" pitchFamily="2" charset="2"/>
              <a:buChar char="Ø"/>
            </a:pPr>
            <a:r>
              <a:rPr lang="en-US" sz="1800" kern="1200" dirty="0">
                <a:solidFill>
                  <a:srgbClr val="000000"/>
                </a:solidFill>
                <a:effectLst/>
                <a:latin typeface="Trebuchet MS" panose="020B0603020202020204" charset="0"/>
                <a:ea typeface="+mn-ea"/>
                <a:cs typeface="Times New Roman" panose="02020603050405020304" pitchFamily="18" charset="0"/>
              </a:rPr>
              <a:t>Candidate should apply resume through job portals(Linkedin,Naukri,Indeed..) and references</a:t>
            </a:r>
          </a:p>
          <a:p>
            <a:pPr marL="742950" indent="-285750" algn="l" rtl="0" eaLnBrk="1" latinLnBrk="0" hangingPunct="1">
              <a:spcBef>
                <a:spcPts val="0"/>
              </a:spcBef>
              <a:spcAft>
                <a:spcPts val="0"/>
              </a:spcAft>
              <a:buFont typeface="Wingdings" panose="05000000000000000000" pitchFamily="2" charset="2"/>
              <a:buChar char="Ø"/>
            </a:pPr>
            <a:endParaRPr lang="en-US" sz="1800" kern="1200" dirty="0">
              <a:solidFill>
                <a:srgbClr val="000000"/>
              </a:solidFill>
              <a:effectLst/>
              <a:latin typeface="Trebuchet MS" panose="020B0603020202020204" charset="0"/>
              <a:ea typeface="+mn-ea"/>
              <a:cs typeface="+mn-cs"/>
            </a:endParaRPr>
          </a:p>
          <a:p>
            <a:pPr marL="457200" algn="l" rtl="0" eaLnBrk="1" latinLnBrk="0" hangingPunct="1">
              <a:spcBef>
                <a:spcPts val="0"/>
              </a:spcBef>
              <a:spcAft>
                <a:spcPts val="0"/>
              </a:spcAft>
            </a:pPr>
            <a:endParaRPr lang="en-IN" dirty="0">
              <a:effectLst/>
            </a:endParaRPr>
          </a:p>
          <a:p>
            <a:pPr marL="742950" lvl="1" indent="-285750">
              <a:buFont typeface="Wingdings" panose="05000000000000000000" pitchFamily="2" charset="2"/>
              <a:buChar char="Ø"/>
            </a:pPr>
            <a:endParaRPr lang="en-US" dirty="0">
              <a:latin typeface="Trebuchet MS" panose="020B0603020202020204" charset="0"/>
              <a:cs typeface="Times New Roman" panose="02020603050405020304" pitchFamily="18" charset="0"/>
            </a:endParaRPr>
          </a:p>
        </p:txBody>
      </p:sp>
      <p:sp>
        <p:nvSpPr>
          <p:cNvPr id="7" name="TextBox 1"/>
          <p:cNvSpPr txBox="1"/>
          <p:nvPr/>
        </p:nvSpPr>
        <p:spPr>
          <a:xfrm>
            <a:off x="0" y="6237312"/>
            <a:ext cx="1631504" cy="646331"/>
          </a:xfrm>
          <a:prstGeom prst="rect">
            <a:avLst/>
          </a:prstGeom>
          <a:noFill/>
        </p:spPr>
        <p:txBody>
          <a:bodyPr wrap="square" rtlCol="0">
            <a:spAutoFit/>
          </a:bodyPr>
          <a:lstStyle/>
          <a:p>
            <a:r>
              <a:rPr lang="en-US" dirty="0"/>
              <a:t>3. BJM Regular                  Activity</a:t>
            </a:r>
            <a:endParaRPr lang="en-IN" dirty="0"/>
          </a:p>
        </p:txBody>
      </p:sp>
      <p:sp>
        <p:nvSpPr>
          <p:cNvPr id="8" name="TextBox 5"/>
          <p:cNvSpPr txBox="1"/>
          <p:nvPr/>
        </p:nvSpPr>
        <p:spPr>
          <a:xfrm>
            <a:off x="3215680" y="1137471"/>
            <a:ext cx="7128792" cy="584775"/>
          </a:xfrm>
          <a:prstGeom prst="rect">
            <a:avLst/>
          </a:prstGeom>
          <a:noFill/>
        </p:spPr>
        <p:txBody>
          <a:bodyPr wrap="square" rtlCol="0">
            <a:spAutoFit/>
          </a:bodyPr>
          <a:lstStyle/>
          <a:p>
            <a:r>
              <a:rPr lang="en-US" sz="3200" b="1" dirty="0">
                <a:solidFill>
                  <a:srgbClr val="FF0000"/>
                </a:solidFill>
              </a:rPr>
              <a:t>Apply Jobs from other Job Portals </a:t>
            </a:r>
            <a:endParaRPr lang="en-IN" sz="3200" b="1" dirty="0">
              <a:solidFill>
                <a:srgbClr val="FF0000"/>
              </a:solidFill>
            </a:endParaRPr>
          </a:p>
        </p:txBody>
      </p:sp>
      <p:sp>
        <p:nvSpPr>
          <p:cNvPr id="10" name="TextBox 3"/>
          <p:cNvSpPr txBox="1"/>
          <p:nvPr/>
        </p:nvSpPr>
        <p:spPr>
          <a:xfrm>
            <a:off x="10776521" y="6368759"/>
            <a:ext cx="1152128" cy="368300"/>
          </a:xfrm>
          <a:prstGeom prst="rect">
            <a:avLst/>
          </a:prstGeom>
          <a:noFill/>
        </p:spPr>
        <p:txBody>
          <a:bodyPr wrap="square" rtlCol="0">
            <a:spAutoFit/>
          </a:bodyPr>
          <a:lstStyle/>
          <a:p>
            <a:r>
              <a:rPr lang="en-US" dirty="0"/>
              <a:t>Slide 2/3</a:t>
            </a:r>
            <a:endParaRPr lang="en-IN"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IN"/>
          </a:p>
        </p:txBody>
      </p:sp>
      <p:sp>
        <p:nvSpPr>
          <p:cNvPr id="3" name="Subtitle 2"/>
          <p:cNvSpPr>
            <a:spLocks noGrp="1"/>
          </p:cNvSpPr>
          <p:nvPr>
            <p:ph type="subTitle" idx="1"/>
          </p:nvPr>
        </p:nvSpPr>
        <p:spPr/>
        <p:txBody>
          <a:bodyPr/>
          <a:lstStyle/>
          <a:p>
            <a:endParaRPr lang="en-IN"/>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object 4"/>
          <p:cNvSpPr txBox="1"/>
          <p:nvPr/>
        </p:nvSpPr>
        <p:spPr>
          <a:xfrm>
            <a:off x="10939146" y="157353"/>
            <a:ext cx="1252092" cy="566420"/>
          </a:xfrm>
          <a:prstGeom prst="rect">
            <a:avLst/>
          </a:prstGeom>
        </p:spPr>
        <p:txBody>
          <a:bodyPr vert="horz" wrap="square" lIns="0" tIns="12700" rIns="0" bIns="0" rtlCol="0">
            <a:spAutoFit/>
          </a:bodyPr>
          <a:lstStyle/>
          <a:p>
            <a:pPr marL="12700" marR="5080" indent="217805">
              <a:lnSpc>
                <a:spcPct val="100000"/>
              </a:lnSpc>
              <a:spcBef>
                <a:spcPts val="100"/>
              </a:spcBef>
            </a:pPr>
            <a:r>
              <a:rPr lang="sv-SE" b="1" spc="-20" dirty="0">
                <a:cs typeface="Calibri" panose="020F0502020204030204"/>
              </a:rPr>
              <a:t>Valid till  </a:t>
            </a:r>
            <a:r>
              <a:rPr lang="sv-SE" altLang="sv-SE" b="1" spc="-20" dirty="0">
                <a:cs typeface="Calibri" panose="020F0502020204030204"/>
              </a:rPr>
              <a:t>31 Dec </a:t>
            </a:r>
            <a:r>
              <a:rPr lang="sv-SE" b="1" spc="-20" dirty="0">
                <a:cs typeface="Calibri" panose="020F0502020204030204"/>
              </a:rPr>
              <a:t>2024</a:t>
            </a:r>
            <a:endParaRPr lang="sv-SE" dirty="0">
              <a:cs typeface="Calibri" panose="020F0502020204030204"/>
            </a:endParaRPr>
          </a:p>
        </p:txBody>
      </p:sp>
      <p:sp>
        <p:nvSpPr>
          <p:cNvPr id="15" name="Text Box 14"/>
          <p:cNvSpPr txBox="1"/>
          <p:nvPr/>
        </p:nvSpPr>
        <p:spPr>
          <a:xfrm>
            <a:off x="-96520" y="98425"/>
            <a:ext cx="1798320" cy="922020"/>
          </a:xfrm>
          <a:prstGeom prst="rect">
            <a:avLst/>
          </a:prstGeom>
          <a:noFill/>
        </p:spPr>
        <p:txBody>
          <a:bodyPr wrap="square" rtlCol="0" anchor="t">
            <a:spAutoFit/>
          </a:bodyPr>
          <a:lstStyle/>
          <a:p>
            <a:pPr algn="ctr"/>
            <a:r>
              <a:rPr lang="en-US" b="1" dirty="0">
                <a:sym typeface="+mn-ea"/>
              </a:rPr>
              <a:t>BA Job Market - Awareness Session</a:t>
            </a:r>
          </a:p>
        </p:txBody>
      </p:sp>
      <p:sp>
        <p:nvSpPr>
          <p:cNvPr id="7" name="TextBox 6"/>
          <p:cNvSpPr txBox="1"/>
          <p:nvPr/>
        </p:nvSpPr>
        <p:spPr>
          <a:xfrm>
            <a:off x="191344" y="1578593"/>
            <a:ext cx="6795258" cy="2400657"/>
          </a:xfrm>
          <a:prstGeom prst="rect">
            <a:avLst/>
          </a:prstGeom>
          <a:noFill/>
        </p:spPr>
        <p:txBody>
          <a:bodyPr wrap="square">
            <a:spAutoFit/>
          </a:bodyPr>
          <a:lstStyle/>
          <a:p>
            <a:pPr marL="457200" algn="l" rtl="0" eaLnBrk="1" latinLnBrk="0" hangingPunct="1">
              <a:spcBef>
                <a:spcPts val="0"/>
              </a:spcBef>
              <a:spcAft>
                <a:spcPts val="0"/>
              </a:spcAft>
            </a:pPr>
            <a:endParaRPr lang="en-US" sz="2400" kern="1200" dirty="0">
              <a:solidFill>
                <a:schemeClr val="tx2"/>
              </a:solidFill>
              <a:effectLst/>
              <a:latin typeface="Trebuchet MS" panose="020B0603020202020204" charset="0"/>
              <a:ea typeface="+mn-ea"/>
              <a:cs typeface="Times New Roman" panose="02020603050405020304" pitchFamily="18" charset="0"/>
            </a:endParaRPr>
          </a:p>
          <a:p>
            <a:pPr marL="742950" indent="-285750">
              <a:buFont typeface="Wingdings" panose="05000000000000000000" pitchFamily="2" charset="2"/>
              <a:buChar char="Ø"/>
            </a:pPr>
            <a:r>
              <a:rPr lang="en-US" kern="1200" dirty="0">
                <a:effectLst/>
                <a:latin typeface="Trebuchet MS" panose="020B0603020202020204" charset="0"/>
                <a:ea typeface="+mn-ea"/>
                <a:cs typeface="Times New Roman" panose="02020603050405020304" pitchFamily="18" charset="0"/>
              </a:rPr>
              <a:t> </a:t>
            </a:r>
            <a:r>
              <a:rPr lang="en-US" dirty="0">
                <a:latin typeface="Trebuchet MS" panose="020B0603020202020204" charset="0"/>
              </a:rPr>
              <a:t>Candidate should apply resume through Job Portals and References and update these submissions in </a:t>
            </a:r>
            <a:r>
              <a:rPr lang="en-IN" dirty="0"/>
              <a:t> </a:t>
            </a:r>
            <a:r>
              <a:rPr lang="en-US" b="1" kern="1200" dirty="0">
                <a:solidFill>
                  <a:srgbClr val="000000"/>
                </a:solidFill>
                <a:effectLst/>
                <a:latin typeface="Trebuchet MS" panose="020B0603020202020204" charset="0"/>
                <a:ea typeface="+mn-ea"/>
                <a:cs typeface="Times New Roman" panose="02020603050405020304" pitchFamily="18" charset="0"/>
              </a:rPr>
              <a:t>COEPD Portal </a:t>
            </a:r>
            <a:r>
              <a:rPr lang="en-US" kern="1200" dirty="0">
                <a:solidFill>
                  <a:srgbClr val="000000"/>
                </a:solidFill>
                <a:effectLst/>
                <a:latin typeface="Trebuchet MS" panose="020B0603020202020204" charset="0"/>
                <a:ea typeface="+mn-ea"/>
                <a:cs typeface="Times New Roman" panose="02020603050405020304" pitchFamily="18" charset="0"/>
              </a:rPr>
              <a:t>under the </a:t>
            </a:r>
            <a:r>
              <a:rPr lang="en-US" b="1" kern="1200" dirty="0">
                <a:solidFill>
                  <a:srgbClr val="000000"/>
                </a:solidFill>
                <a:effectLst/>
                <a:latin typeface="Trebuchet MS" panose="020B0603020202020204" charset="0"/>
                <a:ea typeface="+mn-ea"/>
                <a:cs typeface="Times New Roman" panose="02020603050405020304" pitchFamily="18" charset="0"/>
              </a:rPr>
              <a:t>BJM Platform Tab</a:t>
            </a:r>
            <a:r>
              <a:rPr lang="en-US" kern="1200" dirty="0">
                <a:solidFill>
                  <a:srgbClr val="000000"/>
                </a:solidFill>
                <a:effectLst/>
                <a:latin typeface="Trebuchet MS" panose="020B0603020202020204" charset="0"/>
                <a:ea typeface="+mn-ea"/>
                <a:cs typeface="Times New Roman" panose="02020603050405020304" pitchFamily="18" charset="0"/>
              </a:rPr>
              <a:t>, go to the </a:t>
            </a:r>
            <a:r>
              <a:rPr lang="en-US" b="1" kern="1200" dirty="0">
                <a:solidFill>
                  <a:srgbClr val="000000"/>
                </a:solidFill>
                <a:effectLst/>
                <a:latin typeface="Trebuchet MS" panose="020B0603020202020204" charset="0"/>
                <a:ea typeface="+mn-ea"/>
                <a:cs typeface="Times New Roman" panose="02020603050405020304" pitchFamily="18" charset="0"/>
              </a:rPr>
              <a:t>Resume Submissions </a:t>
            </a:r>
          </a:p>
          <a:p>
            <a:pPr marL="457200"/>
            <a:endParaRPr lang="en-IN" dirty="0">
              <a:effectLst/>
            </a:endParaRPr>
          </a:p>
          <a:p>
            <a:pPr marL="742950" indent="-285750">
              <a:buFont typeface="Wingdings" panose="05000000000000000000" pitchFamily="2" charset="2"/>
              <a:buChar char="Ø"/>
            </a:pPr>
            <a:r>
              <a:rPr lang="en-US" b="1" kern="1200" dirty="0">
                <a:solidFill>
                  <a:srgbClr val="000000"/>
                </a:solidFill>
                <a:effectLst/>
                <a:latin typeface="Trebuchet MS" panose="020B0603020202020204" charset="0"/>
                <a:ea typeface="+mn-ea"/>
                <a:cs typeface="Times New Roman" panose="02020603050405020304" pitchFamily="18" charset="0"/>
              </a:rPr>
              <a:t>Click </a:t>
            </a:r>
            <a:r>
              <a:rPr lang="en-US" kern="1200" dirty="0">
                <a:solidFill>
                  <a:srgbClr val="000000"/>
                </a:solidFill>
                <a:effectLst/>
                <a:latin typeface="Trebuchet MS" panose="020B0603020202020204" charset="0"/>
                <a:ea typeface="+mn-ea"/>
                <a:cs typeface="Times New Roman" panose="02020603050405020304" pitchFamily="18" charset="0"/>
              </a:rPr>
              <a:t>on</a:t>
            </a:r>
            <a:r>
              <a:rPr lang="en-US" b="1" kern="1200" dirty="0">
                <a:solidFill>
                  <a:srgbClr val="000000"/>
                </a:solidFill>
                <a:effectLst/>
                <a:latin typeface="Trebuchet MS" panose="020B0603020202020204" charset="0"/>
                <a:ea typeface="+mn-ea"/>
                <a:cs typeface="Times New Roman" panose="02020603050405020304" pitchFamily="18" charset="0"/>
              </a:rPr>
              <a:t> “Add New” </a:t>
            </a:r>
            <a:r>
              <a:rPr lang="en-US" kern="1200" dirty="0">
                <a:solidFill>
                  <a:srgbClr val="000000"/>
                </a:solidFill>
                <a:effectLst/>
                <a:latin typeface="Trebuchet MS" panose="020B0603020202020204" charset="0"/>
                <a:ea typeface="+mn-ea"/>
                <a:cs typeface="Times New Roman" panose="02020603050405020304" pitchFamily="18" charset="0"/>
              </a:rPr>
              <a:t>enter the company details and </a:t>
            </a:r>
            <a:r>
              <a:rPr lang="en-US" b="1" kern="1200" dirty="0">
                <a:solidFill>
                  <a:srgbClr val="000000"/>
                </a:solidFill>
                <a:effectLst/>
                <a:latin typeface="Trebuchet MS" panose="020B0603020202020204" charset="0"/>
                <a:ea typeface="+mn-ea"/>
                <a:cs typeface="Times New Roman" panose="02020603050405020304" pitchFamily="18" charset="0"/>
              </a:rPr>
              <a:t>“submit”</a:t>
            </a:r>
            <a:endParaRPr lang="en-IN" dirty="0">
              <a:effectLst/>
            </a:endParaRPr>
          </a:p>
        </p:txBody>
      </p:sp>
      <p:sp>
        <p:nvSpPr>
          <p:cNvPr id="4" name="TextBox 1"/>
          <p:cNvSpPr txBox="1"/>
          <p:nvPr/>
        </p:nvSpPr>
        <p:spPr>
          <a:xfrm>
            <a:off x="0" y="6237312"/>
            <a:ext cx="1631504" cy="646331"/>
          </a:xfrm>
          <a:prstGeom prst="rect">
            <a:avLst/>
          </a:prstGeom>
          <a:noFill/>
        </p:spPr>
        <p:txBody>
          <a:bodyPr wrap="square" rtlCol="0">
            <a:spAutoFit/>
          </a:bodyPr>
          <a:lstStyle/>
          <a:p>
            <a:r>
              <a:rPr lang="en-US" dirty="0"/>
              <a:t>3. BJM Regular                  Activity</a:t>
            </a:r>
            <a:endParaRPr lang="en-IN" dirty="0"/>
          </a:p>
        </p:txBody>
      </p:sp>
      <p:pic>
        <p:nvPicPr>
          <p:cNvPr id="14" name="Picture 13"/>
          <p:cNvPicPr>
            <a:picLocks noChangeAspect="1"/>
          </p:cNvPicPr>
          <p:nvPr/>
        </p:nvPicPr>
        <p:blipFill>
          <a:blip r:embed="rId3"/>
          <a:stretch>
            <a:fillRect/>
          </a:stretch>
        </p:blipFill>
        <p:spPr>
          <a:xfrm>
            <a:off x="7025743" y="3202007"/>
            <a:ext cx="4418817" cy="1412700"/>
          </a:xfrm>
          <a:prstGeom prst="rect">
            <a:avLst/>
          </a:prstGeom>
        </p:spPr>
      </p:pic>
      <p:pic>
        <p:nvPicPr>
          <p:cNvPr id="16" name="Picture 15"/>
          <p:cNvPicPr>
            <a:picLocks noChangeAspect="1"/>
          </p:cNvPicPr>
          <p:nvPr/>
        </p:nvPicPr>
        <p:blipFill>
          <a:blip r:embed="rId4"/>
          <a:stretch>
            <a:fillRect/>
          </a:stretch>
        </p:blipFill>
        <p:spPr>
          <a:xfrm>
            <a:off x="912436" y="4353548"/>
            <a:ext cx="9073008" cy="1733776"/>
          </a:xfrm>
          <a:prstGeom prst="rect">
            <a:avLst/>
          </a:prstGeom>
        </p:spPr>
      </p:pic>
      <p:sp>
        <p:nvSpPr>
          <p:cNvPr id="19" name="TextBox 18"/>
          <p:cNvSpPr txBox="1"/>
          <p:nvPr/>
        </p:nvSpPr>
        <p:spPr>
          <a:xfrm>
            <a:off x="-96520" y="1405770"/>
            <a:ext cx="7320136" cy="461665"/>
          </a:xfrm>
          <a:prstGeom prst="rect">
            <a:avLst/>
          </a:prstGeom>
          <a:noFill/>
        </p:spPr>
        <p:txBody>
          <a:bodyPr wrap="square" rtlCol="0">
            <a:spAutoFit/>
          </a:bodyPr>
          <a:lstStyle/>
          <a:p>
            <a:pPr marL="457200" algn="l" rtl="0" eaLnBrk="1" latinLnBrk="0" hangingPunct="1">
              <a:spcBef>
                <a:spcPts val="0"/>
              </a:spcBef>
              <a:spcAft>
                <a:spcPts val="0"/>
              </a:spcAft>
            </a:pPr>
            <a:r>
              <a:rPr lang="en-US" sz="2400" kern="1200" dirty="0">
                <a:solidFill>
                  <a:srgbClr val="FF0000"/>
                </a:solidFill>
                <a:effectLst/>
                <a:latin typeface="Trebuchet MS" panose="020B0603020202020204" charset="0"/>
                <a:ea typeface="+mn-ea"/>
                <a:cs typeface="Times New Roman" panose="02020603050405020304" pitchFamily="18" charset="0"/>
              </a:rPr>
              <a:t>3.5.Updating Progress In BJM Platform Tab</a:t>
            </a:r>
          </a:p>
        </p:txBody>
      </p:sp>
      <p:pic>
        <p:nvPicPr>
          <p:cNvPr id="8" name="Picture 7"/>
          <p:cNvPicPr>
            <a:picLocks noChangeAspect="1"/>
          </p:cNvPicPr>
          <p:nvPr/>
        </p:nvPicPr>
        <p:blipFill>
          <a:blip r:embed="rId5"/>
          <a:stretch>
            <a:fillRect/>
          </a:stretch>
        </p:blipFill>
        <p:spPr>
          <a:xfrm>
            <a:off x="7025640" y="1405890"/>
            <a:ext cx="4418965" cy="1789430"/>
          </a:xfrm>
          <a:prstGeom prst="rect">
            <a:avLst/>
          </a:prstGeom>
        </p:spPr>
      </p:pic>
      <p:sp>
        <p:nvSpPr>
          <p:cNvPr id="10" name="TextBox 3"/>
          <p:cNvSpPr txBox="1"/>
          <p:nvPr/>
        </p:nvSpPr>
        <p:spPr>
          <a:xfrm>
            <a:off x="10776521" y="6368759"/>
            <a:ext cx="1152128" cy="368300"/>
          </a:xfrm>
          <a:prstGeom prst="rect">
            <a:avLst/>
          </a:prstGeom>
          <a:noFill/>
        </p:spPr>
        <p:txBody>
          <a:bodyPr wrap="square" rtlCol="0">
            <a:spAutoFit/>
          </a:bodyPr>
          <a:lstStyle/>
          <a:p>
            <a:r>
              <a:rPr lang="en-US" dirty="0"/>
              <a:t>Slide 3/3</a:t>
            </a:r>
            <a:endParaRPr lang="en-IN"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IN"/>
          </a:p>
        </p:txBody>
      </p:sp>
      <p:sp>
        <p:nvSpPr>
          <p:cNvPr id="3" name="Subtitle 2"/>
          <p:cNvSpPr>
            <a:spLocks noGrp="1"/>
          </p:cNvSpPr>
          <p:nvPr>
            <p:ph type="subTitle" idx="1"/>
          </p:nvPr>
        </p:nvSpPr>
        <p:spPr/>
        <p:txBody>
          <a:bodyPr/>
          <a:lstStyle/>
          <a:p>
            <a:endParaRPr lang="en-IN"/>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object 4"/>
          <p:cNvSpPr txBox="1"/>
          <p:nvPr/>
        </p:nvSpPr>
        <p:spPr>
          <a:xfrm>
            <a:off x="10939146" y="157353"/>
            <a:ext cx="1252092" cy="566420"/>
          </a:xfrm>
          <a:prstGeom prst="rect">
            <a:avLst/>
          </a:prstGeom>
        </p:spPr>
        <p:txBody>
          <a:bodyPr vert="horz" wrap="square" lIns="0" tIns="12700" rIns="0" bIns="0" rtlCol="0">
            <a:spAutoFit/>
          </a:bodyPr>
          <a:lstStyle/>
          <a:p>
            <a:pPr marL="12700" marR="5080" indent="217805">
              <a:lnSpc>
                <a:spcPct val="100000"/>
              </a:lnSpc>
              <a:spcBef>
                <a:spcPts val="100"/>
              </a:spcBef>
            </a:pPr>
            <a:r>
              <a:rPr lang="sv-SE" b="1" spc="-20" dirty="0">
                <a:cs typeface="Calibri" panose="020F0502020204030204"/>
              </a:rPr>
              <a:t>Valid till  </a:t>
            </a:r>
            <a:r>
              <a:rPr lang="sv-SE" altLang="sv-SE" b="1" spc="-20" dirty="0">
                <a:cs typeface="Calibri" panose="020F0502020204030204"/>
              </a:rPr>
              <a:t>31 Dec </a:t>
            </a:r>
            <a:r>
              <a:rPr lang="sv-SE" b="1" spc="-20" dirty="0">
                <a:cs typeface="Calibri" panose="020F0502020204030204"/>
              </a:rPr>
              <a:t>2024</a:t>
            </a:r>
            <a:endParaRPr lang="sv-SE" dirty="0">
              <a:cs typeface="Calibri" panose="020F0502020204030204"/>
            </a:endParaRPr>
          </a:p>
        </p:txBody>
      </p:sp>
      <p:sp>
        <p:nvSpPr>
          <p:cNvPr id="15" name="Text Box 14"/>
          <p:cNvSpPr txBox="1"/>
          <p:nvPr/>
        </p:nvSpPr>
        <p:spPr>
          <a:xfrm>
            <a:off x="-96520" y="98425"/>
            <a:ext cx="1798320" cy="922020"/>
          </a:xfrm>
          <a:prstGeom prst="rect">
            <a:avLst/>
          </a:prstGeom>
          <a:noFill/>
        </p:spPr>
        <p:txBody>
          <a:bodyPr wrap="square" rtlCol="0" anchor="t">
            <a:spAutoFit/>
          </a:bodyPr>
          <a:lstStyle/>
          <a:p>
            <a:pPr algn="ctr"/>
            <a:r>
              <a:rPr lang="en-US" b="1" dirty="0">
                <a:sym typeface="+mn-ea"/>
              </a:rPr>
              <a:t>BA Job Market - Awareness Session</a:t>
            </a:r>
          </a:p>
        </p:txBody>
      </p:sp>
      <p:sp>
        <p:nvSpPr>
          <p:cNvPr id="4" name="TextBox 2"/>
          <p:cNvSpPr txBox="1"/>
          <p:nvPr/>
        </p:nvSpPr>
        <p:spPr>
          <a:xfrm>
            <a:off x="299356" y="972720"/>
            <a:ext cx="3888432" cy="1200329"/>
          </a:xfrm>
          <a:prstGeom prst="rect">
            <a:avLst/>
          </a:prstGeom>
          <a:noFill/>
        </p:spPr>
        <p:txBody>
          <a:bodyPr wrap="square">
            <a:spAutoFit/>
          </a:bodyPr>
          <a:lstStyle/>
          <a:p>
            <a:r>
              <a:rPr lang="en-US" sz="2400" b="1" i="0" kern="1200" dirty="0">
                <a:solidFill>
                  <a:srgbClr val="FF0000"/>
                </a:solidFill>
                <a:effectLst/>
                <a:latin typeface="Trebuchet MS" panose="020B0603020202020204" charset="0"/>
                <a:ea typeface="+mj-ea"/>
                <a:cs typeface="Calibri" panose="020F0502020204030204" charset="0"/>
              </a:rPr>
              <a:t> 4.1.</a:t>
            </a:r>
            <a:r>
              <a:rPr lang="en-US" sz="2400" b="1" kern="1200" dirty="0">
                <a:solidFill>
                  <a:srgbClr val="FF0000"/>
                </a:solidFill>
                <a:latin typeface="Trebuchet MS" panose="020B0603020202020204" charset="0"/>
                <a:ea typeface="+mj-ea"/>
                <a:cs typeface="Calibri" panose="020F0502020204030204" charset="0"/>
              </a:rPr>
              <a:t>Shortlisted, </a:t>
            </a:r>
          </a:p>
          <a:p>
            <a:r>
              <a:rPr lang="en-US" sz="2400" b="1" dirty="0">
                <a:solidFill>
                  <a:srgbClr val="FF0000"/>
                </a:solidFill>
                <a:latin typeface="Trebuchet MS" panose="020B0603020202020204" charset="0"/>
                <a:ea typeface="+mj-ea"/>
                <a:cs typeface="Calibri" panose="020F0502020204030204" charset="0"/>
              </a:rPr>
              <a:t>4.2.</a:t>
            </a:r>
            <a:r>
              <a:rPr lang="en-US" sz="2400" b="1" kern="1200" dirty="0">
                <a:solidFill>
                  <a:srgbClr val="FF0000"/>
                </a:solidFill>
                <a:latin typeface="Trebuchet MS" panose="020B0603020202020204" charset="0"/>
                <a:ea typeface="+mj-ea"/>
                <a:cs typeface="Calibri" panose="020F0502020204030204" charset="0"/>
              </a:rPr>
              <a:t>Interview Schedule</a:t>
            </a:r>
            <a:br>
              <a:rPr lang="ru-RU" sz="2400" b="1" i="0" dirty="0">
                <a:solidFill>
                  <a:srgbClr val="FF0000"/>
                </a:solidFill>
                <a:effectLst/>
                <a:latin typeface="Trebuchet MS" panose="020B0603020202020204" charset="0"/>
                <a:ea typeface="+mj-ea"/>
                <a:cs typeface="Calibri" panose="020F0502020204030204" charset="0"/>
              </a:rPr>
            </a:br>
            <a:endParaRPr lang="en-IN" sz="2400" dirty="0">
              <a:solidFill>
                <a:srgbClr val="FF0000"/>
              </a:solidFill>
            </a:endParaRPr>
          </a:p>
        </p:txBody>
      </p:sp>
      <p:sp>
        <p:nvSpPr>
          <p:cNvPr id="7" name="TextBox 4"/>
          <p:cNvSpPr txBox="1"/>
          <p:nvPr/>
        </p:nvSpPr>
        <p:spPr>
          <a:xfrm>
            <a:off x="299356" y="1827607"/>
            <a:ext cx="11593288" cy="4524315"/>
          </a:xfrm>
          <a:prstGeom prst="rect">
            <a:avLst/>
          </a:prstGeom>
          <a:noFill/>
        </p:spPr>
        <p:txBody>
          <a:bodyPr wrap="square">
            <a:spAutoFit/>
          </a:bodyPr>
          <a:lstStyle/>
          <a:p>
            <a:pPr marL="831850" indent="-283210" algn="just" rtl="0">
              <a:spcBef>
                <a:spcPts val="0"/>
              </a:spcBef>
              <a:spcAft>
                <a:spcPts val="0"/>
              </a:spcAft>
              <a:buClrTx/>
              <a:buSzTx/>
              <a:buFont typeface="Wingdings" panose="05000000000000000000" pitchFamily="2" charset="2"/>
              <a:buChar char="Ø"/>
            </a:pPr>
            <a:r>
              <a:rPr lang="en-US" b="0" i="0" dirty="0">
                <a:solidFill>
                  <a:srgbClr val="000000"/>
                </a:solidFill>
                <a:effectLst/>
                <a:latin typeface="Trebuchet MS" panose="020B0603020202020204" charset="0"/>
                <a:ea typeface="+mn-ea"/>
                <a:cs typeface="+mn-cs"/>
              </a:rPr>
              <a:t>Our Alumni are working in </a:t>
            </a:r>
            <a:r>
              <a:rPr lang="en-US" b="1" i="0" dirty="0">
                <a:solidFill>
                  <a:srgbClr val="000000"/>
                </a:solidFill>
                <a:effectLst/>
                <a:latin typeface="Trebuchet MS" panose="020B0603020202020204" charset="0"/>
                <a:ea typeface="+mn-ea"/>
                <a:cs typeface="+mn-cs"/>
              </a:rPr>
              <a:t>1000+ MNCs</a:t>
            </a:r>
          </a:p>
          <a:p>
            <a:pPr marL="548640" algn="just" rtl="0">
              <a:spcBef>
                <a:spcPts val="0"/>
              </a:spcBef>
              <a:spcAft>
                <a:spcPts val="0"/>
              </a:spcAft>
              <a:buClrTx/>
              <a:buSzTx/>
            </a:pPr>
            <a:endParaRPr lang="en-IN" dirty="0">
              <a:effectLst/>
            </a:endParaRPr>
          </a:p>
          <a:p>
            <a:pPr marL="831850" indent="-283210" algn="just" rtl="0">
              <a:spcBef>
                <a:spcPts val="0"/>
              </a:spcBef>
              <a:spcAft>
                <a:spcPts val="0"/>
              </a:spcAft>
              <a:buClrTx/>
              <a:buSzTx/>
              <a:buFont typeface="Wingdings" panose="05000000000000000000" pitchFamily="2" charset="2"/>
              <a:buChar char="Ø"/>
            </a:pPr>
            <a:r>
              <a:rPr lang="en-US" b="0" i="0" dirty="0">
                <a:solidFill>
                  <a:srgbClr val="000000"/>
                </a:solidFill>
                <a:effectLst/>
                <a:latin typeface="Trebuchet MS" panose="020B0603020202020204" charset="0"/>
                <a:ea typeface="+mn-ea"/>
                <a:cs typeface="+mn-cs"/>
              </a:rPr>
              <a:t>Sharing Aspirant </a:t>
            </a:r>
            <a:r>
              <a:rPr lang="en-US" b="1" i="0" dirty="0">
                <a:solidFill>
                  <a:srgbClr val="000000"/>
                </a:solidFill>
                <a:effectLst/>
                <a:latin typeface="Trebuchet MS" panose="020B0603020202020204" charset="0"/>
                <a:ea typeface="+mn-ea"/>
                <a:cs typeface="+mn-cs"/>
              </a:rPr>
              <a:t>Resumes against JD of BA requirements </a:t>
            </a:r>
            <a:r>
              <a:rPr lang="en-US" b="0" i="0" dirty="0">
                <a:solidFill>
                  <a:srgbClr val="000000"/>
                </a:solidFill>
                <a:effectLst/>
                <a:latin typeface="Trebuchet MS" panose="020B0603020202020204" charset="0"/>
                <a:ea typeface="+mn-ea"/>
                <a:cs typeface="+mn-cs"/>
              </a:rPr>
              <a:t>of our Alumni references- </a:t>
            </a:r>
            <a:r>
              <a:rPr lang="en-US" b="1" i="0" dirty="0">
                <a:solidFill>
                  <a:srgbClr val="000000"/>
                </a:solidFill>
                <a:effectLst/>
                <a:latin typeface="Trebuchet MS" panose="020B0603020202020204" charset="0"/>
                <a:ea typeface="+mn-ea"/>
                <a:cs typeface="+mn-cs"/>
              </a:rPr>
              <a:t>if any</a:t>
            </a:r>
          </a:p>
          <a:p>
            <a:pPr marL="548640" algn="just" rtl="0">
              <a:spcBef>
                <a:spcPts val="0"/>
              </a:spcBef>
              <a:spcAft>
                <a:spcPts val="0"/>
              </a:spcAft>
              <a:buClrTx/>
              <a:buSzTx/>
            </a:pPr>
            <a:endParaRPr lang="en-IN" dirty="0">
              <a:effectLst/>
            </a:endParaRPr>
          </a:p>
          <a:p>
            <a:pPr marL="831850" indent="-283210" algn="just">
              <a:spcBef>
                <a:spcPts val="0"/>
              </a:spcBef>
              <a:spcAft>
                <a:spcPts val="0"/>
              </a:spcAft>
              <a:buClrTx/>
              <a:buSzTx/>
              <a:buFont typeface="Wingdings" panose="05000000000000000000" pitchFamily="2" charset="2"/>
              <a:buChar char="Ø"/>
            </a:pPr>
            <a:r>
              <a:rPr lang="en-US" b="0" i="0" dirty="0">
                <a:solidFill>
                  <a:srgbClr val="000000"/>
                </a:solidFill>
                <a:effectLst/>
                <a:latin typeface="Trebuchet MS" panose="020B0603020202020204" charset="0"/>
                <a:ea typeface="+mn-ea"/>
                <a:cs typeface="+mn-cs"/>
              </a:rPr>
              <a:t>Sharing company interview FAQ’S for shortlisted candidates</a:t>
            </a:r>
          </a:p>
          <a:p>
            <a:pPr marL="548640" algn="just">
              <a:spcBef>
                <a:spcPts val="0"/>
              </a:spcBef>
              <a:spcAft>
                <a:spcPts val="0"/>
              </a:spcAft>
              <a:buClrTx/>
              <a:buSzTx/>
            </a:pPr>
            <a:endParaRPr lang="en-IN" dirty="0">
              <a:effectLst/>
            </a:endParaRPr>
          </a:p>
          <a:p>
            <a:pPr marL="831850" indent="-283210" algn="just">
              <a:spcBef>
                <a:spcPts val="0"/>
              </a:spcBef>
              <a:spcAft>
                <a:spcPts val="0"/>
              </a:spcAft>
              <a:buClrTx/>
              <a:buSzTx/>
              <a:buFont typeface="Wingdings" panose="05000000000000000000" pitchFamily="2" charset="2"/>
              <a:buChar char="Ø"/>
            </a:pPr>
            <a:r>
              <a:rPr lang="en-US" b="0" i="0" dirty="0">
                <a:solidFill>
                  <a:srgbClr val="000000"/>
                </a:solidFill>
                <a:effectLst/>
                <a:latin typeface="Trebuchet MS" panose="020B0603020202020204" charset="0"/>
                <a:ea typeface="+mn-ea"/>
                <a:cs typeface="+mn-cs"/>
              </a:rPr>
              <a:t>For requesting </a:t>
            </a:r>
            <a:r>
              <a:rPr lang="en-US" b="1" i="0" dirty="0">
                <a:solidFill>
                  <a:srgbClr val="000000"/>
                </a:solidFill>
                <a:effectLst/>
                <a:latin typeface="Trebuchet MS" panose="020B0603020202020204" charset="0"/>
                <a:ea typeface="+mn-ea"/>
                <a:cs typeface="+mn-cs"/>
              </a:rPr>
              <a:t>FAQ’S and Interview Support </a:t>
            </a:r>
            <a:r>
              <a:rPr lang="en-US" b="0" i="0" dirty="0">
                <a:solidFill>
                  <a:srgbClr val="000000"/>
                </a:solidFill>
                <a:effectLst/>
                <a:latin typeface="Trebuchet MS" panose="020B0603020202020204" charset="0"/>
                <a:ea typeface="+mn-ea"/>
                <a:cs typeface="+mn-cs"/>
              </a:rPr>
              <a:t>the Aspirant should inform to the </a:t>
            </a:r>
            <a:r>
              <a:rPr lang="en-US" b="1" i="0" dirty="0">
                <a:solidFill>
                  <a:srgbClr val="000000"/>
                </a:solidFill>
                <a:effectLst/>
                <a:latin typeface="Trebuchet MS" panose="020B0603020202020204" charset="0"/>
                <a:ea typeface="+mn-ea"/>
                <a:cs typeface="+mn-cs"/>
              </a:rPr>
              <a:t>Team HR-Talent Pool </a:t>
            </a:r>
            <a:r>
              <a:rPr lang="en-US" b="0" i="0" dirty="0">
                <a:solidFill>
                  <a:srgbClr val="000000"/>
                </a:solidFill>
                <a:effectLst/>
                <a:latin typeface="Trebuchet MS" panose="020B0603020202020204" charset="0"/>
                <a:ea typeface="+mn-ea"/>
                <a:cs typeface="+mn-cs"/>
              </a:rPr>
              <a:t>at least </a:t>
            </a:r>
            <a:r>
              <a:rPr lang="en-US" b="1" i="0" dirty="0">
                <a:solidFill>
                  <a:srgbClr val="000000"/>
                </a:solidFill>
                <a:effectLst/>
                <a:latin typeface="Trebuchet MS" panose="020B0603020202020204" charset="0"/>
                <a:ea typeface="+mn-ea"/>
                <a:cs typeface="+mn-cs"/>
              </a:rPr>
              <a:t>2 days earlier </a:t>
            </a:r>
            <a:r>
              <a:rPr lang="en-US" b="0" i="0" dirty="0">
                <a:solidFill>
                  <a:srgbClr val="000000"/>
                </a:solidFill>
                <a:effectLst/>
                <a:latin typeface="Trebuchet MS" panose="020B0603020202020204" charset="0"/>
                <a:ea typeface="+mn-ea"/>
                <a:cs typeface="+mn-cs"/>
              </a:rPr>
              <a:t>to the date of such interview.</a:t>
            </a:r>
          </a:p>
          <a:p>
            <a:pPr marL="548640" algn="just">
              <a:spcBef>
                <a:spcPts val="0"/>
              </a:spcBef>
              <a:spcAft>
                <a:spcPts val="0"/>
              </a:spcAft>
              <a:buClrTx/>
              <a:buSzTx/>
            </a:pPr>
            <a:endParaRPr lang="en-IN" dirty="0">
              <a:effectLst/>
            </a:endParaRPr>
          </a:p>
          <a:p>
            <a:pPr marL="834390" indent="-285750" algn="just" rtl="0" eaLnBrk="1" latinLnBrk="0" hangingPunct="1">
              <a:spcBef>
                <a:spcPts val="0"/>
              </a:spcBef>
              <a:spcAft>
                <a:spcPts val="0"/>
              </a:spcAft>
              <a:buFont typeface="Wingdings" panose="05000000000000000000" pitchFamily="2" charset="2"/>
              <a:buChar char="Ø"/>
            </a:pPr>
            <a:r>
              <a:rPr lang="en-US" sz="1800" kern="1200" dirty="0">
                <a:solidFill>
                  <a:srgbClr val="000000"/>
                </a:solidFill>
                <a:effectLst/>
                <a:latin typeface="Trebuchet MS" panose="020B0603020202020204" charset="0"/>
                <a:ea typeface="+mn-ea"/>
                <a:cs typeface="+mn-cs"/>
              </a:rPr>
              <a:t>Coordinating interviews if resume is shortlisted</a:t>
            </a:r>
            <a:endParaRPr lang="en-IN" dirty="0">
              <a:effectLst/>
            </a:endParaRPr>
          </a:p>
          <a:p>
            <a:pPr marL="834390" indent="-285750" algn="just" rtl="0" eaLnBrk="1" latinLnBrk="0" hangingPunct="1">
              <a:spcBef>
                <a:spcPts val="0"/>
              </a:spcBef>
              <a:spcAft>
                <a:spcPts val="0"/>
              </a:spcAft>
              <a:buFont typeface="Wingdings" panose="05000000000000000000" pitchFamily="2" charset="2"/>
              <a:buChar char="Ø"/>
            </a:pPr>
            <a:r>
              <a:rPr lang="en-US" sz="1800" kern="1200" dirty="0">
                <a:effectLst/>
                <a:latin typeface="Trebuchet MS" panose="020B0603020202020204" charset="0"/>
                <a:ea typeface="Calibri" panose="020F0502020204030204" charset="0"/>
                <a:cs typeface="Times New Roman" panose="02020603050405020304" pitchFamily="18" charset="0"/>
              </a:rPr>
              <a:t>Aspirant should be </a:t>
            </a:r>
            <a:r>
              <a:rPr lang="en-US" sz="1800" b="1" kern="1200" dirty="0">
                <a:effectLst/>
                <a:latin typeface="Trebuchet MS" panose="020B0603020202020204" charset="0"/>
                <a:ea typeface="Calibri" panose="020F0502020204030204" charset="0"/>
                <a:cs typeface="Times New Roman" panose="02020603050405020304" pitchFamily="18" charset="0"/>
              </a:rPr>
              <a:t>available for all interview Calls </a:t>
            </a:r>
            <a:r>
              <a:rPr lang="en-US" sz="1800" kern="1200" dirty="0">
                <a:effectLst/>
                <a:latin typeface="Trebuchet MS" panose="020B0603020202020204" charset="0"/>
                <a:ea typeface="Calibri" panose="020F0502020204030204" charset="0"/>
                <a:cs typeface="Times New Roman" panose="02020603050405020304" pitchFamily="18" charset="0"/>
              </a:rPr>
              <a:t>and Company Interactions</a:t>
            </a:r>
            <a:endParaRPr lang="en-IN" dirty="0">
              <a:effectLst/>
            </a:endParaRPr>
          </a:p>
          <a:p>
            <a:pPr marL="834390" indent="-285750" algn="just" rtl="0" eaLnBrk="1" latinLnBrk="0" hangingPunct="1">
              <a:spcBef>
                <a:spcPts val="0"/>
              </a:spcBef>
              <a:spcAft>
                <a:spcPts val="0"/>
              </a:spcAft>
              <a:buFont typeface="Wingdings" panose="05000000000000000000" pitchFamily="2" charset="2"/>
              <a:buChar char="Ø"/>
            </a:pPr>
            <a:r>
              <a:rPr lang="en-US" sz="1800" b="1" kern="1200" dirty="0">
                <a:solidFill>
                  <a:srgbClr val="000000"/>
                </a:solidFill>
                <a:effectLst/>
                <a:latin typeface="Trebuchet MS" panose="020B0603020202020204" charset="0"/>
                <a:ea typeface="+mn-ea"/>
                <a:cs typeface="+mn-cs"/>
              </a:rPr>
              <a:t>Sharing of interview Questions </a:t>
            </a:r>
            <a:r>
              <a:rPr lang="en-US" sz="1800" kern="1200" dirty="0">
                <a:solidFill>
                  <a:srgbClr val="000000"/>
                </a:solidFill>
                <a:effectLst/>
                <a:latin typeface="Trebuchet MS" panose="020B0603020202020204" charset="0"/>
                <a:ea typeface="+mn-ea"/>
                <a:cs typeface="+mn-cs"/>
              </a:rPr>
              <a:t>after the interview</a:t>
            </a:r>
          </a:p>
          <a:p>
            <a:pPr marL="834390" indent="-285750" algn="just" rtl="0" eaLnBrk="1" latinLnBrk="0" hangingPunct="1">
              <a:spcBef>
                <a:spcPts val="0"/>
              </a:spcBef>
              <a:spcAft>
                <a:spcPts val="0"/>
              </a:spcAft>
              <a:buFont typeface="Wingdings" panose="05000000000000000000" pitchFamily="2" charset="2"/>
              <a:buChar char="Ø"/>
            </a:pPr>
            <a:endParaRPr lang="en-US" dirty="0">
              <a:solidFill>
                <a:srgbClr val="000000"/>
              </a:solidFill>
              <a:latin typeface="Trebuchet MS" panose="020B0603020202020204" charset="0"/>
            </a:endParaRPr>
          </a:p>
          <a:p>
            <a:pPr marL="834390" indent="-285750" algn="just">
              <a:buFont typeface="Wingdings" panose="05000000000000000000" pitchFamily="2" charset="2"/>
              <a:buChar char="Ø"/>
            </a:pPr>
            <a:r>
              <a:rPr lang="en-US" b="1" i="0" dirty="0">
                <a:solidFill>
                  <a:srgbClr val="000000"/>
                </a:solidFill>
                <a:effectLst/>
                <a:latin typeface="Trebuchet MS" panose="020B0603020202020204" charset="0"/>
                <a:ea typeface="+mn-ea"/>
                <a:cs typeface="+mn-cs"/>
              </a:rPr>
              <a:t>COEPD Portal </a:t>
            </a:r>
            <a:r>
              <a:rPr lang="en-US" b="0" i="0" dirty="0">
                <a:solidFill>
                  <a:srgbClr val="000000"/>
                </a:solidFill>
                <a:effectLst/>
                <a:latin typeface="Trebuchet MS" panose="020B0603020202020204" charset="0"/>
                <a:ea typeface="+mn-ea"/>
                <a:cs typeface="+mn-cs"/>
              </a:rPr>
              <a:t>under the </a:t>
            </a:r>
            <a:r>
              <a:rPr lang="en-US" b="1" i="0" dirty="0">
                <a:solidFill>
                  <a:srgbClr val="000000"/>
                </a:solidFill>
                <a:effectLst/>
                <a:latin typeface="Trebuchet MS" panose="020B0603020202020204" charset="0"/>
                <a:ea typeface="+mn-ea"/>
                <a:cs typeface="+mn-cs"/>
              </a:rPr>
              <a:t>BJM Platform  Tab, </a:t>
            </a:r>
            <a:r>
              <a:rPr lang="en-US" b="0" i="0" dirty="0">
                <a:solidFill>
                  <a:srgbClr val="000000"/>
                </a:solidFill>
                <a:effectLst/>
                <a:latin typeface="Trebuchet MS" panose="020B0603020202020204" charset="0"/>
                <a:ea typeface="+mn-ea"/>
                <a:cs typeface="+mn-cs"/>
              </a:rPr>
              <a:t>go to </a:t>
            </a:r>
            <a:r>
              <a:rPr lang="en-US" b="1" i="0" dirty="0">
                <a:solidFill>
                  <a:srgbClr val="000000"/>
                </a:solidFill>
                <a:effectLst/>
                <a:latin typeface="Trebuchet MS" panose="020B0603020202020204" charset="0"/>
                <a:ea typeface="+mn-ea"/>
                <a:cs typeface="+mn-cs"/>
              </a:rPr>
              <a:t>Resume Submissions ,</a:t>
            </a:r>
            <a:r>
              <a:rPr lang="en-US" b="0" i="0" dirty="0">
                <a:solidFill>
                  <a:srgbClr val="000000"/>
                </a:solidFill>
                <a:effectLst/>
                <a:latin typeface="Trebuchet MS" panose="020B0603020202020204" charset="0"/>
                <a:ea typeface="+mn-ea"/>
                <a:cs typeface="+mn-cs"/>
              </a:rPr>
              <a:t>Search by </a:t>
            </a:r>
            <a:r>
              <a:rPr lang="en-US" b="1" i="0" dirty="0">
                <a:solidFill>
                  <a:srgbClr val="000000"/>
                </a:solidFill>
                <a:effectLst/>
                <a:latin typeface="Trebuchet MS" panose="020B0603020202020204" charset="0"/>
                <a:ea typeface="+mn-ea"/>
                <a:cs typeface="+mn-cs"/>
              </a:rPr>
              <a:t>company name</a:t>
            </a:r>
          </a:p>
          <a:p>
            <a:pPr marL="834390" indent="-285750" algn="just" rtl="0" eaLnBrk="1" latinLnBrk="0" hangingPunct="1">
              <a:spcBef>
                <a:spcPts val="0"/>
              </a:spcBef>
              <a:spcAft>
                <a:spcPts val="0"/>
              </a:spcAft>
              <a:buFont typeface="Wingdings" panose="05000000000000000000" pitchFamily="2" charset="2"/>
              <a:buChar char="Ø"/>
            </a:pPr>
            <a:endParaRPr lang="en-IN" dirty="0">
              <a:effectLst/>
            </a:endParaRPr>
          </a:p>
          <a:p>
            <a:pPr marL="548640" algn="just">
              <a:spcBef>
                <a:spcPts val="0"/>
              </a:spcBef>
              <a:spcAft>
                <a:spcPts val="0"/>
              </a:spcAft>
              <a:buClrTx/>
              <a:buSzTx/>
            </a:pPr>
            <a:endParaRPr lang="en-IN" dirty="0">
              <a:effectLst/>
            </a:endParaRPr>
          </a:p>
        </p:txBody>
      </p:sp>
      <p:sp>
        <p:nvSpPr>
          <p:cNvPr id="8" name="TextBox 5"/>
          <p:cNvSpPr txBox="1"/>
          <p:nvPr/>
        </p:nvSpPr>
        <p:spPr>
          <a:xfrm>
            <a:off x="0" y="6237312"/>
            <a:ext cx="1631504" cy="646331"/>
          </a:xfrm>
          <a:prstGeom prst="rect">
            <a:avLst/>
          </a:prstGeom>
          <a:noFill/>
        </p:spPr>
        <p:txBody>
          <a:bodyPr wrap="square" rtlCol="0">
            <a:spAutoFit/>
          </a:bodyPr>
          <a:lstStyle/>
          <a:p>
            <a:r>
              <a:rPr lang="en-US" dirty="0"/>
              <a:t>4. BJM Special Activity</a:t>
            </a:r>
            <a:endParaRPr lang="en-IN" dirty="0"/>
          </a:p>
        </p:txBody>
      </p:sp>
      <p:sp>
        <p:nvSpPr>
          <p:cNvPr id="10" name="TextBox 3"/>
          <p:cNvSpPr txBox="1"/>
          <p:nvPr/>
        </p:nvSpPr>
        <p:spPr>
          <a:xfrm>
            <a:off x="10776521" y="6368759"/>
            <a:ext cx="1152128" cy="368300"/>
          </a:xfrm>
          <a:prstGeom prst="rect">
            <a:avLst/>
          </a:prstGeom>
          <a:noFill/>
        </p:spPr>
        <p:txBody>
          <a:bodyPr wrap="square" rtlCol="0">
            <a:spAutoFit/>
          </a:bodyPr>
          <a:lstStyle/>
          <a:p>
            <a:r>
              <a:rPr lang="en-US" dirty="0"/>
              <a:t>Slide 1/5</a:t>
            </a:r>
            <a:endParaRPr lang="en-IN"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IN"/>
          </a:p>
        </p:txBody>
      </p:sp>
      <p:sp>
        <p:nvSpPr>
          <p:cNvPr id="3" name="Subtitle 2"/>
          <p:cNvSpPr>
            <a:spLocks noGrp="1"/>
          </p:cNvSpPr>
          <p:nvPr>
            <p:ph type="subTitle" idx="1"/>
          </p:nvPr>
        </p:nvSpPr>
        <p:spPr/>
        <p:txBody>
          <a:bodyPr/>
          <a:lstStyle/>
          <a:p>
            <a:endParaRPr lang="en-IN"/>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object 4"/>
          <p:cNvSpPr txBox="1"/>
          <p:nvPr/>
        </p:nvSpPr>
        <p:spPr>
          <a:xfrm>
            <a:off x="10939146" y="157353"/>
            <a:ext cx="1252092" cy="566420"/>
          </a:xfrm>
          <a:prstGeom prst="rect">
            <a:avLst/>
          </a:prstGeom>
        </p:spPr>
        <p:txBody>
          <a:bodyPr vert="horz" wrap="square" lIns="0" tIns="12700" rIns="0" bIns="0" rtlCol="0">
            <a:spAutoFit/>
          </a:bodyPr>
          <a:lstStyle/>
          <a:p>
            <a:pPr marL="12700" marR="5080" indent="217805">
              <a:lnSpc>
                <a:spcPct val="100000"/>
              </a:lnSpc>
              <a:spcBef>
                <a:spcPts val="100"/>
              </a:spcBef>
            </a:pPr>
            <a:r>
              <a:rPr lang="sv-SE" b="1" spc="-20" dirty="0">
                <a:cs typeface="Calibri" panose="020F0502020204030204"/>
              </a:rPr>
              <a:t>Valid till  </a:t>
            </a:r>
            <a:r>
              <a:rPr lang="sv-SE" altLang="sv-SE" b="1" spc="-20" dirty="0">
                <a:cs typeface="Calibri" panose="020F0502020204030204"/>
              </a:rPr>
              <a:t>31 Dec </a:t>
            </a:r>
            <a:r>
              <a:rPr lang="sv-SE" b="1" spc="-20" dirty="0">
                <a:cs typeface="Calibri" panose="020F0502020204030204"/>
              </a:rPr>
              <a:t>2024</a:t>
            </a:r>
            <a:endParaRPr lang="sv-SE" dirty="0">
              <a:cs typeface="Calibri" panose="020F0502020204030204"/>
            </a:endParaRPr>
          </a:p>
        </p:txBody>
      </p:sp>
      <p:sp>
        <p:nvSpPr>
          <p:cNvPr id="15" name="Text Box 14"/>
          <p:cNvSpPr txBox="1"/>
          <p:nvPr/>
        </p:nvSpPr>
        <p:spPr>
          <a:xfrm>
            <a:off x="-96520" y="98425"/>
            <a:ext cx="1798320" cy="922020"/>
          </a:xfrm>
          <a:prstGeom prst="rect">
            <a:avLst/>
          </a:prstGeom>
          <a:noFill/>
        </p:spPr>
        <p:txBody>
          <a:bodyPr wrap="square" rtlCol="0" anchor="t">
            <a:spAutoFit/>
          </a:bodyPr>
          <a:lstStyle/>
          <a:p>
            <a:pPr algn="ctr"/>
            <a:r>
              <a:rPr lang="en-US" b="1" dirty="0">
                <a:sym typeface="+mn-ea"/>
              </a:rPr>
              <a:t>BA Job Market - Awareness Session</a:t>
            </a:r>
          </a:p>
        </p:txBody>
      </p:sp>
      <p:sp>
        <p:nvSpPr>
          <p:cNvPr id="12" name="TextBox 11"/>
          <p:cNvSpPr txBox="1"/>
          <p:nvPr/>
        </p:nvSpPr>
        <p:spPr>
          <a:xfrm>
            <a:off x="-228828" y="2180763"/>
            <a:ext cx="5399523" cy="1200329"/>
          </a:xfrm>
          <a:prstGeom prst="rect">
            <a:avLst/>
          </a:prstGeom>
          <a:noFill/>
        </p:spPr>
        <p:txBody>
          <a:bodyPr wrap="square">
            <a:spAutoFit/>
          </a:bodyPr>
          <a:lstStyle/>
          <a:p>
            <a:pPr marL="831850" indent="-283210" algn="just">
              <a:spcBef>
                <a:spcPts val="0"/>
              </a:spcBef>
              <a:spcAft>
                <a:spcPts val="0"/>
              </a:spcAft>
              <a:buClrTx/>
              <a:buSzTx/>
              <a:buFont typeface="Wingdings" panose="05000000000000000000" pitchFamily="2" charset="2"/>
              <a:buChar char="q"/>
            </a:pPr>
            <a:r>
              <a:rPr lang="en-US" b="0" i="0" dirty="0">
                <a:solidFill>
                  <a:srgbClr val="000000"/>
                </a:solidFill>
                <a:effectLst/>
                <a:latin typeface="Trebuchet MS" panose="020B0603020202020204" charset="0"/>
                <a:ea typeface="+mn-ea"/>
                <a:cs typeface="+mn-cs"/>
              </a:rPr>
              <a:t>Move to the right side you will find </a:t>
            </a:r>
            <a:r>
              <a:rPr lang="en-US" b="1" i="0" dirty="0">
                <a:solidFill>
                  <a:srgbClr val="000000"/>
                </a:solidFill>
                <a:effectLst/>
                <a:latin typeface="Trebuchet MS" panose="020B0603020202020204" charset="0"/>
                <a:ea typeface="+mn-ea"/>
                <a:cs typeface="+mn-cs"/>
              </a:rPr>
              <a:t>FAQ Request “click on” Request, </a:t>
            </a:r>
            <a:r>
              <a:rPr lang="en-US" b="0" i="0" dirty="0">
                <a:solidFill>
                  <a:srgbClr val="000000"/>
                </a:solidFill>
                <a:effectLst/>
                <a:latin typeface="Trebuchet MS" panose="020B0603020202020204" charset="0"/>
                <a:ea typeface="+mn-ea"/>
                <a:cs typeface="+mn-cs"/>
              </a:rPr>
              <a:t>enter the interview date, upload</a:t>
            </a:r>
            <a:r>
              <a:rPr lang="en-US" b="1" i="0" dirty="0">
                <a:solidFill>
                  <a:srgbClr val="000000"/>
                </a:solidFill>
                <a:effectLst/>
                <a:latin typeface="Trebuchet MS" panose="020B0603020202020204" charset="0"/>
                <a:ea typeface="+mn-ea"/>
                <a:cs typeface="+mn-cs"/>
              </a:rPr>
              <a:t> proof of interview </a:t>
            </a:r>
            <a:r>
              <a:rPr lang="en-US" b="0" i="0" dirty="0">
                <a:solidFill>
                  <a:srgbClr val="000000"/>
                </a:solidFill>
                <a:effectLst/>
                <a:latin typeface="Trebuchet MS" panose="020B0603020202020204" charset="0"/>
                <a:ea typeface="+mn-ea"/>
                <a:cs typeface="+mn-cs"/>
              </a:rPr>
              <a:t>and enter skills and send FAQ Request.</a:t>
            </a:r>
          </a:p>
        </p:txBody>
      </p:sp>
      <p:sp>
        <p:nvSpPr>
          <p:cNvPr id="34" name="TextBox 33"/>
          <p:cNvSpPr txBox="1"/>
          <p:nvPr/>
        </p:nvSpPr>
        <p:spPr>
          <a:xfrm>
            <a:off x="-228828" y="3693915"/>
            <a:ext cx="4950550" cy="1477328"/>
          </a:xfrm>
          <a:prstGeom prst="rect">
            <a:avLst/>
          </a:prstGeom>
          <a:noFill/>
        </p:spPr>
        <p:txBody>
          <a:bodyPr wrap="square">
            <a:spAutoFit/>
          </a:bodyPr>
          <a:lstStyle/>
          <a:p>
            <a:pPr marL="831850" indent="-283210" algn="just">
              <a:spcBef>
                <a:spcPts val="0"/>
              </a:spcBef>
              <a:spcAft>
                <a:spcPts val="0"/>
              </a:spcAft>
              <a:buClrTx/>
              <a:buSzTx/>
              <a:buFont typeface="Wingdings" panose="05000000000000000000" pitchFamily="2" charset="2"/>
              <a:buChar char="Ø"/>
            </a:pPr>
            <a:r>
              <a:rPr lang="en-US" b="0" i="0" dirty="0">
                <a:solidFill>
                  <a:srgbClr val="000000"/>
                </a:solidFill>
                <a:effectLst/>
                <a:latin typeface="Trebuchet MS" panose="020B0603020202020204" charset="0"/>
                <a:ea typeface="+mn-ea"/>
                <a:cs typeface="+mn-cs"/>
              </a:rPr>
              <a:t>After assigning the </a:t>
            </a:r>
            <a:r>
              <a:rPr lang="en-US" b="1" i="0" dirty="0">
                <a:solidFill>
                  <a:srgbClr val="000000"/>
                </a:solidFill>
                <a:effectLst/>
                <a:latin typeface="Trebuchet MS" panose="020B0603020202020204" charset="0"/>
                <a:ea typeface="+mn-ea"/>
                <a:cs typeface="+mn-cs"/>
              </a:rPr>
              <a:t>FAQ’S,FAQ Request </a:t>
            </a:r>
            <a:r>
              <a:rPr lang="en-US" b="0" i="0" dirty="0">
                <a:solidFill>
                  <a:srgbClr val="000000"/>
                </a:solidFill>
                <a:effectLst/>
                <a:latin typeface="Trebuchet MS" panose="020B0603020202020204" charset="0"/>
                <a:ea typeface="+mn-ea"/>
                <a:cs typeface="+mn-cs"/>
              </a:rPr>
              <a:t>below you will find </a:t>
            </a:r>
            <a:r>
              <a:rPr lang="en-US" b="1" i="0" dirty="0">
                <a:solidFill>
                  <a:srgbClr val="000000"/>
                </a:solidFill>
                <a:effectLst/>
                <a:latin typeface="Trebuchet MS" panose="020B0603020202020204" charset="0"/>
                <a:ea typeface="+mn-ea"/>
                <a:cs typeface="+mn-cs"/>
              </a:rPr>
              <a:t>“view "click on view </a:t>
            </a:r>
            <a:r>
              <a:rPr lang="en-US" b="0" i="0" dirty="0">
                <a:solidFill>
                  <a:srgbClr val="000000"/>
                </a:solidFill>
                <a:effectLst/>
                <a:latin typeface="Trebuchet MS" panose="020B0603020202020204" charset="0"/>
                <a:ea typeface="+mn-ea"/>
                <a:cs typeface="+mn-cs"/>
              </a:rPr>
              <a:t>and click on </a:t>
            </a:r>
            <a:r>
              <a:rPr lang="en-US" b="1" i="0" dirty="0">
                <a:solidFill>
                  <a:srgbClr val="000000"/>
                </a:solidFill>
                <a:effectLst/>
                <a:latin typeface="Trebuchet MS" panose="020B0603020202020204" charset="0"/>
                <a:ea typeface="+mn-ea"/>
                <a:cs typeface="+mn-cs"/>
              </a:rPr>
              <a:t>Action view</a:t>
            </a:r>
            <a:r>
              <a:rPr lang="en-US" b="0" i="0" dirty="0">
                <a:solidFill>
                  <a:srgbClr val="000000"/>
                </a:solidFill>
                <a:effectLst/>
                <a:latin typeface="Trebuchet MS" panose="020B0603020202020204" charset="0"/>
                <a:ea typeface="+mn-ea"/>
                <a:cs typeface="+mn-cs"/>
              </a:rPr>
              <a:t> then we are able to view the FAQ’S assigned by HR Team.</a:t>
            </a:r>
            <a:endParaRPr lang="en-IN" dirty="0">
              <a:effectLst/>
            </a:endParaRPr>
          </a:p>
        </p:txBody>
      </p:sp>
      <p:sp>
        <p:nvSpPr>
          <p:cNvPr id="4" name="TextBox 3"/>
          <p:cNvSpPr txBox="1"/>
          <p:nvPr/>
        </p:nvSpPr>
        <p:spPr>
          <a:xfrm>
            <a:off x="0" y="6237312"/>
            <a:ext cx="1631504" cy="646331"/>
          </a:xfrm>
          <a:prstGeom prst="rect">
            <a:avLst/>
          </a:prstGeom>
          <a:noFill/>
        </p:spPr>
        <p:txBody>
          <a:bodyPr wrap="square" rtlCol="0">
            <a:spAutoFit/>
          </a:bodyPr>
          <a:lstStyle/>
          <a:p>
            <a:r>
              <a:rPr lang="en-US" dirty="0"/>
              <a:t>4. BJM Special Activity</a:t>
            </a:r>
            <a:endParaRPr lang="en-IN" dirty="0"/>
          </a:p>
        </p:txBody>
      </p:sp>
      <p:pic>
        <p:nvPicPr>
          <p:cNvPr id="21" name="Picture 20"/>
          <p:cNvPicPr>
            <a:picLocks noChangeAspect="1"/>
          </p:cNvPicPr>
          <p:nvPr/>
        </p:nvPicPr>
        <p:blipFill>
          <a:blip r:embed="rId3"/>
          <a:stretch>
            <a:fillRect/>
          </a:stretch>
        </p:blipFill>
        <p:spPr>
          <a:xfrm>
            <a:off x="5424170" y="3743960"/>
            <a:ext cx="6024880" cy="2202180"/>
          </a:xfrm>
          <a:prstGeom prst="rect">
            <a:avLst/>
          </a:prstGeom>
        </p:spPr>
      </p:pic>
      <p:sp>
        <p:nvSpPr>
          <p:cNvPr id="7" name="TextBox 4"/>
          <p:cNvSpPr txBox="1"/>
          <p:nvPr/>
        </p:nvSpPr>
        <p:spPr>
          <a:xfrm>
            <a:off x="312596" y="1316775"/>
            <a:ext cx="4795849" cy="461665"/>
          </a:xfrm>
          <a:prstGeom prst="rect">
            <a:avLst/>
          </a:prstGeom>
          <a:noFill/>
        </p:spPr>
        <p:txBody>
          <a:bodyPr wrap="square">
            <a:spAutoFit/>
          </a:bodyPr>
          <a:lstStyle/>
          <a:p>
            <a:r>
              <a:rPr lang="en-US" sz="2400" b="1" dirty="0">
                <a:solidFill>
                  <a:srgbClr val="FF0000"/>
                </a:solidFill>
                <a:latin typeface="Trebuchet MS" panose="020B0603020202020204" charset="0"/>
              </a:rPr>
              <a:t>4.3.FAQ’s-Interview Questions</a:t>
            </a:r>
            <a:endParaRPr lang="en-IN" sz="2400" dirty="0">
              <a:solidFill>
                <a:srgbClr val="FF0000"/>
              </a:solidFill>
            </a:endParaRPr>
          </a:p>
        </p:txBody>
      </p:sp>
      <p:pic>
        <p:nvPicPr>
          <p:cNvPr id="9" name="Picture 8"/>
          <p:cNvPicPr>
            <a:picLocks noChangeAspect="1"/>
          </p:cNvPicPr>
          <p:nvPr/>
        </p:nvPicPr>
        <p:blipFill>
          <a:blip r:embed="rId4"/>
          <a:stretch>
            <a:fillRect/>
          </a:stretch>
        </p:blipFill>
        <p:spPr>
          <a:xfrm>
            <a:off x="5424170" y="1363345"/>
            <a:ext cx="6024880" cy="2146935"/>
          </a:xfrm>
          <a:prstGeom prst="rect">
            <a:avLst/>
          </a:prstGeom>
        </p:spPr>
      </p:pic>
      <p:sp>
        <p:nvSpPr>
          <p:cNvPr id="10" name="TextBox 3"/>
          <p:cNvSpPr txBox="1"/>
          <p:nvPr/>
        </p:nvSpPr>
        <p:spPr>
          <a:xfrm>
            <a:off x="10776521" y="6368759"/>
            <a:ext cx="1152128" cy="368300"/>
          </a:xfrm>
          <a:prstGeom prst="rect">
            <a:avLst/>
          </a:prstGeom>
          <a:noFill/>
        </p:spPr>
        <p:txBody>
          <a:bodyPr wrap="square" rtlCol="0">
            <a:spAutoFit/>
          </a:bodyPr>
          <a:lstStyle/>
          <a:p>
            <a:r>
              <a:rPr lang="en-US" dirty="0"/>
              <a:t>Slide 2/5</a:t>
            </a:r>
            <a:endParaRPr lang="en-IN"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IN"/>
          </a:p>
        </p:txBody>
      </p:sp>
      <p:sp>
        <p:nvSpPr>
          <p:cNvPr id="3" name="Subtitle 2"/>
          <p:cNvSpPr>
            <a:spLocks noGrp="1"/>
          </p:cNvSpPr>
          <p:nvPr>
            <p:ph type="subTitle" idx="1"/>
          </p:nvPr>
        </p:nvSpPr>
        <p:spPr/>
        <p:txBody>
          <a:bodyPr/>
          <a:lstStyle/>
          <a:p>
            <a:endParaRPr lang="en-IN"/>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object 4"/>
          <p:cNvSpPr txBox="1"/>
          <p:nvPr/>
        </p:nvSpPr>
        <p:spPr>
          <a:xfrm>
            <a:off x="10939146" y="157353"/>
            <a:ext cx="1252092" cy="566420"/>
          </a:xfrm>
          <a:prstGeom prst="rect">
            <a:avLst/>
          </a:prstGeom>
        </p:spPr>
        <p:txBody>
          <a:bodyPr vert="horz" wrap="square" lIns="0" tIns="12700" rIns="0" bIns="0" rtlCol="0">
            <a:spAutoFit/>
          </a:bodyPr>
          <a:lstStyle/>
          <a:p>
            <a:pPr marL="12700" marR="5080" indent="217805">
              <a:lnSpc>
                <a:spcPct val="100000"/>
              </a:lnSpc>
              <a:spcBef>
                <a:spcPts val="100"/>
              </a:spcBef>
            </a:pPr>
            <a:r>
              <a:rPr lang="sv-SE" b="1" spc="-20" dirty="0">
                <a:cs typeface="Calibri" panose="020F0502020204030204"/>
              </a:rPr>
              <a:t>Valid till  </a:t>
            </a:r>
            <a:r>
              <a:rPr lang="sv-SE" altLang="sv-SE" b="1" spc="-20" dirty="0">
                <a:cs typeface="Calibri" panose="020F0502020204030204"/>
              </a:rPr>
              <a:t>31 Dec </a:t>
            </a:r>
            <a:r>
              <a:rPr lang="sv-SE" b="1" spc="-20" dirty="0">
                <a:cs typeface="Calibri" panose="020F0502020204030204"/>
              </a:rPr>
              <a:t>2024</a:t>
            </a:r>
            <a:endParaRPr lang="sv-SE" dirty="0">
              <a:cs typeface="Calibri" panose="020F0502020204030204"/>
            </a:endParaRPr>
          </a:p>
        </p:txBody>
      </p:sp>
      <p:sp>
        <p:nvSpPr>
          <p:cNvPr id="15" name="Text Box 14"/>
          <p:cNvSpPr txBox="1"/>
          <p:nvPr/>
        </p:nvSpPr>
        <p:spPr>
          <a:xfrm>
            <a:off x="-96520" y="98425"/>
            <a:ext cx="1798320" cy="922020"/>
          </a:xfrm>
          <a:prstGeom prst="rect">
            <a:avLst/>
          </a:prstGeom>
          <a:noFill/>
        </p:spPr>
        <p:txBody>
          <a:bodyPr wrap="square" rtlCol="0" anchor="t">
            <a:spAutoFit/>
          </a:bodyPr>
          <a:lstStyle/>
          <a:p>
            <a:pPr algn="ctr"/>
            <a:r>
              <a:rPr lang="en-US" b="1" dirty="0">
                <a:sym typeface="+mn-ea"/>
              </a:rPr>
              <a:t>BA Job Market - Awareness Session</a:t>
            </a:r>
          </a:p>
        </p:txBody>
      </p:sp>
      <p:sp>
        <p:nvSpPr>
          <p:cNvPr id="36" name="TextBox 35"/>
          <p:cNvSpPr txBox="1"/>
          <p:nvPr/>
        </p:nvSpPr>
        <p:spPr>
          <a:xfrm>
            <a:off x="767408" y="4262134"/>
            <a:ext cx="8445297" cy="646331"/>
          </a:xfrm>
          <a:prstGeom prst="rect">
            <a:avLst/>
          </a:prstGeom>
          <a:noFill/>
        </p:spPr>
        <p:txBody>
          <a:bodyPr wrap="square">
            <a:spAutoFit/>
          </a:bodyPr>
          <a:lstStyle/>
          <a:p>
            <a:pPr marL="285750" indent="-285750">
              <a:buFont typeface="Wingdings" panose="05000000000000000000" pitchFamily="2" charset="2"/>
              <a:buChar char="Ø"/>
            </a:pPr>
            <a:r>
              <a:rPr lang="en-US" dirty="0">
                <a:latin typeface="Trebuchet MS" panose="020B0603020202020204" charset="0"/>
                <a:ea typeface="Calibri" panose="020F0502020204030204" charset="0"/>
                <a:cs typeface="Times New Roman" panose="02020603050405020304" pitchFamily="18" charset="0"/>
              </a:rPr>
              <a:t>Mentors will provide Inputs, Tips and share required sample documents with the Aspirant for successful completion of interview.</a:t>
            </a:r>
          </a:p>
        </p:txBody>
      </p:sp>
      <p:sp>
        <p:nvSpPr>
          <p:cNvPr id="38" name="TextBox 37"/>
          <p:cNvSpPr txBox="1"/>
          <p:nvPr/>
        </p:nvSpPr>
        <p:spPr>
          <a:xfrm>
            <a:off x="732889" y="4976960"/>
            <a:ext cx="10236437" cy="923330"/>
          </a:xfrm>
          <a:prstGeom prst="rect">
            <a:avLst/>
          </a:prstGeom>
          <a:noFill/>
        </p:spPr>
        <p:txBody>
          <a:bodyPr wrap="square">
            <a:spAutoFit/>
          </a:bodyPr>
          <a:lstStyle/>
          <a:p>
            <a:pPr marL="285750" indent="-285750">
              <a:buFont typeface="Wingdings" panose="05000000000000000000" pitchFamily="2" charset="2"/>
              <a:buChar char="Ø"/>
            </a:pPr>
            <a:r>
              <a:rPr lang="en-US" dirty="0">
                <a:latin typeface="Trebuchet MS" panose="020B0603020202020204" charset="0"/>
                <a:ea typeface="Calibri" panose="020F0502020204030204" charset="0"/>
                <a:cs typeface="Times New Roman" panose="02020603050405020304" pitchFamily="18" charset="0"/>
              </a:rPr>
              <a:t>Mentors will not prepare any documents for Aspirant which are given to them as a task in the part of interview. Mentors only guide the Aspirants for this purpose and Mentors will not prepare them at any cost.</a:t>
            </a:r>
            <a:endParaRPr lang="en-IN" dirty="0">
              <a:latin typeface="Trebuchet MS" panose="020B0603020202020204" charset="0"/>
              <a:ea typeface="Calibri" panose="020F0502020204030204" charset="0"/>
              <a:cs typeface="Times New Roman" panose="02020603050405020304" pitchFamily="18" charset="0"/>
            </a:endParaRPr>
          </a:p>
        </p:txBody>
      </p:sp>
      <p:sp>
        <p:nvSpPr>
          <p:cNvPr id="40" name="TextBox 39"/>
          <p:cNvSpPr txBox="1"/>
          <p:nvPr/>
        </p:nvSpPr>
        <p:spPr>
          <a:xfrm>
            <a:off x="710970" y="3009713"/>
            <a:ext cx="10236437" cy="1200329"/>
          </a:xfrm>
          <a:prstGeom prst="rect">
            <a:avLst/>
          </a:prstGeom>
          <a:noFill/>
        </p:spPr>
        <p:txBody>
          <a:bodyPr wrap="square">
            <a:spAutoFit/>
          </a:bodyPr>
          <a:lstStyle/>
          <a:p>
            <a:pPr marL="285750" indent="-285750">
              <a:buFont typeface="Wingdings" panose="05000000000000000000" pitchFamily="2" charset="2"/>
              <a:buChar char="Ø"/>
            </a:pPr>
            <a:endParaRPr lang="en-US" b="1" dirty="0">
              <a:latin typeface="Trebuchet MS" panose="020B0603020202020204" charset="0"/>
              <a:ea typeface="Calibri" panose="020F0502020204030204" charset="0"/>
              <a:cs typeface="Times New Roman" panose="02020603050405020304" pitchFamily="18" charset="0"/>
            </a:endParaRPr>
          </a:p>
          <a:p>
            <a:pPr marL="285750" indent="-285750">
              <a:buFont typeface="Wingdings" panose="05000000000000000000" pitchFamily="2" charset="2"/>
              <a:buChar char="Ø"/>
            </a:pPr>
            <a:r>
              <a:rPr lang="en-US" b="1" dirty="0">
                <a:latin typeface="Trebuchet MS" panose="020B0603020202020204" charset="0"/>
                <a:ea typeface="Calibri" panose="020F0502020204030204" charset="0"/>
                <a:cs typeface="Times New Roman" panose="02020603050405020304" pitchFamily="18" charset="0"/>
              </a:rPr>
              <a:t>Interview support </a:t>
            </a:r>
            <a:r>
              <a:rPr lang="en-US" dirty="0">
                <a:latin typeface="Trebuchet MS" panose="020B0603020202020204" charset="0"/>
                <a:ea typeface="Calibri" panose="020F0502020204030204" charset="0"/>
                <a:cs typeface="Times New Roman" panose="02020603050405020304" pitchFamily="18" charset="0"/>
              </a:rPr>
              <a:t>on the case studies, given in the interview, will be provided on request, to those Aspirant, who informs in writing to COEPD Team HR - Talent Pool, at least 2 days earlier to the date of such interview &amp; We will guide you only after you work on case study</a:t>
            </a:r>
          </a:p>
        </p:txBody>
      </p:sp>
      <p:sp>
        <p:nvSpPr>
          <p:cNvPr id="4" name="TextBox 1"/>
          <p:cNvSpPr txBox="1"/>
          <p:nvPr/>
        </p:nvSpPr>
        <p:spPr>
          <a:xfrm>
            <a:off x="0" y="6237312"/>
            <a:ext cx="1631504" cy="646331"/>
          </a:xfrm>
          <a:prstGeom prst="rect">
            <a:avLst/>
          </a:prstGeom>
          <a:noFill/>
        </p:spPr>
        <p:txBody>
          <a:bodyPr wrap="square" rtlCol="0">
            <a:spAutoFit/>
          </a:bodyPr>
          <a:lstStyle/>
          <a:p>
            <a:r>
              <a:rPr lang="en-US" dirty="0"/>
              <a:t>4. BJM Special Activity</a:t>
            </a:r>
            <a:endParaRPr lang="en-IN" dirty="0"/>
          </a:p>
        </p:txBody>
      </p:sp>
      <p:sp>
        <p:nvSpPr>
          <p:cNvPr id="8" name="TextBox 7"/>
          <p:cNvSpPr txBox="1"/>
          <p:nvPr/>
        </p:nvSpPr>
        <p:spPr>
          <a:xfrm>
            <a:off x="292311" y="1020420"/>
            <a:ext cx="2997156" cy="461665"/>
          </a:xfrm>
          <a:prstGeom prst="rect">
            <a:avLst/>
          </a:prstGeom>
          <a:noFill/>
        </p:spPr>
        <p:txBody>
          <a:bodyPr wrap="square">
            <a:spAutoFit/>
          </a:bodyPr>
          <a:lstStyle/>
          <a:p>
            <a:r>
              <a:rPr lang="en-US" sz="2400" b="1" dirty="0">
                <a:solidFill>
                  <a:srgbClr val="FF0000"/>
                </a:solidFill>
              </a:rPr>
              <a:t>4.4.Interview Support</a:t>
            </a:r>
            <a:endParaRPr lang="en-IN" sz="2400" b="1" dirty="0">
              <a:solidFill>
                <a:srgbClr val="FF0000"/>
              </a:solidFill>
            </a:endParaRPr>
          </a:p>
        </p:txBody>
      </p:sp>
      <p:sp>
        <p:nvSpPr>
          <p:cNvPr id="10" name="TextBox 9"/>
          <p:cNvSpPr txBox="1"/>
          <p:nvPr/>
        </p:nvSpPr>
        <p:spPr>
          <a:xfrm>
            <a:off x="0" y="1449711"/>
            <a:ext cx="6384032" cy="1754326"/>
          </a:xfrm>
          <a:prstGeom prst="rect">
            <a:avLst/>
          </a:prstGeom>
          <a:noFill/>
        </p:spPr>
        <p:txBody>
          <a:bodyPr wrap="square">
            <a:spAutoFit/>
          </a:bodyPr>
          <a:lstStyle/>
          <a:p>
            <a:pPr marL="831850" indent="-283210" algn="just">
              <a:spcBef>
                <a:spcPts val="0"/>
              </a:spcBef>
              <a:spcAft>
                <a:spcPts val="0"/>
              </a:spcAft>
              <a:buClrTx/>
              <a:buSzTx/>
              <a:buFont typeface="Wingdings" panose="05000000000000000000" pitchFamily="2" charset="2"/>
              <a:buChar char="Ø"/>
            </a:pPr>
            <a:r>
              <a:rPr lang="en-US" b="1" i="0" dirty="0">
                <a:solidFill>
                  <a:srgbClr val="000000"/>
                </a:solidFill>
                <a:effectLst/>
                <a:latin typeface="Trebuchet MS" panose="020B0603020202020204" charset="0"/>
                <a:ea typeface="+mn-ea"/>
                <a:cs typeface="+mn-cs"/>
              </a:rPr>
              <a:t>COEPD Portal </a:t>
            </a:r>
            <a:r>
              <a:rPr lang="en-US" b="0" i="0" dirty="0">
                <a:solidFill>
                  <a:srgbClr val="000000"/>
                </a:solidFill>
                <a:effectLst/>
                <a:latin typeface="Trebuchet MS" panose="020B0603020202020204" charset="0"/>
                <a:ea typeface="+mn-ea"/>
                <a:cs typeface="+mn-cs"/>
              </a:rPr>
              <a:t>under the </a:t>
            </a:r>
            <a:r>
              <a:rPr lang="en-US" b="1" i="0" dirty="0">
                <a:solidFill>
                  <a:srgbClr val="000000"/>
                </a:solidFill>
                <a:effectLst/>
                <a:latin typeface="Trebuchet MS" panose="020B0603020202020204" charset="0"/>
                <a:ea typeface="+mn-ea"/>
                <a:cs typeface="+mn-cs"/>
              </a:rPr>
              <a:t>BJM Platform Tab, </a:t>
            </a:r>
            <a:r>
              <a:rPr lang="en-US" b="0" i="0" dirty="0">
                <a:solidFill>
                  <a:srgbClr val="000000"/>
                </a:solidFill>
                <a:effectLst/>
                <a:latin typeface="Trebuchet MS" panose="020B0603020202020204" charset="0"/>
                <a:ea typeface="+mn-ea"/>
                <a:cs typeface="+mn-cs"/>
              </a:rPr>
              <a:t>go to </a:t>
            </a:r>
            <a:r>
              <a:rPr lang="en-US" b="1" i="0" dirty="0">
                <a:solidFill>
                  <a:srgbClr val="000000"/>
                </a:solidFill>
                <a:effectLst/>
                <a:latin typeface="Trebuchet MS" panose="020B0603020202020204" charset="0"/>
                <a:ea typeface="+mn-ea"/>
                <a:cs typeface="+mn-cs"/>
              </a:rPr>
              <a:t>Resume Submissions ,</a:t>
            </a:r>
            <a:r>
              <a:rPr lang="en-US" b="0" i="0" dirty="0">
                <a:solidFill>
                  <a:srgbClr val="000000"/>
                </a:solidFill>
                <a:effectLst/>
                <a:latin typeface="Trebuchet MS" panose="020B0603020202020204" charset="0"/>
                <a:ea typeface="+mn-ea"/>
                <a:cs typeface="+mn-cs"/>
              </a:rPr>
              <a:t>Search by </a:t>
            </a:r>
            <a:r>
              <a:rPr lang="en-US" b="1" i="0" dirty="0">
                <a:solidFill>
                  <a:srgbClr val="000000"/>
                </a:solidFill>
                <a:effectLst/>
                <a:latin typeface="Trebuchet MS" panose="020B0603020202020204" charset="0"/>
                <a:ea typeface="+mn-ea"/>
                <a:cs typeface="+mn-cs"/>
              </a:rPr>
              <a:t>company name</a:t>
            </a:r>
            <a:endParaRPr lang="en-IN" dirty="0">
              <a:effectLst/>
            </a:endParaRPr>
          </a:p>
          <a:p>
            <a:pPr marL="831850" indent="-283210" algn="just">
              <a:spcBef>
                <a:spcPts val="0"/>
              </a:spcBef>
              <a:spcAft>
                <a:spcPts val="0"/>
              </a:spcAft>
              <a:buClrTx/>
              <a:buSzTx/>
              <a:buFont typeface="Wingdings" panose="05000000000000000000" pitchFamily="2" charset="2"/>
              <a:buChar char="q"/>
            </a:pPr>
            <a:r>
              <a:rPr lang="en-US" b="0" i="0" dirty="0">
                <a:solidFill>
                  <a:srgbClr val="000000"/>
                </a:solidFill>
                <a:effectLst/>
                <a:latin typeface="Trebuchet MS" panose="020B0603020202020204" charset="0"/>
                <a:ea typeface="+mn-ea"/>
                <a:cs typeface="+mn-cs"/>
              </a:rPr>
              <a:t>Move to the right side you will find </a:t>
            </a:r>
            <a:r>
              <a:rPr lang="en-US" b="1" i="0" dirty="0">
                <a:solidFill>
                  <a:srgbClr val="000000"/>
                </a:solidFill>
                <a:effectLst/>
                <a:latin typeface="Trebuchet MS" panose="020B0603020202020204" charset="0"/>
                <a:ea typeface="+mn-ea"/>
                <a:cs typeface="+mn-cs"/>
              </a:rPr>
              <a:t>Interview Support Request “click on” Request, </a:t>
            </a:r>
            <a:r>
              <a:rPr lang="en-US" b="0" i="0" dirty="0">
                <a:solidFill>
                  <a:srgbClr val="000000"/>
                </a:solidFill>
                <a:effectLst/>
                <a:latin typeface="Trebuchet MS" panose="020B0603020202020204" charset="0"/>
                <a:ea typeface="+mn-ea"/>
                <a:cs typeface="+mn-cs"/>
              </a:rPr>
              <a:t>enter the interview date, upload</a:t>
            </a:r>
            <a:r>
              <a:rPr lang="en-US" b="1" i="0" dirty="0">
                <a:solidFill>
                  <a:srgbClr val="000000"/>
                </a:solidFill>
                <a:effectLst/>
                <a:latin typeface="Trebuchet MS" panose="020B0603020202020204" charset="0"/>
                <a:ea typeface="+mn-ea"/>
                <a:cs typeface="+mn-cs"/>
              </a:rPr>
              <a:t> </a:t>
            </a:r>
            <a:r>
              <a:rPr lang="en-US" b="1" dirty="0">
                <a:solidFill>
                  <a:srgbClr val="000000"/>
                </a:solidFill>
                <a:latin typeface="Trebuchet MS" panose="020B0603020202020204" charset="0"/>
              </a:rPr>
              <a:t>Case Study</a:t>
            </a:r>
            <a:r>
              <a:rPr lang="en-US" b="1" i="0" dirty="0">
                <a:solidFill>
                  <a:srgbClr val="000000"/>
                </a:solidFill>
                <a:effectLst/>
                <a:latin typeface="Trebuchet MS" panose="020B0603020202020204" charset="0"/>
                <a:ea typeface="+mn-ea"/>
                <a:cs typeface="+mn-cs"/>
              </a:rPr>
              <a:t> </a:t>
            </a:r>
            <a:r>
              <a:rPr lang="en-US" b="0" i="0" dirty="0">
                <a:solidFill>
                  <a:srgbClr val="000000"/>
                </a:solidFill>
                <a:effectLst/>
                <a:latin typeface="Trebuchet MS" panose="020B0603020202020204" charset="0"/>
                <a:ea typeface="+mn-ea"/>
                <a:cs typeface="+mn-cs"/>
              </a:rPr>
              <a:t>and enter skills and send </a:t>
            </a:r>
            <a:r>
              <a:rPr lang="en-US" b="1" i="0" dirty="0">
                <a:solidFill>
                  <a:srgbClr val="000000"/>
                </a:solidFill>
                <a:effectLst/>
                <a:latin typeface="Trebuchet MS" panose="020B0603020202020204" charset="0"/>
                <a:ea typeface="+mn-ea"/>
                <a:cs typeface="+mn-cs"/>
              </a:rPr>
              <a:t>Interview Support Request</a:t>
            </a:r>
            <a:r>
              <a:rPr lang="en-US" b="0" i="0" dirty="0">
                <a:solidFill>
                  <a:srgbClr val="000000"/>
                </a:solidFill>
                <a:effectLst/>
                <a:latin typeface="Trebuchet MS" panose="020B0603020202020204" charset="0"/>
                <a:ea typeface="+mn-ea"/>
                <a:cs typeface="+mn-cs"/>
              </a:rPr>
              <a:t>.</a:t>
            </a:r>
            <a:endParaRPr lang="en-IN" dirty="0">
              <a:effectLst/>
            </a:endParaRPr>
          </a:p>
        </p:txBody>
      </p:sp>
      <p:pic>
        <p:nvPicPr>
          <p:cNvPr id="13" name="Picture 12"/>
          <p:cNvPicPr>
            <a:picLocks noChangeAspect="1"/>
          </p:cNvPicPr>
          <p:nvPr/>
        </p:nvPicPr>
        <p:blipFill>
          <a:blip r:embed="rId3"/>
          <a:stretch>
            <a:fillRect/>
          </a:stretch>
        </p:blipFill>
        <p:spPr>
          <a:xfrm>
            <a:off x="6847205" y="1259205"/>
            <a:ext cx="4348480" cy="1808480"/>
          </a:xfrm>
          <a:prstGeom prst="rect">
            <a:avLst/>
          </a:prstGeom>
        </p:spPr>
      </p:pic>
      <p:sp>
        <p:nvSpPr>
          <p:cNvPr id="7" name="TextBox 3"/>
          <p:cNvSpPr txBox="1"/>
          <p:nvPr/>
        </p:nvSpPr>
        <p:spPr>
          <a:xfrm>
            <a:off x="10776521" y="6368759"/>
            <a:ext cx="1152128" cy="368300"/>
          </a:xfrm>
          <a:prstGeom prst="rect">
            <a:avLst/>
          </a:prstGeom>
          <a:noFill/>
        </p:spPr>
        <p:txBody>
          <a:bodyPr wrap="square" rtlCol="0">
            <a:spAutoFit/>
          </a:bodyPr>
          <a:lstStyle/>
          <a:p>
            <a:r>
              <a:rPr lang="en-US" dirty="0"/>
              <a:t>Slide 3/5</a:t>
            </a:r>
            <a:endParaRPr lang="en-IN"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IN"/>
          </a:p>
        </p:txBody>
      </p:sp>
      <p:sp>
        <p:nvSpPr>
          <p:cNvPr id="3" name="Subtitle 2"/>
          <p:cNvSpPr>
            <a:spLocks noGrp="1"/>
          </p:cNvSpPr>
          <p:nvPr>
            <p:ph type="subTitle" idx="1"/>
          </p:nvPr>
        </p:nvSpPr>
        <p:spPr/>
        <p:txBody>
          <a:bodyPr/>
          <a:lstStyle/>
          <a:p>
            <a:endParaRPr lang="en-IN"/>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object 4"/>
          <p:cNvSpPr txBox="1"/>
          <p:nvPr/>
        </p:nvSpPr>
        <p:spPr>
          <a:xfrm>
            <a:off x="10939146" y="157353"/>
            <a:ext cx="1252092" cy="566420"/>
          </a:xfrm>
          <a:prstGeom prst="rect">
            <a:avLst/>
          </a:prstGeom>
        </p:spPr>
        <p:txBody>
          <a:bodyPr vert="horz" wrap="square" lIns="0" tIns="12700" rIns="0" bIns="0" rtlCol="0">
            <a:spAutoFit/>
          </a:bodyPr>
          <a:lstStyle/>
          <a:p>
            <a:pPr marL="12700" marR="5080" indent="217805">
              <a:lnSpc>
                <a:spcPct val="100000"/>
              </a:lnSpc>
              <a:spcBef>
                <a:spcPts val="100"/>
              </a:spcBef>
            </a:pPr>
            <a:r>
              <a:rPr lang="sv-SE" b="1" spc="-20" dirty="0">
                <a:cs typeface="Calibri" panose="020F0502020204030204"/>
              </a:rPr>
              <a:t>Valid till  </a:t>
            </a:r>
            <a:r>
              <a:rPr lang="sv-SE" altLang="sv-SE" b="1" spc="-20" dirty="0">
                <a:cs typeface="Calibri" panose="020F0502020204030204"/>
              </a:rPr>
              <a:t>31 Dec </a:t>
            </a:r>
            <a:r>
              <a:rPr lang="sv-SE" b="1" spc="-20" dirty="0">
                <a:cs typeface="Calibri" panose="020F0502020204030204"/>
              </a:rPr>
              <a:t>2024</a:t>
            </a:r>
            <a:endParaRPr lang="sv-SE" dirty="0">
              <a:cs typeface="Calibri" panose="020F0502020204030204"/>
            </a:endParaRPr>
          </a:p>
        </p:txBody>
      </p:sp>
      <p:sp>
        <p:nvSpPr>
          <p:cNvPr id="15" name="Text Box 14"/>
          <p:cNvSpPr txBox="1"/>
          <p:nvPr/>
        </p:nvSpPr>
        <p:spPr>
          <a:xfrm>
            <a:off x="-96520" y="98425"/>
            <a:ext cx="1798320" cy="922020"/>
          </a:xfrm>
          <a:prstGeom prst="rect">
            <a:avLst/>
          </a:prstGeom>
          <a:noFill/>
        </p:spPr>
        <p:txBody>
          <a:bodyPr wrap="square" rtlCol="0" anchor="t">
            <a:spAutoFit/>
          </a:bodyPr>
          <a:lstStyle/>
          <a:p>
            <a:pPr algn="ctr"/>
            <a:r>
              <a:rPr lang="en-US" b="1" dirty="0">
                <a:sym typeface="+mn-ea"/>
              </a:rPr>
              <a:t>BA Job Market - Awareness Session</a:t>
            </a:r>
          </a:p>
        </p:txBody>
      </p:sp>
      <p:sp>
        <p:nvSpPr>
          <p:cNvPr id="13" name="TextBox 12"/>
          <p:cNvSpPr txBox="1"/>
          <p:nvPr/>
        </p:nvSpPr>
        <p:spPr>
          <a:xfrm>
            <a:off x="4439814" y="3150039"/>
            <a:ext cx="7121667" cy="923330"/>
          </a:xfrm>
          <a:prstGeom prst="rect">
            <a:avLst/>
          </a:prstGeom>
          <a:noFill/>
        </p:spPr>
        <p:txBody>
          <a:bodyPr wrap="square">
            <a:spAutoFit/>
          </a:bodyPr>
          <a:lstStyle/>
          <a:p>
            <a:pPr marL="285750" indent="-285750">
              <a:buFont typeface="Wingdings" panose="05000000000000000000" pitchFamily="2" charset="2"/>
              <a:buChar char="Ø"/>
            </a:pPr>
            <a:r>
              <a:rPr lang="en-IN" b="1" dirty="0">
                <a:latin typeface="Trebuchet MS" panose="020B0603020202020204" charset="0"/>
              </a:rPr>
              <a:t>Business Analysis role with any designation </a:t>
            </a:r>
            <a:r>
              <a:rPr lang="en-IN" dirty="0">
                <a:latin typeface="Trebuchet MS" panose="020B0603020202020204" charset="0"/>
              </a:rPr>
              <a:t>(can be a new job through recruitment or role change in the current process of present job or additional responsibility of Business Analysis)</a:t>
            </a:r>
            <a:endParaRPr lang="ru-RU" dirty="0">
              <a:latin typeface="Trebuchet MS" panose="020B0603020202020204" charset="0"/>
            </a:endParaRPr>
          </a:p>
        </p:txBody>
      </p:sp>
      <p:sp>
        <p:nvSpPr>
          <p:cNvPr id="4" name="TextBox 14"/>
          <p:cNvSpPr txBox="1"/>
          <p:nvPr/>
        </p:nvSpPr>
        <p:spPr>
          <a:xfrm>
            <a:off x="4444750" y="1557909"/>
            <a:ext cx="7344816" cy="1200329"/>
          </a:xfrm>
          <a:prstGeom prst="rect">
            <a:avLst/>
          </a:prstGeom>
          <a:noFill/>
        </p:spPr>
        <p:txBody>
          <a:bodyPr wrap="square">
            <a:spAutoFit/>
          </a:bodyPr>
          <a:lstStyle/>
          <a:p>
            <a:pPr marL="285750" indent="-285750" algn="l" rtl="0" eaLnBrk="1" latinLnBrk="0" hangingPunct="1">
              <a:spcBef>
                <a:spcPts val="0"/>
              </a:spcBef>
              <a:spcAft>
                <a:spcPts val="0"/>
              </a:spcAft>
              <a:buClrTx/>
              <a:buSzPts val="1800"/>
              <a:buFont typeface="Wingdings" panose="05000000000000000000" pitchFamily="2" charset="2"/>
              <a:buChar char="Ø"/>
            </a:pPr>
            <a:r>
              <a:rPr lang="en-IN" sz="1800" kern="1200" dirty="0">
                <a:effectLst/>
                <a:latin typeface="Trebuchet MS" panose="020B0603020202020204" charset="0"/>
                <a:ea typeface="+mn-ea"/>
                <a:cs typeface="+mn-cs"/>
              </a:rPr>
              <a:t>Any Job Offer with the then current market trends and suiting the Aspirant candidature. If Aspirant rejects the job offer citing other </a:t>
            </a:r>
            <a:r>
              <a:rPr lang="en-IN" sz="1800" b="1" kern="1200" dirty="0">
                <a:effectLst/>
                <a:latin typeface="Trebuchet MS" panose="020B0603020202020204" charset="0"/>
                <a:ea typeface="+mn-ea"/>
                <a:cs typeface="+mn-cs"/>
              </a:rPr>
              <a:t>job offers, pay packs, location, company profile, projects, expectations, still this opportunity is a job offer and a job. </a:t>
            </a:r>
            <a:endParaRPr lang="en-IN" sz="1800" b="1" dirty="0">
              <a:effectLst/>
            </a:endParaRPr>
          </a:p>
        </p:txBody>
      </p:sp>
      <p:sp>
        <p:nvSpPr>
          <p:cNvPr id="17" name="TextBox 16"/>
          <p:cNvSpPr txBox="1"/>
          <p:nvPr/>
        </p:nvSpPr>
        <p:spPr>
          <a:xfrm>
            <a:off x="4439814" y="4533073"/>
            <a:ext cx="7121667" cy="923330"/>
          </a:xfrm>
          <a:prstGeom prst="rect">
            <a:avLst/>
          </a:prstGeom>
          <a:noFill/>
        </p:spPr>
        <p:txBody>
          <a:bodyPr wrap="square">
            <a:spAutoFit/>
          </a:bodyPr>
          <a:lstStyle/>
          <a:p>
            <a:pPr marL="285750" indent="-285750">
              <a:buFont typeface="Wingdings" panose="05000000000000000000" pitchFamily="2" charset="2"/>
              <a:buChar char="Ø"/>
            </a:pPr>
            <a:r>
              <a:rPr lang="en-IN" b="1" dirty="0">
                <a:latin typeface="Trebuchet MS" panose="020B0603020202020204" charset="0"/>
              </a:rPr>
              <a:t>Job offer, after BA Training from COEPD, can be from any source </a:t>
            </a:r>
            <a:r>
              <a:rPr lang="en-IN" dirty="0">
                <a:latin typeface="Trebuchet MS" panose="020B0603020202020204" charset="0"/>
              </a:rPr>
              <a:t>(Aspirant/ Company/3</a:t>
            </a:r>
            <a:r>
              <a:rPr lang="en-IN" baseline="30000" dirty="0">
                <a:latin typeface="Trebuchet MS" panose="020B0603020202020204" charset="0"/>
              </a:rPr>
              <a:t>rd</a:t>
            </a:r>
            <a:r>
              <a:rPr lang="en-IN" dirty="0">
                <a:latin typeface="Trebuchet MS" panose="020B0603020202020204" charset="0"/>
              </a:rPr>
              <a:t> party/ reference) is considered as Job offer secured through COEPD. </a:t>
            </a:r>
            <a:endParaRPr lang="ru-RU" dirty="0">
              <a:latin typeface="Trebuchet MS" panose="020B0603020202020204" charset="0"/>
            </a:endParaRPr>
          </a:p>
        </p:txBody>
      </p:sp>
      <p:sp>
        <p:nvSpPr>
          <p:cNvPr id="18" name="TextBox 17"/>
          <p:cNvSpPr txBox="1"/>
          <p:nvPr/>
        </p:nvSpPr>
        <p:spPr>
          <a:xfrm>
            <a:off x="551384" y="1277894"/>
            <a:ext cx="2808312" cy="523220"/>
          </a:xfrm>
          <a:prstGeom prst="rect">
            <a:avLst/>
          </a:prstGeom>
          <a:noFill/>
        </p:spPr>
        <p:txBody>
          <a:bodyPr wrap="square">
            <a:spAutoFit/>
          </a:bodyPr>
          <a:lstStyle/>
          <a:p>
            <a:pPr marL="548640" algn="just" rtl="0" eaLnBrk="1" latinLnBrk="0" hangingPunct="1">
              <a:spcBef>
                <a:spcPts val="0"/>
              </a:spcBef>
              <a:spcAft>
                <a:spcPts val="0"/>
              </a:spcAft>
              <a:buClrTx/>
              <a:buSzPts val="1800"/>
            </a:pPr>
            <a:r>
              <a:rPr lang="en-US" sz="2800" b="1" dirty="0">
                <a:solidFill>
                  <a:srgbClr val="FF0000"/>
                </a:solidFill>
                <a:effectLst/>
              </a:rPr>
              <a:t>4.5.Job Offer</a:t>
            </a:r>
            <a:endParaRPr lang="en-IN" sz="2800" b="1" dirty="0">
              <a:solidFill>
                <a:srgbClr val="FF0000"/>
              </a:solidFill>
              <a:effectLst/>
            </a:endParaRPr>
          </a:p>
        </p:txBody>
      </p:sp>
      <p:sp>
        <p:nvSpPr>
          <p:cNvPr id="7" name="TextBox 2"/>
          <p:cNvSpPr txBox="1"/>
          <p:nvPr/>
        </p:nvSpPr>
        <p:spPr>
          <a:xfrm>
            <a:off x="0" y="6237312"/>
            <a:ext cx="1631504" cy="646331"/>
          </a:xfrm>
          <a:prstGeom prst="rect">
            <a:avLst/>
          </a:prstGeom>
          <a:noFill/>
        </p:spPr>
        <p:txBody>
          <a:bodyPr wrap="square" rtlCol="0">
            <a:spAutoFit/>
          </a:bodyPr>
          <a:lstStyle/>
          <a:p>
            <a:r>
              <a:rPr lang="en-US" dirty="0"/>
              <a:t>4. BJM Special Activity</a:t>
            </a:r>
            <a:endParaRPr lang="en-IN" dirty="0"/>
          </a:p>
        </p:txBody>
      </p:sp>
      <p:sp>
        <p:nvSpPr>
          <p:cNvPr id="9" name="TextBox 8"/>
          <p:cNvSpPr txBox="1"/>
          <p:nvPr/>
        </p:nvSpPr>
        <p:spPr>
          <a:xfrm>
            <a:off x="630517" y="1800735"/>
            <a:ext cx="3154102" cy="4246245"/>
          </a:xfrm>
          <a:prstGeom prst="rect">
            <a:avLst/>
          </a:prstGeom>
          <a:noFill/>
        </p:spPr>
        <p:txBody>
          <a:bodyPr wrap="square" rtlCol="0">
            <a:spAutoFit/>
          </a:bodyPr>
          <a:lstStyle/>
          <a:p>
            <a:pPr algn="l"/>
            <a:r>
              <a:rPr lang="en-IN" b="1" i="0" dirty="0" err="1">
                <a:solidFill>
                  <a:srgbClr val="0070C0"/>
                </a:solidFill>
                <a:effectLst/>
                <a:latin typeface="Trebuchet MS" panose="020B0603020202020204" charset="0"/>
              </a:rPr>
              <a:t>Nivxxxxx</a:t>
            </a:r>
            <a:r>
              <a:rPr lang="en-IN" b="1" i="0" dirty="0">
                <a:solidFill>
                  <a:srgbClr val="0070C0"/>
                </a:solidFill>
                <a:effectLst/>
                <a:latin typeface="Trebuchet MS" panose="020B0603020202020204" charset="0"/>
              </a:rPr>
              <a:t> – 4 Job Offers</a:t>
            </a:r>
          </a:p>
          <a:p>
            <a:pPr algn="l"/>
            <a:br>
              <a:rPr lang="en-IN" b="0" i="0" dirty="0">
                <a:solidFill>
                  <a:srgbClr val="222222"/>
                </a:solidFill>
                <a:effectLst/>
                <a:latin typeface="Trebuchet MS" panose="020B0603020202020204" charset="0"/>
              </a:rPr>
            </a:br>
            <a:r>
              <a:rPr lang="en-IN" b="0" i="0" dirty="0">
                <a:solidFill>
                  <a:srgbClr val="222222"/>
                </a:solidFill>
                <a:effectLst/>
                <a:latin typeface="Trebuchet MS" panose="020B0603020202020204" charset="0"/>
              </a:rPr>
              <a:t>* 1</a:t>
            </a:r>
            <a:r>
              <a:rPr lang="en-IN" b="0" i="0" baseline="30000" dirty="0">
                <a:solidFill>
                  <a:srgbClr val="222222"/>
                </a:solidFill>
                <a:effectLst/>
                <a:latin typeface="Trebuchet MS" panose="020B0603020202020204" charset="0"/>
              </a:rPr>
              <a:t>st</a:t>
            </a:r>
            <a:r>
              <a:rPr lang="en-IN" b="0" i="0" dirty="0">
                <a:solidFill>
                  <a:srgbClr val="222222"/>
                </a:solidFill>
                <a:effectLst/>
                <a:latin typeface="Trebuchet MS" panose="020B0603020202020204" charset="0"/>
              </a:rPr>
              <a:t> Offer *</a:t>
            </a:r>
          </a:p>
          <a:p>
            <a:pPr algn="l"/>
            <a:r>
              <a:rPr lang="en-IN" b="1" i="0" dirty="0">
                <a:solidFill>
                  <a:srgbClr val="0070C0"/>
                </a:solidFill>
                <a:effectLst/>
                <a:latin typeface="Trebuchet MS" panose="020B0603020202020204" charset="0"/>
              </a:rPr>
              <a:t>Gemini - CTC: 13.5 LPA</a:t>
            </a:r>
          </a:p>
          <a:p>
            <a:pPr algn="l"/>
            <a:endParaRPr lang="en-IN" b="0" i="0" dirty="0">
              <a:solidFill>
                <a:srgbClr val="222222"/>
              </a:solidFill>
              <a:effectLst/>
              <a:latin typeface="Trebuchet MS" panose="020B0603020202020204" charset="0"/>
            </a:endParaRPr>
          </a:p>
          <a:p>
            <a:pPr algn="l"/>
            <a:r>
              <a:rPr lang="en-IN" b="0" i="0" dirty="0">
                <a:solidFill>
                  <a:srgbClr val="222222"/>
                </a:solidFill>
                <a:effectLst/>
                <a:latin typeface="Trebuchet MS" panose="020B0603020202020204" charset="0"/>
              </a:rPr>
              <a:t>* 2</a:t>
            </a:r>
            <a:r>
              <a:rPr lang="en-IN" b="0" i="0" baseline="30000" dirty="0">
                <a:solidFill>
                  <a:srgbClr val="222222"/>
                </a:solidFill>
                <a:effectLst/>
                <a:latin typeface="Trebuchet MS" panose="020B0603020202020204" charset="0"/>
              </a:rPr>
              <a:t>nd</a:t>
            </a:r>
            <a:r>
              <a:rPr lang="en-IN" b="0" i="0" dirty="0">
                <a:solidFill>
                  <a:srgbClr val="222222"/>
                </a:solidFill>
                <a:effectLst/>
                <a:latin typeface="Trebuchet MS" panose="020B0603020202020204" charset="0"/>
              </a:rPr>
              <a:t> Offer *</a:t>
            </a:r>
          </a:p>
          <a:p>
            <a:pPr algn="l"/>
            <a:r>
              <a:rPr lang="en-IN" b="1" i="0" dirty="0">
                <a:solidFill>
                  <a:srgbClr val="0070C0"/>
                </a:solidFill>
                <a:effectLst/>
                <a:latin typeface="Trebuchet MS" panose="020B0603020202020204" charset="0"/>
              </a:rPr>
              <a:t>Virtusa - CTC: 16 LPA</a:t>
            </a:r>
          </a:p>
          <a:p>
            <a:pPr algn="l"/>
            <a:r>
              <a:rPr lang="en-IN" b="0" i="0" dirty="0">
                <a:solidFill>
                  <a:srgbClr val="222222"/>
                </a:solidFill>
                <a:effectLst/>
                <a:latin typeface="Trebuchet MS" panose="020B0603020202020204" charset="0"/>
              </a:rPr>
              <a:t>As Senior BA</a:t>
            </a:r>
          </a:p>
          <a:p>
            <a:pPr algn="l"/>
            <a:endParaRPr lang="en-IN" b="0" i="0" dirty="0">
              <a:solidFill>
                <a:srgbClr val="222222"/>
              </a:solidFill>
              <a:effectLst/>
              <a:latin typeface="Trebuchet MS" panose="020B0603020202020204" charset="0"/>
            </a:endParaRPr>
          </a:p>
          <a:p>
            <a:pPr algn="l"/>
            <a:r>
              <a:rPr lang="en-IN" b="0" i="0" dirty="0">
                <a:solidFill>
                  <a:srgbClr val="222222"/>
                </a:solidFill>
                <a:effectLst/>
                <a:latin typeface="Trebuchet MS" panose="020B0603020202020204" charset="0"/>
              </a:rPr>
              <a:t>* 3</a:t>
            </a:r>
            <a:r>
              <a:rPr lang="en-IN" b="0" i="0" baseline="30000" dirty="0">
                <a:solidFill>
                  <a:srgbClr val="222222"/>
                </a:solidFill>
                <a:effectLst/>
                <a:latin typeface="Trebuchet MS" panose="020B0603020202020204" charset="0"/>
              </a:rPr>
              <a:t>rd</a:t>
            </a:r>
            <a:r>
              <a:rPr lang="en-IN" b="0" i="0" dirty="0">
                <a:solidFill>
                  <a:srgbClr val="222222"/>
                </a:solidFill>
                <a:effectLst/>
                <a:latin typeface="Trebuchet MS" panose="020B0603020202020204" charset="0"/>
              </a:rPr>
              <a:t>  Offer *</a:t>
            </a:r>
          </a:p>
          <a:p>
            <a:pPr algn="l"/>
            <a:r>
              <a:rPr lang="en-IN" b="1" i="0" dirty="0">
                <a:solidFill>
                  <a:srgbClr val="0070C0"/>
                </a:solidFill>
                <a:effectLst/>
                <a:latin typeface="Trebuchet MS" panose="020B0603020202020204" charset="0"/>
              </a:rPr>
              <a:t>EY - CTC:15 LPA</a:t>
            </a:r>
          </a:p>
          <a:p>
            <a:pPr algn="l"/>
            <a:endParaRPr lang="en-IN" b="0" i="0" dirty="0">
              <a:solidFill>
                <a:srgbClr val="222222"/>
              </a:solidFill>
              <a:effectLst/>
              <a:latin typeface="Trebuchet MS" panose="020B0603020202020204" charset="0"/>
            </a:endParaRPr>
          </a:p>
          <a:p>
            <a:pPr algn="l"/>
            <a:r>
              <a:rPr lang="en-IN" b="0" i="0" dirty="0">
                <a:solidFill>
                  <a:srgbClr val="222222"/>
                </a:solidFill>
                <a:effectLst/>
                <a:latin typeface="Trebuchet MS" panose="020B0603020202020204" charset="0"/>
              </a:rPr>
              <a:t>* 4</a:t>
            </a:r>
            <a:r>
              <a:rPr lang="en-IN" b="0" i="0" baseline="30000" dirty="0">
                <a:solidFill>
                  <a:srgbClr val="222222"/>
                </a:solidFill>
                <a:effectLst/>
                <a:latin typeface="Trebuchet MS" panose="020B0603020202020204" charset="0"/>
              </a:rPr>
              <a:t>th</a:t>
            </a:r>
            <a:r>
              <a:rPr lang="en-IN" b="0" i="0" dirty="0">
                <a:solidFill>
                  <a:srgbClr val="222222"/>
                </a:solidFill>
                <a:effectLst/>
                <a:latin typeface="Trebuchet MS" panose="020B0603020202020204" charset="0"/>
              </a:rPr>
              <a:t>  Offer *</a:t>
            </a:r>
          </a:p>
          <a:p>
            <a:pPr algn="l"/>
            <a:r>
              <a:rPr lang="en-IN" b="1" i="0" dirty="0">
                <a:solidFill>
                  <a:srgbClr val="0070C0"/>
                </a:solidFill>
                <a:effectLst/>
                <a:latin typeface="Trebuchet MS" panose="020B0603020202020204" charset="0"/>
              </a:rPr>
              <a:t>Vodafone - CTC: 20 LPA</a:t>
            </a:r>
          </a:p>
          <a:p>
            <a:endParaRPr lang="en-IN" dirty="0"/>
          </a:p>
        </p:txBody>
      </p:sp>
      <p:sp>
        <p:nvSpPr>
          <p:cNvPr id="8" name="TextBox 3"/>
          <p:cNvSpPr txBox="1"/>
          <p:nvPr/>
        </p:nvSpPr>
        <p:spPr>
          <a:xfrm>
            <a:off x="10776521" y="6368759"/>
            <a:ext cx="1152128" cy="368300"/>
          </a:xfrm>
          <a:prstGeom prst="rect">
            <a:avLst/>
          </a:prstGeom>
          <a:noFill/>
        </p:spPr>
        <p:txBody>
          <a:bodyPr wrap="square" rtlCol="0">
            <a:spAutoFit/>
          </a:bodyPr>
          <a:lstStyle/>
          <a:p>
            <a:r>
              <a:rPr lang="en-US" dirty="0"/>
              <a:t>Slide 4/5</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IN"/>
          </a:p>
        </p:txBody>
      </p:sp>
      <p:sp>
        <p:nvSpPr>
          <p:cNvPr id="3" name="Subtitle 2"/>
          <p:cNvSpPr>
            <a:spLocks noGrp="1"/>
          </p:cNvSpPr>
          <p:nvPr>
            <p:ph type="subTitle" idx="1"/>
          </p:nvPr>
        </p:nvSpPr>
        <p:spPr/>
        <p:txBody>
          <a:bodyPr/>
          <a:lstStyle/>
          <a:p>
            <a:endParaRPr lang="en-IN"/>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object 4"/>
          <p:cNvSpPr txBox="1"/>
          <p:nvPr/>
        </p:nvSpPr>
        <p:spPr>
          <a:xfrm>
            <a:off x="10939146" y="157353"/>
            <a:ext cx="1252092" cy="566420"/>
          </a:xfrm>
          <a:prstGeom prst="rect">
            <a:avLst/>
          </a:prstGeom>
        </p:spPr>
        <p:txBody>
          <a:bodyPr vert="horz" wrap="square" lIns="0" tIns="12700" rIns="0" bIns="0" rtlCol="0">
            <a:spAutoFit/>
          </a:bodyPr>
          <a:lstStyle/>
          <a:p>
            <a:pPr marL="12700" marR="5080" indent="217805">
              <a:lnSpc>
                <a:spcPct val="100000"/>
              </a:lnSpc>
              <a:spcBef>
                <a:spcPts val="100"/>
              </a:spcBef>
            </a:pPr>
            <a:r>
              <a:rPr lang="sv-SE" b="1" spc="-20" dirty="0">
                <a:cs typeface="Calibri" panose="020F0502020204030204"/>
              </a:rPr>
              <a:t>Valid till  </a:t>
            </a:r>
            <a:r>
              <a:rPr lang="sv-SE" altLang="sv-SE" b="1" spc="-20" dirty="0">
                <a:cs typeface="Calibri" panose="020F0502020204030204"/>
              </a:rPr>
              <a:t>31 Dec </a:t>
            </a:r>
            <a:r>
              <a:rPr lang="sv-SE" b="1" spc="-20" dirty="0">
                <a:cs typeface="Calibri" panose="020F0502020204030204"/>
              </a:rPr>
              <a:t>2024</a:t>
            </a:r>
            <a:endParaRPr lang="sv-SE" dirty="0">
              <a:cs typeface="Calibri" panose="020F0502020204030204"/>
            </a:endParaRPr>
          </a:p>
        </p:txBody>
      </p:sp>
      <p:sp>
        <p:nvSpPr>
          <p:cNvPr id="15" name="Text Box 14"/>
          <p:cNvSpPr txBox="1"/>
          <p:nvPr/>
        </p:nvSpPr>
        <p:spPr>
          <a:xfrm>
            <a:off x="-96520" y="98425"/>
            <a:ext cx="1798320" cy="922020"/>
          </a:xfrm>
          <a:prstGeom prst="rect">
            <a:avLst/>
          </a:prstGeom>
          <a:noFill/>
        </p:spPr>
        <p:txBody>
          <a:bodyPr wrap="square" rtlCol="0" anchor="t">
            <a:spAutoFit/>
          </a:bodyPr>
          <a:lstStyle/>
          <a:p>
            <a:pPr algn="ctr"/>
            <a:r>
              <a:rPr lang="en-US" b="1" dirty="0">
                <a:sym typeface="+mn-ea"/>
              </a:rPr>
              <a:t>BA Job Market - Awareness Session</a:t>
            </a:r>
          </a:p>
        </p:txBody>
      </p:sp>
      <p:sp>
        <p:nvSpPr>
          <p:cNvPr id="17" name="TextBox 16"/>
          <p:cNvSpPr txBox="1"/>
          <p:nvPr/>
        </p:nvSpPr>
        <p:spPr>
          <a:xfrm>
            <a:off x="695400" y="1566084"/>
            <a:ext cx="11377264" cy="4801314"/>
          </a:xfrm>
          <a:prstGeom prst="rect">
            <a:avLst/>
          </a:prstGeom>
          <a:noFill/>
        </p:spPr>
        <p:txBody>
          <a:bodyPr wrap="square">
            <a:spAutoFit/>
          </a:bodyPr>
          <a:lstStyle/>
          <a:p>
            <a:pPr marL="347345" indent="-347345" algn="l" rtl="0" eaLnBrk="1" latinLnBrk="0" hangingPunct="1">
              <a:spcBef>
                <a:spcPts val="0"/>
              </a:spcBef>
              <a:spcAft>
                <a:spcPts val="0"/>
              </a:spcAft>
              <a:buClrTx/>
              <a:buSzPts val="1800"/>
              <a:buFont typeface="Wingdings" panose="05000000000000000000" pitchFamily="2" charset="2"/>
              <a:buChar char="Ø"/>
            </a:pPr>
            <a:r>
              <a:rPr lang="en-US" sz="1800" kern="1200" dirty="0">
                <a:solidFill>
                  <a:srgbClr val="000000"/>
                </a:solidFill>
                <a:effectLst/>
                <a:latin typeface="Trebuchet MS" panose="020B0603020202020204" charset="0"/>
                <a:ea typeface="+mn-ea"/>
                <a:cs typeface="+mn-cs"/>
              </a:rPr>
              <a:t>After getting into the </a:t>
            </a:r>
            <a:r>
              <a:rPr lang="en-US" sz="1800" b="1" kern="1200" dirty="0">
                <a:solidFill>
                  <a:srgbClr val="000000"/>
                </a:solidFill>
                <a:effectLst/>
                <a:latin typeface="Trebuchet MS" panose="020B0603020202020204" charset="0"/>
                <a:ea typeface="+mn-ea"/>
                <a:cs typeface="+mn-cs"/>
              </a:rPr>
              <a:t>role of BA</a:t>
            </a:r>
            <a:r>
              <a:rPr lang="en-US" sz="1800" kern="1200" dirty="0">
                <a:solidFill>
                  <a:srgbClr val="000000"/>
                </a:solidFill>
                <a:effectLst/>
                <a:latin typeface="Trebuchet MS" panose="020B0603020202020204" charset="0"/>
                <a:ea typeface="+mn-ea"/>
                <a:cs typeface="+mn-cs"/>
              </a:rPr>
              <a:t>, Share your Happiness through </a:t>
            </a:r>
            <a:r>
              <a:rPr lang="en-US" sz="1800" b="1" kern="1200" dirty="0">
                <a:solidFill>
                  <a:srgbClr val="000000"/>
                </a:solidFill>
                <a:effectLst/>
                <a:latin typeface="Trebuchet MS" panose="020B0603020202020204" charset="0"/>
                <a:ea typeface="+mn-ea"/>
                <a:cs typeface="+mn-cs"/>
              </a:rPr>
              <a:t>reviews on google n Social Media</a:t>
            </a:r>
          </a:p>
          <a:p>
            <a:pPr algn="l" rtl="0" eaLnBrk="1" latinLnBrk="0" hangingPunct="1">
              <a:spcBef>
                <a:spcPts val="0"/>
              </a:spcBef>
              <a:spcAft>
                <a:spcPts val="0"/>
              </a:spcAft>
              <a:buClrTx/>
              <a:buSzPts val="1800"/>
            </a:pPr>
            <a:r>
              <a:rPr lang="en-US" sz="1800" kern="1200" dirty="0">
                <a:solidFill>
                  <a:srgbClr val="000000"/>
                </a:solidFill>
                <a:effectLst/>
                <a:latin typeface="Trebuchet MS" panose="020B0603020202020204" charset="0"/>
                <a:ea typeface="+mn-ea"/>
                <a:cs typeface="+mn-cs"/>
              </a:rPr>
              <a:t> </a:t>
            </a:r>
            <a:endParaRPr lang="en-IN" sz="1800" kern="1200" dirty="0">
              <a:solidFill>
                <a:srgbClr val="000000"/>
              </a:solidFill>
              <a:effectLst/>
              <a:latin typeface="Trebuchet MS" panose="020B0603020202020204" charset="0"/>
              <a:ea typeface="+mn-ea"/>
              <a:cs typeface="+mn-cs"/>
            </a:endParaRPr>
          </a:p>
          <a:p>
            <a:pPr marL="347345" indent="-347345" algn="l" rtl="0" eaLnBrk="1" latinLnBrk="0" hangingPunct="1">
              <a:spcBef>
                <a:spcPts val="0"/>
              </a:spcBef>
              <a:spcAft>
                <a:spcPts val="0"/>
              </a:spcAft>
              <a:buFont typeface="Wingdings" panose="05000000000000000000" pitchFamily="2" charset="2"/>
              <a:buChar char="Ø"/>
            </a:pPr>
            <a:r>
              <a:rPr lang="en-US" sz="1800" b="1" kern="1200" dirty="0">
                <a:solidFill>
                  <a:srgbClr val="000000"/>
                </a:solidFill>
                <a:effectLst/>
                <a:latin typeface="Trebuchet MS" panose="020B0603020202020204" charset="0"/>
                <a:ea typeface="+mn-ea"/>
                <a:cs typeface="+mn-cs"/>
              </a:rPr>
              <a:t>Let’s help </a:t>
            </a:r>
            <a:r>
              <a:rPr lang="en-US" sz="1800" kern="1200" dirty="0">
                <a:solidFill>
                  <a:srgbClr val="000000"/>
                </a:solidFill>
                <a:effectLst/>
                <a:latin typeface="Trebuchet MS" panose="020B0603020202020204" charset="0"/>
                <a:ea typeface="+mn-ea"/>
                <a:cs typeface="+mn-cs"/>
              </a:rPr>
              <a:t>other BA Aspirants by spreading the </a:t>
            </a:r>
            <a:r>
              <a:rPr lang="en-US" sz="1800" b="1" kern="1200" dirty="0">
                <a:solidFill>
                  <a:srgbClr val="000000"/>
                </a:solidFill>
                <a:effectLst/>
                <a:latin typeface="Trebuchet MS" panose="020B0603020202020204" charset="0"/>
                <a:ea typeface="+mn-ea"/>
                <a:cs typeface="+mn-cs"/>
              </a:rPr>
              <a:t>good news about the BA Job </a:t>
            </a:r>
            <a:r>
              <a:rPr lang="en-US" sz="1800" kern="1200" dirty="0">
                <a:solidFill>
                  <a:srgbClr val="000000"/>
                </a:solidFill>
                <a:effectLst/>
                <a:latin typeface="Trebuchet MS" panose="020B0603020202020204" charset="0"/>
                <a:ea typeface="+mn-ea"/>
                <a:cs typeface="+mn-cs"/>
              </a:rPr>
              <a:t>and </a:t>
            </a:r>
            <a:r>
              <a:rPr lang="en-US" sz="1800" b="1" kern="1200" dirty="0">
                <a:solidFill>
                  <a:srgbClr val="000000"/>
                </a:solidFill>
                <a:effectLst/>
                <a:latin typeface="Trebuchet MS" panose="020B0603020202020204" charset="0"/>
                <a:ea typeface="+mn-ea"/>
                <a:cs typeface="+mn-cs"/>
              </a:rPr>
              <a:t>Aspirant</a:t>
            </a:r>
            <a:r>
              <a:rPr lang="en-US" sz="1800" kern="1200" dirty="0">
                <a:solidFill>
                  <a:srgbClr val="000000"/>
                </a:solidFill>
                <a:effectLst/>
                <a:latin typeface="Trebuchet MS" panose="020B0603020202020204" charset="0"/>
                <a:ea typeface="+mn-ea"/>
                <a:cs typeface="+mn-cs"/>
              </a:rPr>
              <a:t> will have </a:t>
            </a:r>
            <a:r>
              <a:rPr lang="en-US" sz="1800" b="1" kern="1200" dirty="0">
                <a:solidFill>
                  <a:srgbClr val="000000"/>
                </a:solidFill>
                <a:effectLst/>
                <a:latin typeface="Trebuchet MS" panose="020B0603020202020204" charset="0"/>
                <a:ea typeface="+mn-ea"/>
                <a:cs typeface="+mn-cs"/>
              </a:rPr>
              <a:t>no objection to use his/her name, photo and BA Job Company name journey, </a:t>
            </a:r>
            <a:r>
              <a:rPr lang="en-US" sz="1800" kern="1200" dirty="0">
                <a:solidFill>
                  <a:srgbClr val="000000"/>
                </a:solidFill>
                <a:effectLst/>
                <a:latin typeface="Trebuchet MS" panose="020B0603020202020204" charset="0"/>
                <a:ea typeface="+mn-ea"/>
                <a:cs typeface="+mn-cs"/>
              </a:rPr>
              <a:t>transcripts, scores, reattempts, interview feedback, and communication &amp;concerning details for Workshop Promotion / COEPD Web portal/ Media promotions , </a:t>
            </a:r>
            <a:r>
              <a:rPr lang="en-US" sz="1800" b="1" kern="1200" dirty="0">
                <a:solidFill>
                  <a:srgbClr val="000000"/>
                </a:solidFill>
                <a:effectLst/>
                <a:latin typeface="Trebuchet MS" panose="020B0603020202020204" charset="0"/>
                <a:ea typeface="+mn-ea"/>
                <a:cs typeface="+mn-cs"/>
              </a:rPr>
              <a:t>Aspirant agree </a:t>
            </a:r>
            <a:r>
              <a:rPr lang="en-US" sz="1800" kern="1200" dirty="0">
                <a:solidFill>
                  <a:srgbClr val="000000"/>
                </a:solidFill>
                <a:effectLst/>
                <a:latin typeface="Trebuchet MS" panose="020B0603020202020204" charset="0"/>
                <a:ea typeface="+mn-ea"/>
                <a:cs typeface="+mn-cs"/>
              </a:rPr>
              <a:t>that COEPD is authorized to </a:t>
            </a:r>
            <a:r>
              <a:rPr lang="en-US" sz="1800" b="1" kern="1200" dirty="0">
                <a:solidFill>
                  <a:srgbClr val="000000"/>
                </a:solidFill>
                <a:effectLst/>
                <a:latin typeface="Trebuchet MS" panose="020B0603020202020204" charset="0"/>
                <a:ea typeface="+mn-ea"/>
                <a:cs typeface="+mn-cs"/>
              </a:rPr>
              <a:t>publish above Information</a:t>
            </a:r>
            <a:r>
              <a:rPr lang="en-US" sz="1800" kern="1200" dirty="0">
                <a:solidFill>
                  <a:srgbClr val="000000"/>
                </a:solidFill>
                <a:effectLst/>
                <a:latin typeface="Trebuchet MS" panose="020B0603020202020204" charset="0"/>
                <a:ea typeface="+mn-ea"/>
                <a:cs typeface="+mn-cs"/>
              </a:rPr>
              <a:t>.</a:t>
            </a:r>
          </a:p>
          <a:p>
            <a:pPr algn="l" rtl="0" eaLnBrk="1" latinLnBrk="0" hangingPunct="1">
              <a:spcBef>
                <a:spcPts val="0"/>
              </a:spcBef>
              <a:spcAft>
                <a:spcPts val="0"/>
              </a:spcAft>
            </a:pPr>
            <a:endParaRPr lang="en-IN" dirty="0">
              <a:effectLst/>
            </a:endParaRPr>
          </a:p>
          <a:p>
            <a:pPr marL="347345" indent="-347345" algn="l" rtl="0" eaLnBrk="1" latinLnBrk="0" hangingPunct="1">
              <a:spcBef>
                <a:spcPts val="0"/>
              </a:spcBef>
              <a:spcAft>
                <a:spcPts val="0"/>
              </a:spcAft>
              <a:buFont typeface="Wingdings" panose="05000000000000000000" pitchFamily="2" charset="2"/>
              <a:buChar char="Ø"/>
            </a:pPr>
            <a:r>
              <a:rPr lang="en-US" sz="1800" kern="1200" dirty="0">
                <a:solidFill>
                  <a:srgbClr val="000000"/>
                </a:solidFill>
                <a:effectLst/>
                <a:latin typeface="Trebuchet MS" panose="020B0603020202020204" charset="0"/>
                <a:ea typeface="+mn-ea"/>
                <a:cs typeface="+mn-cs"/>
              </a:rPr>
              <a:t>Prior to enrolling in the training, you are not a BA. Underwent Nurturing introduced you to BA, and now we are undergoing BA training</a:t>
            </a:r>
          </a:p>
          <a:p>
            <a:pPr algn="l" rtl="0" eaLnBrk="1" latinLnBrk="0" hangingPunct="1">
              <a:spcBef>
                <a:spcPts val="0"/>
              </a:spcBef>
              <a:spcAft>
                <a:spcPts val="0"/>
              </a:spcAft>
            </a:pPr>
            <a:endParaRPr lang="en-IN" dirty="0">
              <a:effectLst/>
            </a:endParaRPr>
          </a:p>
          <a:p>
            <a:pPr marL="347345" indent="-347345" algn="l" rtl="0" eaLnBrk="1" latinLnBrk="0" hangingPunct="1">
              <a:spcBef>
                <a:spcPts val="0"/>
              </a:spcBef>
              <a:spcAft>
                <a:spcPts val="0"/>
              </a:spcAft>
              <a:buFont typeface="Wingdings" panose="05000000000000000000" pitchFamily="2" charset="2"/>
              <a:buChar char="Ø"/>
            </a:pPr>
            <a:r>
              <a:rPr lang="en-US" sz="1800" kern="1200" dirty="0">
                <a:solidFill>
                  <a:srgbClr val="000000"/>
                </a:solidFill>
                <a:effectLst/>
                <a:latin typeface="Trebuchet MS" panose="020B0603020202020204" charset="0"/>
                <a:ea typeface="+mn-ea"/>
                <a:cs typeface="+mn-cs"/>
              </a:rPr>
              <a:t>I fully understand that BA is a new skill and opportunity, thus I agree to devote 100% of my time to learning and practicing BA. I will also follow COEPD guidelines, instructions, and regulations during my BA journey.</a:t>
            </a:r>
          </a:p>
          <a:p>
            <a:pPr algn="l" rtl="0" eaLnBrk="1" latinLnBrk="0" hangingPunct="1">
              <a:spcBef>
                <a:spcPts val="0"/>
              </a:spcBef>
              <a:spcAft>
                <a:spcPts val="0"/>
              </a:spcAft>
            </a:pPr>
            <a:endParaRPr lang="en-IN" dirty="0">
              <a:effectLst/>
            </a:endParaRPr>
          </a:p>
          <a:p>
            <a:pPr marL="347345" indent="-347345" algn="l" rtl="0" eaLnBrk="1" latinLnBrk="0" hangingPunct="1">
              <a:spcBef>
                <a:spcPts val="0"/>
              </a:spcBef>
              <a:spcAft>
                <a:spcPts val="0"/>
              </a:spcAft>
              <a:buFont typeface="Wingdings" panose="05000000000000000000" pitchFamily="2" charset="2"/>
              <a:buChar char="Ø"/>
            </a:pPr>
            <a:r>
              <a:rPr lang="en-US" sz="1800" b="1" kern="1200" dirty="0">
                <a:solidFill>
                  <a:srgbClr val="000000"/>
                </a:solidFill>
                <a:effectLst/>
                <a:latin typeface="Trebuchet MS" panose="020B0603020202020204" charset="0"/>
                <a:ea typeface="+mn-ea"/>
                <a:cs typeface="+mn-cs"/>
              </a:rPr>
              <a:t>must register the details of his/her Job Offer </a:t>
            </a:r>
            <a:r>
              <a:rPr lang="en-US" sz="1800" kern="1200" dirty="0">
                <a:solidFill>
                  <a:srgbClr val="000000"/>
                </a:solidFill>
                <a:effectLst/>
                <a:latin typeface="Trebuchet MS" panose="020B0603020202020204" charset="0"/>
                <a:ea typeface="+mn-ea"/>
                <a:cs typeface="+mn-cs"/>
              </a:rPr>
              <a:t>with COEPD Portal before joining the company or need to fill the details once offer released</a:t>
            </a:r>
            <a:r>
              <a:rPr lang="en-US" sz="1800" b="1" kern="1200" dirty="0">
                <a:solidFill>
                  <a:srgbClr val="000000"/>
                </a:solidFill>
                <a:effectLst/>
                <a:latin typeface="Trebuchet MS" panose="020B0603020202020204" charset="0"/>
                <a:ea typeface="+mn-ea"/>
                <a:cs typeface="+mn-cs"/>
              </a:rPr>
              <a:t>.</a:t>
            </a:r>
            <a:endParaRPr lang="en-IN" dirty="0">
              <a:effectLst/>
            </a:endParaRPr>
          </a:p>
        </p:txBody>
      </p:sp>
      <p:sp>
        <p:nvSpPr>
          <p:cNvPr id="4" name="TextBox 2"/>
          <p:cNvSpPr txBox="1"/>
          <p:nvPr/>
        </p:nvSpPr>
        <p:spPr>
          <a:xfrm>
            <a:off x="0" y="6237312"/>
            <a:ext cx="1631504" cy="646331"/>
          </a:xfrm>
          <a:prstGeom prst="rect">
            <a:avLst/>
          </a:prstGeom>
          <a:noFill/>
        </p:spPr>
        <p:txBody>
          <a:bodyPr wrap="square" rtlCol="0">
            <a:spAutoFit/>
          </a:bodyPr>
          <a:lstStyle/>
          <a:p>
            <a:r>
              <a:rPr lang="en-US" dirty="0"/>
              <a:t>4. BJM Special Activity</a:t>
            </a:r>
            <a:endParaRPr lang="en-IN" dirty="0"/>
          </a:p>
        </p:txBody>
      </p:sp>
      <p:sp>
        <p:nvSpPr>
          <p:cNvPr id="7" name="TextBox 4"/>
          <p:cNvSpPr txBox="1"/>
          <p:nvPr/>
        </p:nvSpPr>
        <p:spPr>
          <a:xfrm>
            <a:off x="144031" y="1042864"/>
            <a:ext cx="4536504" cy="523220"/>
          </a:xfrm>
          <a:prstGeom prst="rect">
            <a:avLst/>
          </a:prstGeom>
          <a:noFill/>
        </p:spPr>
        <p:txBody>
          <a:bodyPr wrap="square">
            <a:spAutoFit/>
          </a:bodyPr>
          <a:lstStyle/>
          <a:p>
            <a:pPr marL="548640" algn="just" rtl="0" eaLnBrk="1" latinLnBrk="0" hangingPunct="1">
              <a:spcBef>
                <a:spcPts val="0"/>
              </a:spcBef>
              <a:spcAft>
                <a:spcPts val="0"/>
              </a:spcAft>
              <a:buClrTx/>
              <a:buSzPts val="1800"/>
            </a:pPr>
            <a:r>
              <a:rPr lang="en-US" sz="2800" b="1" dirty="0">
                <a:solidFill>
                  <a:srgbClr val="FF0000"/>
                </a:solidFill>
              </a:rPr>
              <a:t>4.6.Joining In BA Role</a:t>
            </a:r>
            <a:endParaRPr lang="en-IN" sz="2800" b="1" dirty="0">
              <a:solidFill>
                <a:srgbClr val="FF0000"/>
              </a:solidFill>
              <a:effectLst/>
            </a:endParaRPr>
          </a:p>
        </p:txBody>
      </p:sp>
      <p:sp>
        <p:nvSpPr>
          <p:cNvPr id="8" name="TextBox 3"/>
          <p:cNvSpPr txBox="1"/>
          <p:nvPr/>
        </p:nvSpPr>
        <p:spPr>
          <a:xfrm>
            <a:off x="10776521" y="6368759"/>
            <a:ext cx="1152128" cy="368300"/>
          </a:xfrm>
          <a:prstGeom prst="rect">
            <a:avLst/>
          </a:prstGeom>
          <a:noFill/>
        </p:spPr>
        <p:txBody>
          <a:bodyPr wrap="square" rtlCol="0">
            <a:spAutoFit/>
          </a:bodyPr>
          <a:lstStyle/>
          <a:p>
            <a:r>
              <a:rPr lang="en-US" dirty="0"/>
              <a:t>Slide 5/5</a:t>
            </a:r>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IN"/>
          </a:p>
        </p:txBody>
      </p:sp>
      <p:sp>
        <p:nvSpPr>
          <p:cNvPr id="3" name="Subtitle 2"/>
          <p:cNvSpPr>
            <a:spLocks noGrp="1"/>
          </p:cNvSpPr>
          <p:nvPr>
            <p:ph type="subTitle" idx="1"/>
          </p:nvPr>
        </p:nvSpPr>
        <p:spPr/>
        <p:txBody>
          <a:bodyPr/>
          <a:lstStyle/>
          <a:p>
            <a:endParaRPr lang="en-IN"/>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object 4"/>
          <p:cNvSpPr txBox="1"/>
          <p:nvPr/>
        </p:nvSpPr>
        <p:spPr>
          <a:xfrm>
            <a:off x="10939146" y="157353"/>
            <a:ext cx="1252092" cy="566420"/>
          </a:xfrm>
          <a:prstGeom prst="rect">
            <a:avLst/>
          </a:prstGeom>
        </p:spPr>
        <p:txBody>
          <a:bodyPr vert="horz" wrap="square" lIns="0" tIns="12700" rIns="0" bIns="0" rtlCol="0">
            <a:spAutoFit/>
          </a:bodyPr>
          <a:lstStyle/>
          <a:p>
            <a:pPr marL="12700" marR="5080" indent="217805">
              <a:lnSpc>
                <a:spcPct val="100000"/>
              </a:lnSpc>
              <a:spcBef>
                <a:spcPts val="100"/>
              </a:spcBef>
            </a:pPr>
            <a:r>
              <a:rPr lang="sv-SE" b="1" spc="-20" dirty="0">
                <a:cs typeface="Calibri" panose="020F0502020204030204"/>
              </a:rPr>
              <a:t>Valid till  </a:t>
            </a:r>
            <a:r>
              <a:rPr lang="sv-SE" altLang="sv-SE" b="1" spc="-20" dirty="0">
                <a:cs typeface="Calibri" panose="020F0502020204030204"/>
              </a:rPr>
              <a:t>31 Dec </a:t>
            </a:r>
            <a:r>
              <a:rPr lang="sv-SE" b="1" spc="-20" dirty="0">
                <a:cs typeface="Calibri" panose="020F0502020204030204"/>
              </a:rPr>
              <a:t>2024</a:t>
            </a:r>
            <a:endParaRPr lang="sv-SE" dirty="0">
              <a:cs typeface="Calibri" panose="020F0502020204030204"/>
            </a:endParaRPr>
          </a:p>
        </p:txBody>
      </p:sp>
      <p:sp>
        <p:nvSpPr>
          <p:cNvPr id="7" name="TextBox 5"/>
          <p:cNvSpPr txBox="1"/>
          <p:nvPr/>
        </p:nvSpPr>
        <p:spPr>
          <a:xfrm>
            <a:off x="1" y="6164549"/>
            <a:ext cx="1536572" cy="646331"/>
          </a:xfrm>
          <a:prstGeom prst="rect">
            <a:avLst/>
          </a:prstGeom>
          <a:noFill/>
        </p:spPr>
        <p:txBody>
          <a:bodyPr wrap="square">
            <a:spAutoFit/>
          </a:bodyPr>
          <a:lstStyle/>
          <a:p>
            <a:pPr algn="ctr"/>
            <a:r>
              <a:rPr lang="en-IN" sz="1800" b="0" i="0" u="none" strike="noStrike" dirty="0">
                <a:solidFill>
                  <a:srgbClr val="000000"/>
                </a:solidFill>
                <a:effectLst/>
                <a:latin typeface="Calibri" panose="020F0502020204030204" charset="0"/>
              </a:rPr>
              <a:t>1. BJM Introduction </a:t>
            </a:r>
            <a:endParaRPr lang="en-IN" dirty="0"/>
          </a:p>
        </p:txBody>
      </p:sp>
      <p:sp>
        <p:nvSpPr>
          <p:cNvPr id="10" name="Title 1"/>
          <p:cNvSpPr>
            <a:spLocks noGrp="1"/>
          </p:cNvSpPr>
          <p:nvPr/>
        </p:nvSpPr>
        <p:spPr>
          <a:xfrm>
            <a:off x="407229" y="1260919"/>
            <a:ext cx="4132966" cy="430887"/>
          </a:xfrm>
          <a:prstGeom prst="rect">
            <a:avLst/>
          </a:prstGeom>
        </p:spPr>
        <p:txBody>
          <a:bodyPr wrap="square" lIns="0" tIns="0" rIns="0" bIns="0">
            <a:spAutoFit/>
          </a:bodyPr>
          <a:lstStyle>
            <a:lvl1pPr>
              <a:defRPr sz="4000" b="0" i="0">
                <a:solidFill>
                  <a:srgbClr val="FF0000"/>
                </a:solidFill>
                <a:latin typeface="Calibri" panose="020F0502020204030204"/>
                <a:ea typeface="+mj-ea"/>
                <a:cs typeface="Calibri" panose="020F0502020204030204"/>
              </a:defRPr>
            </a:lvl1pPr>
          </a:lstStyle>
          <a:p>
            <a:r>
              <a:rPr lang="en-IN" sz="2800" b="1" i="0" u="none" strike="noStrike" dirty="0">
                <a:effectLst/>
                <a:latin typeface="Calibri" panose="020F0502020204030204" charset="0"/>
              </a:rPr>
              <a:t>BJM Platform Overview </a:t>
            </a:r>
            <a:r>
              <a:rPr lang="en-IN" sz="2800" b="1" dirty="0"/>
              <a:t> </a:t>
            </a:r>
          </a:p>
        </p:txBody>
      </p:sp>
      <p:sp>
        <p:nvSpPr>
          <p:cNvPr id="11" name="Content Placeholder 2"/>
          <p:cNvSpPr>
            <a:spLocks noGrp="1"/>
          </p:cNvSpPr>
          <p:nvPr>
            <p:ph sz="half" idx="2"/>
          </p:nvPr>
        </p:nvSpPr>
        <p:spPr>
          <a:xfrm>
            <a:off x="407035" y="1932305"/>
            <a:ext cx="5182235" cy="4309110"/>
          </a:xfrm>
        </p:spPr>
        <p:txBody>
          <a:bodyPr>
            <a:normAutofit lnSpcReduction="10000"/>
          </a:bodyPr>
          <a:lstStyle/>
          <a:p>
            <a:pPr marL="0" indent="0">
              <a:buNone/>
            </a:pPr>
            <a:r>
              <a:rPr lang="en-US" sz="2800" b="0" dirty="0"/>
              <a:t>1. BJM Introduction </a:t>
            </a:r>
          </a:p>
          <a:p>
            <a:pPr marL="0" indent="0">
              <a:buNone/>
            </a:pPr>
            <a:r>
              <a:rPr lang="en-US" sz="2800" b="0" dirty="0"/>
              <a:t>2. BJM Platform Registration</a:t>
            </a:r>
          </a:p>
          <a:p>
            <a:pPr marL="0" indent="0">
              <a:buNone/>
            </a:pPr>
            <a:r>
              <a:rPr lang="en-US" sz="2800" b="0" dirty="0"/>
              <a:t>3. BJM Regular Activity</a:t>
            </a:r>
          </a:p>
          <a:p>
            <a:pPr marL="0" indent="0">
              <a:buNone/>
            </a:pPr>
            <a:r>
              <a:rPr lang="en-US" sz="2800" b="0" dirty="0"/>
              <a:t>4. BJM Special Activity </a:t>
            </a:r>
          </a:p>
          <a:p>
            <a:pPr marL="0" indent="0">
              <a:buNone/>
            </a:pPr>
            <a:r>
              <a:rPr lang="en-US" sz="2800" b="0" dirty="0"/>
              <a:t>5. BJM Service Requests &amp; Escalations</a:t>
            </a:r>
          </a:p>
          <a:p>
            <a:pPr marL="0" indent="0">
              <a:buNone/>
            </a:pPr>
            <a:r>
              <a:rPr lang="en-US" sz="2800" b="0" dirty="0"/>
              <a:t>6. BJM Remedial Work - Challenges</a:t>
            </a:r>
          </a:p>
          <a:p>
            <a:pPr marL="0" indent="0">
              <a:buNone/>
            </a:pPr>
            <a:r>
              <a:rPr lang="en-US" sz="2800" b="0" dirty="0"/>
              <a:t>7. BJM Platform Guidelines</a:t>
            </a:r>
            <a:endParaRPr lang="en-IN" sz="2800" b="0" dirty="0"/>
          </a:p>
        </p:txBody>
      </p:sp>
      <p:sp>
        <p:nvSpPr>
          <p:cNvPr id="16" name="TextBox 15"/>
          <p:cNvSpPr txBox="1"/>
          <p:nvPr/>
        </p:nvSpPr>
        <p:spPr>
          <a:xfrm>
            <a:off x="10939081" y="6314784"/>
            <a:ext cx="1152128" cy="368300"/>
          </a:xfrm>
          <a:prstGeom prst="rect">
            <a:avLst/>
          </a:prstGeom>
          <a:noFill/>
        </p:spPr>
        <p:txBody>
          <a:bodyPr wrap="square" rtlCol="0">
            <a:spAutoFit/>
          </a:bodyPr>
          <a:lstStyle/>
          <a:p>
            <a:r>
              <a:rPr lang="en-US" dirty="0"/>
              <a:t>Slide 1/6</a:t>
            </a:r>
            <a:endParaRPr lang="en-IN" dirty="0"/>
          </a:p>
        </p:txBody>
      </p:sp>
      <p:graphicFrame>
        <p:nvGraphicFramePr>
          <p:cNvPr id="18" name="Chart 17"/>
          <p:cNvGraphicFramePr/>
          <p:nvPr/>
        </p:nvGraphicFramePr>
        <p:xfrm>
          <a:off x="5429195" y="1122488"/>
          <a:ext cx="6762988" cy="5192555"/>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 Box 14"/>
          <p:cNvSpPr txBox="1"/>
          <p:nvPr/>
        </p:nvSpPr>
        <p:spPr>
          <a:xfrm>
            <a:off x="-96520" y="98425"/>
            <a:ext cx="1798320" cy="922020"/>
          </a:xfrm>
          <a:prstGeom prst="rect">
            <a:avLst/>
          </a:prstGeom>
          <a:noFill/>
        </p:spPr>
        <p:txBody>
          <a:bodyPr wrap="square" rtlCol="0" anchor="t">
            <a:spAutoFit/>
          </a:bodyPr>
          <a:lstStyle/>
          <a:p>
            <a:pPr algn="ctr"/>
            <a:r>
              <a:rPr lang="en-US" b="1" dirty="0">
                <a:sym typeface="+mn-ea"/>
              </a:rPr>
              <a:t>BA Job Market - Awareness Session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IN"/>
          </a:p>
        </p:txBody>
      </p:sp>
      <p:sp>
        <p:nvSpPr>
          <p:cNvPr id="3" name="Subtitle 2"/>
          <p:cNvSpPr>
            <a:spLocks noGrp="1"/>
          </p:cNvSpPr>
          <p:nvPr>
            <p:ph type="subTitle" idx="1"/>
          </p:nvPr>
        </p:nvSpPr>
        <p:spPr/>
        <p:txBody>
          <a:bodyPr/>
          <a:lstStyle/>
          <a:p>
            <a:endParaRPr lang="en-IN"/>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object 4"/>
          <p:cNvSpPr txBox="1"/>
          <p:nvPr/>
        </p:nvSpPr>
        <p:spPr>
          <a:xfrm>
            <a:off x="10939146" y="157353"/>
            <a:ext cx="1252092" cy="566420"/>
          </a:xfrm>
          <a:prstGeom prst="rect">
            <a:avLst/>
          </a:prstGeom>
        </p:spPr>
        <p:txBody>
          <a:bodyPr vert="horz" wrap="square" lIns="0" tIns="12700" rIns="0" bIns="0" rtlCol="0">
            <a:spAutoFit/>
          </a:bodyPr>
          <a:lstStyle/>
          <a:p>
            <a:pPr marL="12700" marR="5080" indent="217805">
              <a:lnSpc>
                <a:spcPct val="100000"/>
              </a:lnSpc>
              <a:spcBef>
                <a:spcPts val="100"/>
              </a:spcBef>
            </a:pPr>
            <a:r>
              <a:rPr lang="sv-SE" b="1" spc="-20" dirty="0">
                <a:cs typeface="Calibri" panose="020F0502020204030204"/>
              </a:rPr>
              <a:t>Valid till  </a:t>
            </a:r>
            <a:r>
              <a:rPr lang="sv-SE" altLang="sv-SE" b="1" spc="-20" dirty="0">
                <a:cs typeface="Calibri" panose="020F0502020204030204"/>
              </a:rPr>
              <a:t>31 Dec </a:t>
            </a:r>
            <a:r>
              <a:rPr lang="sv-SE" b="1" spc="-20" dirty="0">
                <a:cs typeface="Calibri" panose="020F0502020204030204"/>
              </a:rPr>
              <a:t>2024</a:t>
            </a:r>
            <a:endParaRPr lang="sv-SE" dirty="0">
              <a:cs typeface="Calibri" panose="020F0502020204030204"/>
            </a:endParaRPr>
          </a:p>
        </p:txBody>
      </p:sp>
      <p:sp>
        <p:nvSpPr>
          <p:cNvPr id="15" name="Text Box 14"/>
          <p:cNvSpPr txBox="1"/>
          <p:nvPr/>
        </p:nvSpPr>
        <p:spPr>
          <a:xfrm>
            <a:off x="-96520" y="98425"/>
            <a:ext cx="1798320" cy="922020"/>
          </a:xfrm>
          <a:prstGeom prst="rect">
            <a:avLst/>
          </a:prstGeom>
          <a:noFill/>
        </p:spPr>
        <p:txBody>
          <a:bodyPr wrap="square" rtlCol="0" anchor="t">
            <a:spAutoFit/>
          </a:bodyPr>
          <a:lstStyle/>
          <a:p>
            <a:pPr algn="ctr"/>
            <a:r>
              <a:rPr lang="en-US" b="1" dirty="0">
                <a:sym typeface="+mn-ea"/>
              </a:rPr>
              <a:t>BA Job Market - Awareness Session</a:t>
            </a:r>
          </a:p>
        </p:txBody>
      </p:sp>
      <p:sp>
        <p:nvSpPr>
          <p:cNvPr id="14" name="TextBox 13"/>
          <p:cNvSpPr txBox="1"/>
          <p:nvPr/>
        </p:nvSpPr>
        <p:spPr>
          <a:xfrm>
            <a:off x="51485" y="1132063"/>
            <a:ext cx="6336704" cy="461665"/>
          </a:xfrm>
          <a:prstGeom prst="rect">
            <a:avLst/>
          </a:prstGeom>
          <a:noFill/>
        </p:spPr>
        <p:txBody>
          <a:bodyPr wrap="square">
            <a:spAutoFit/>
          </a:bodyPr>
          <a:lstStyle/>
          <a:p>
            <a:pPr marL="0" algn="l" rtl="0" eaLnBrk="1" latinLnBrk="0" hangingPunct="1">
              <a:spcBef>
                <a:spcPts val="0"/>
              </a:spcBef>
              <a:spcAft>
                <a:spcPts val="0"/>
              </a:spcAft>
            </a:pPr>
            <a:r>
              <a:rPr lang="en-IN" sz="2400" b="1" kern="1200" dirty="0">
                <a:solidFill>
                  <a:srgbClr val="FF0000"/>
                </a:solidFill>
                <a:effectLst/>
                <a:latin typeface="Calibri" panose="020F0502020204030204" charset="0"/>
                <a:ea typeface="+mn-ea"/>
                <a:cs typeface="+mn-cs"/>
              </a:rPr>
              <a:t>5. BJM Service Requests &amp; Escalations</a:t>
            </a:r>
            <a:endParaRPr lang="en-IN" sz="2400" dirty="0">
              <a:solidFill>
                <a:srgbClr val="FF0000"/>
              </a:solidFill>
              <a:effectLst/>
            </a:endParaRPr>
          </a:p>
        </p:txBody>
      </p:sp>
      <p:sp>
        <p:nvSpPr>
          <p:cNvPr id="16" name="TextBox 15"/>
          <p:cNvSpPr txBox="1"/>
          <p:nvPr/>
        </p:nvSpPr>
        <p:spPr>
          <a:xfrm>
            <a:off x="5894159" y="1793761"/>
            <a:ext cx="5903780" cy="4247317"/>
          </a:xfrm>
          <a:prstGeom prst="rect">
            <a:avLst/>
          </a:prstGeom>
          <a:noFill/>
        </p:spPr>
        <p:txBody>
          <a:bodyPr wrap="square">
            <a:spAutoFit/>
          </a:bodyPr>
          <a:lstStyle/>
          <a:p>
            <a:pPr marL="285750" indent="-285750">
              <a:buSzPts val="1800"/>
              <a:buFont typeface="Wingdings" panose="05000000000000000000" pitchFamily="2" charset="2"/>
              <a:buChar char="Ø"/>
            </a:pPr>
            <a:r>
              <a:rPr lang="en-US" sz="1800" kern="1200" dirty="0">
                <a:solidFill>
                  <a:srgbClr val="000000"/>
                </a:solidFill>
                <a:effectLst/>
                <a:latin typeface="Trebuchet MS" panose="020B0603020202020204" charset="0"/>
                <a:ea typeface="Calibri" panose="020F0502020204030204" charset="0"/>
                <a:cs typeface="Times New Roman" panose="02020603050405020304" pitchFamily="18" charset="0"/>
              </a:rPr>
              <a:t>Utilize </a:t>
            </a:r>
            <a:r>
              <a:rPr lang="en-US" dirty="0">
                <a:solidFill>
                  <a:srgbClr val="000000"/>
                </a:solidFill>
                <a:latin typeface="Trebuchet MS" panose="020B0603020202020204" charset="0"/>
                <a:ea typeface="Calibri" panose="020F0502020204030204" charset="0"/>
                <a:cs typeface="Times New Roman" panose="02020603050405020304" pitchFamily="18" charset="0"/>
              </a:rPr>
              <a:t>BJM</a:t>
            </a:r>
            <a:r>
              <a:rPr lang="en-US" sz="1800" kern="1200" dirty="0">
                <a:solidFill>
                  <a:srgbClr val="000000"/>
                </a:solidFill>
                <a:effectLst/>
                <a:latin typeface="Trebuchet MS" panose="020B0603020202020204" charset="0"/>
                <a:ea typeface="Calibri" panose="020F0502020204030204" charset="0"/>
                <a:cs typeface="Times New Roman" panose="02020603050405020304" pitchFamily="18" charset="0"/>
              </a:rPr>
              <a:t> Service Request feature in </a:t>
            </a:r>
            <a:r>
              <a:rPr lang="en-US" sz="1800" b="1" kern="1200" dirty="0">
                <a:solidFill>
                  <a:srgbClr val="000000"/>
                </a:solidFill>
                <a:effectLst/>
                <a:latin typeface="Trebuchet MS" panose="020B0603020202020204" charset="0"/>
                <a:ea typeface="Calibri" panose="020F0502020204030204" charset="0"/>
                <a:cs typeface="Times New Roman" panose="02020603050405020304" pitchFamily="18" charset="0"/>
              </a:rPr>
              <a:t>BJM Platform Tab</a:t>
            </a:r>
            <a:r>
              <a:rPr lang="en-US" sz="1800" kern="1200" dirty="0">
                <a:solidFill>
                  <a:srgbClr val="000000"/>
                </a:solidFill>
                <a:effectLst/>
                <a:latin typeface="Trebuchet MS" panose="020B0603020202020204" charset="0"/>
                <a:ea typeface="Calibri" panose="020F0502020204030204" charset="0"/>
                <a:cs typeface="Times New Roman" panose="02020603050405020304" pitchFamily="18" charset="0"/>
              </a:rPr>
              <a:t>, go to </a:t>
            </a:r>
            <a:r>
              <a:rPr lang="en-US" sz="1800" b="1" kern="1200" dirty="0">
                <a:solidFill>
                  <a:srgbClr val="000000"/>
                </a:solidFill>
                <a:effectLst/>
                <a:latin typeface="Trebuchet MS" panose="020B0603020202020204" charset="0"/>
                <a:ea typeface="Calibri" panose="020F0502020204030204" charset="0"/>
                <a:cs typeface="Times New Roman" panose="02020603050405020304" pitchFamily="18" charset="0"/>
              </a:rPr>
              <a:t>BJM service request</a:t>
            </a:r>
            <a:r>
              <a:rPr lang="en-US" sz="1800" kern="1200" dirty="0">
                <a:solidFill>
                  <a:srgbClr val="000000"/>
                </a:solidFill>
                <a:effectLst/>
                <a:latin typeface="Trebuchet MS" panose="020B0603020202020204" charset="0"/>
                <a:ea typeface="Calibri" panose="020F0502020204030204" charset="0"/>
                <a:cs typeface="Times New Roman" panose="02020603050405020304" pitchFamily="18" charset="0"/>
              </a:rPr>
              <a:t> to interact with Team HR - Talent Pool</a:t>
            </a:r>
          </a:p>
          <a:p>
            <a:pPr algn="l" rtl="0" eaLnBrk="1" latinLnBrk="0" hangingPunct="1">
              <a:spcBef>
                <a:spcPts val="0"/>
              </a:spcBef>
              <a:spcAft>
                <a:spcPts val="0"/>
              </a:spcAft>
              <a:buClrTx/>
              <a:buSzPts val="1800"/>
            </a:pPr>
            <a:endParaRPr lang="en-US" sz="1800" kern="1200" dirty="0">
              <a:solidFill>
                <a:srgbClr val="000000"/>
              </a:solidFill>
              <a:effectLst/>
              <a:latin typeface="Trebuchet MS" panose="020B0603020202020204" charset="0"/>
              <a:ea typeface="Calibri" panose="020F0502020204030204" charset="0"/>
              <a:cs typeface="Times New Roman" panose="02020603050405020304" pitchFamily="18" charset="0"/>
            </a:endParaRPr>
          </a:p>
          <a:p>
            <a:pPr marL="285750" indent="-285750" algn="l" rtl="0" eaLnBrk="1" latinLnBrk="0" hangingPunct="1">
              <a:spcBef>
                <a:spcPts val="0"/>
              </a:spcBef>
              <a:spcAft>
                <a:spcPts val="0"/>
              </a:spcAft>
              <a:buClrTx/>
              <a:buSzPts val="1800"/>
              <a:buFont typeface="Wingdings" panose="05000000000000000000" pitchFamily="2" charset="2"/>
              <a:buChar char="Ø"/>
            </a:pPr>
            <a:r>
              <a:rPr lang="en-US" sz="1800" kern="1200" dirty="0">
                <a:solidFill>
                  <a:srgbClr val="000000"/>
                </a:solidFill>
                <a:effectLst/>
                <a:latin typeface="Trebuchet MS" panose="020B0603020202020204" charset="0"/>
                <a:ea typeface="Calibri" panose="020F0502020204030204" charset="0"/>
                <a:cs typeface="Times New Roman" panose="02020603050405020304" pitchFamily="18" charset="0"/>
              </a:rPr>
              <a:t>Aspirant should communicate through service requests in coepd portal </a:t>
            </a:r>
          </a:p>
          <a:p>
            <a:pPr marL="285750" indent="-285750">
              <a:buSzPts val="1800"/>
              <a:buFont typeface="Wingdings" panose="05000000000000000000" pitchFamily="2" charset="2"/>
              <a:buChar char="Ø"/>
            </a:pPr>
            <a:r>
              <a:rPr lang="en-US" dirty="0">
                <a:latin typeface="Trebuchet MS" panose="020B0603020202020204" charset="0"/>
              </a:rPr>
              <a:t>There should be minimum of 100 characters in the service request.</a:t>
            </a:r>
          </a:p>
          <a:p>
            <a:pPr marL="285750" indent="-285750">
              <a:buSzPts val="1800"/>
              <a:buFont typeface="Wingdings" panose="05000000000000000000" pitchFamily="2" charset="2"/>
              <a:buChar char="Ø"/>
            </a:pPr>
            <a:r>
              <a:rPr lang="en-US" sz="1800" kern="1200" dirty="0">
                <a:solidFill>
                  <a:srgbClr val="000000"/>
                </a:solidFill>
                <a:effectLst/>
                <a:latin typeface="Trebuchet MS" panose="020B0603020202020204" charset="0"/>
                <a:ea typeface="+mn-ea"/>
                <a:cs typeface="+mn-cs"/>
              </a:rPr>
              <a:t>You can escalate on the non responded  BJM Service request after 32 hours. By clicking that escalation button</a:t>
            </a:r>
          </a:p>
          <a:p>
            <a:pPr marL="285750" indent="-285750">
              <a:buSzPts val="1800"/>
              <a:buFont typeface="Wingdings" panose="05000000000000000000" pitchFamily="2" charset="2"/>
              <a:buChar char="Ø"/>
            </a:pPr>
            <a:r>
              <a:rPr lang="en-US" sz="1800" kern="1200" dirty="0">
                <a:solidFill>
                  <a:srgbClr val="000000"/>
                </a:solidFill>
                <a:effectLst/>
                <a:latin typeface="Trebuchet MS" panose="020B0603020202020204" charset="0"/>
                <a:ea typeface="+mn-ea"/>
                <a:cs typeface="+mn-cs"/>
              </a:rPr>
              <a:t>Escalation is available only for 3 days after the Job Search service request is raised</a:t>
            </a:r>
          </a:p>
          <a:p>
            <a:pPr marL="285750" indent="-285750">
              <a:buSzPts val="1800"/>
              <a:buFont typeface="Wingdings" panose="05000000000000000000" pitchFamily="2" charset="2"/>
              <a:buChar char="Ø"/>
            </a:pPr>
            <a:r>
              <a:rPr lang="en-US" sz="1800" kern="1200" dirty="0">
                <a:solidFill>
                  <a:srgbClr val="000000"/>
                </a:solidFill>
                <a:effectLst/>
                <a:latin typeface="Trebuchet MS" panose="020B0603020202020204" charset="0"/>
                <a:ea typeface="+mn-ea"/>
                <a:cs typeface="+mn-cs"/>
              </a:rPr>
              <a:t>Min TAT is 24 hours to raise </a:t>
            </a:r>
            <a:r>
              <a:rPr lang="en-US" dirty="0">
                <a:solidFill>
                  <a:srgbClr val="000000"/>
                </a:solidFill>
                <a:latin typeface="Trebuchet MS" panose="020B0603020202020204" charset="0"/>
              </a:rPr>
              <a:t>BJM</a:t>
            </a:r>
            <a:r>
              <a:rPr lang="en-US" sz="1800" kern="1200" dirty="0">
                <a:solidFill>
                  <a:srgbClr val="000000"/>
                </a:solidFill>
                <a:effectLst/>
                <a:latin typeface="Trebuchet MS" panose="020B0603020202020204" charset="0"/>
                <a:ea typeface="+mn-ea"/>
                <a:cs typeface="+mn-cs"/>
              </a:rPr>
              <a:t> Service Request</a:t>
            </a:r>
            <a:endParaRPr lang="en-IN" sz="1800" dirty="0">
              <a:effectLst/>
            </a:endParaRPr>
          </a:p>
          <a:p>
            <a:pPr algn="l" rtl="0" eaLnBrk="1" latinLnBrk="0" hangingPunct="1">
              <a:spcBef>
                <a:spcPts val="0"/>
              </a:spcBef>
              <a:spcAft>
                <a:spcPts val="0"/>
              </a:spcAft>
            </a:pPr>
            <a:endParaRPr lang="en-IN" dirty="0">
              <a:effectLst/>
            </a:endParaRPr>
          </a:p>
        </p:txBody>
      </p:sp>
      <p:sp>
        <p:nvSpPr>
          <p:cNvPr id="4" name="TextBox 1"/>
          <p:cNvSpPr txBox="1"/>
          <p:nvPr/>
        </p:nvSpPr>
        <p:spPr>
          <a:xfrm>
            <a:off x="-73660" y="6211277"/>
            <a:ext cx="1775520" cy="646331"/>
          </a:xfrm>
          <a:prstGeom prst="rect">
            <a:avLst/>
          </a:prstGeom>
          <a:noFill/>
        </p:spPr>
        <p:txBody>
          <a:bodyPr wrap="square" rtlCol="0">
            <a:spAutoFit/>
          </a:bodyPr>
          <a:lstStyle/>
          <a:p>
            <a:r>
              <a:rPr lang="en-US" dirty="0"/>
              <a:t>5. BJM Service Req &amp; Escalation</a:t>
            </a:r>
            <a:endParaRPr lang="en-IN" dirty="0"/>
          </a:p>
        </p:txBody>
      </p:sp>
      <p:pic>
        <p:nvPicPr>
          <p:cNvPr id="11" name="Picture 10"/>
          <p:cNvPicPr>
            <a:picLocks noChangeAspect="1"/>
          </p:cNvPicPr>
          <p:nvPr/>
        </p:nvPicPr>
        <p:blipFill>
          <a:blip r:embed="rId3"/>
          <a:stretch>
            <a:fillRect/>
          </a:stretch>
        </p:blipFill>
        <p:spPr>
          <a:xfrm>
            <a:off x="194310" y="1793875"/>
            <a:ext cx="5467985" cy="4041775"/>
          </a:xfrm>
          <a:prstGeom prst="rect">
            <a:avLst/>
          </a:prstGeom>
          <a:ln>
            <a:solidFill>
              <a:schemeClr val="tx1"/>
            </a:solidFill>
          </a:ln>
        </p:spPr>
      </p:pic>
      <p:sp>
        <p:nvSpPr>
          <p:cNvPr id="8" name="TextBox 3"/>
          <p:cNvSpPr txBox="1"/>
          <p:nvPr/>
        </p:nvSpPr>
        <p:spPr>
          <a:xfrm>
            <a:off x="10776521" y="6368759"/>
            <a:ext cx="1152128" cy="368300"/>
          </a:xfrm>
          <a:prstGeom prst="rect">
            <a:avLst/>
          </a:prstGeom>
          <a:noFill/>
        </p:spPr>
        <p:txBody>
          <a:bodyPr wrap="square" rtlCol="0">
            <a:spAutoFit/>
          </a:bodyPr>
          <a:lstStyle/>
          <a:p>
            <a:r>
              <a:rPr lang="en-US" dirty="0"/>
              <a:t>Slide 1/2</a:t>
            </a:r>
            <a:endParaRPr lang="en-IN"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IN"/>
          </a:p>
        </p:txBody>
      </p:sp>
      <p:sp>
        <p:nvSpPr>
          <p:cNvPr id="3" name="Subtitle 2"/>
          <p:cNvSpPr>
            <a:spLocks noGrp="1"/>
          </p:cNvSpPr>
          <p:nvPr>
            <p:ph type="subTitle" idx="1"/>
          </p:nvPr>
        </p:nvSpPr>
        <p:spPr/>
        <p:txBody>
          <a:bodyPr/>
          <a:lstStyle/>
          <a:p>
            <a:endParaRPr lang="en-IN"/>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object 4"/>
          <p:cNvSpPr txBox="1"/>
          <p:nvPr/>
        </p:nvSpPr>
        <p:spPr>
          <a:xfrm>
            <a:off x="10939146" y="157353"/>
            <a:ext cx="1252092" cy="566420"/>
          </a:xfrm>
          <a:prstGeom prst="rect">
            <a:avLst/>
          </a:prstGeom>
        </p:spPr>
        <p:txBody>
          <a:bodyPr vert="horz" wrap="square" lIns="0" tIns="12700" rIns="0" bIns="0" rtlCol="0">
            <a:spAutoFit/>
          </a:bodyPr>
          <a:lstStyle/>
          <a:p>
            <a:pPr marL="12700" marR="5080" indent="217805">
              <a:lnSpc>
                <a:spcPct val="100000"/>
              </a:lnSpc>
              <a:spcBef>
                <a:spcPts val="100"/>
              </a:spcBef>
            </a:pPr>
            <a:r>
              <a:rPr lang="sv-SE" b="1" spc="-20" dirty="0">
                <a:cs typeface="Calibri" panose="020F0502020204030204"/>
              </a:rPr>
              <a:t>Valid till  </a:t>
            </a:r>
            <a:r>
              <a:rPr lang="sv-SE" altLang="sv-SE" b="1" spc="-20" dirty="0">
                <a:cs typeface="Calibri" panose="020F0502020204030204"/>
              </a:rPr>
              <a:t>31 Dec </a:t>
            </a:r>
            <a:r>
              <a:rPr lang="sv-SE" b="1" spc="-20" dirty="0">
                <a:cs typeface="Calibri" panose="020F0502020204030204"/>
              </a:rPr>
              <a:t>2024</a:t>
            </a:r>
            <a:endParaRPr lang="sv-SE" dirty="0">
              <a:cs typeface="Calibri" panose="020F0502020204030204"/>
            </a:endParaRPr>
          </a:p>
        </p:txBody>
      </p:sp>
      <p:sp>
        <p:nvSpPr>
          <p:cNvPr id="15" name="Text Box 14"/>
          <p:cNvSpPr txBox="1"/>
          <p:nvPr/>
        </p:nvSpPr>
        <p:spPr>
          <a:xfrm>
            <a:off x="-96520" y="98425"/>
            <a:ext cx="1798320" cy="922020"/>
          </a:xfrm>
          <a:prstGeom prst="rect">
            <a:avLst/>
          </a:prstGeom>
          <a:noFill/>
        </p:spPr>
        <p:txBody>
          <a:bodyPr wrap="square" rtlCol="0" anchor="t">
            <a:spAutoFit/>
          </a:bodyPr>
          <a:lstStyle/>
          <a:p>
            <a:pPr algn="ctr"/>
            <a:r>
              <a:rPr lang="en-US" b="1" dirty="0">
                <a:sym typeface="+mn-ea"/>
              </a:rPr>
              <a:t>BA Job Market - Awareness Session</a:t>
            </a:r>
          </a:p>
        </p:txBody>
      </p:sp>
      <p:sp>
        <p:nvSpPr>
          <p:cNvPr id="9" name="TextBox 8"/>
          <p:cNvSpPr txBox="1"/>
          <p:nvPr/>
        </p:nvSpPr>
        <p:spPr>
          <a:xfrm>
            <a:off x="0" y="6172795"/>
            <a:ext cx="1703512" cy="646331"/>
          </a:xfrm>
          <a:prstGeom prst="rect">
            <a:avLst/>
          </a:prstGeom>
          <a:noFill/>
        </p:spPr>
        <p:txBody>
          <a:bodyPr wrap="square">
            <a:spAutoFit/>
          </a:bodyPr>
          <a:lstStyle/>
          <a:p>
            <a:pPr marL="0" algn="l" rtl="0" eaLnBrk="1" latinLnBrk="0" hangingPunct="1">
              <a:spcBef>
                <a:spcPts val="0"/>
              </a:spcBef>
              <a:spcAft>
                <a:spcPts val="0"/>
              </a:spcAft>
            </a:pPr>
            <a:r>
              <a:rPr lang="en-US" dirty="0">
                <a:solidFill>
                  <a:srgbClr val="000000"/>
                </a:solidFill>
                <a:latin typeface="Calibri" panose="020F0502020204030204" charset="0"/>
              </a:rPr>
              <a:t>5.BJM-Service </a:t>
            </a:r>
            <a:r>
              <a:rPr lang="en-US" dirty="0" err="1">
                <a:solidFill>
                  <a:srgbClr val="000000"/>
                </a:solidFill>
                <a:latin typeface="Calibri" panose="020F0502020204030204" charset="0"/>
              </a:rPr>
              <a:t>Req&amp;Escalation</a:t>
            </a:r>
            <a:endParaRPr lang="en-IN" dirty="0">
              <a:effectLst/>
            </a:endParaRPr>
          </a:p>
        </p:txBody>
      </p:sp>
      <p:sp>
        <p:nvSpPr>
          <p:cNvPr id="4" name="TextBox 5"/>
          <p:cNvSpPr txBox="1"/>
          <p:nvPr/>
        </p:nvSpPr>
        <p:spPr>
          <a:xfrm>
            <a:off x="1163452" y="1658823"/>
            <a:ext cx="9865096" cy="3969385"/>
          </a:xfrm>
          <a:prstGeom prst="rect">
            <a:avLst/>
          </a:prstGeom>
          <a:noFill/>
        </p:spPr>
        <p:txBody>
          <a:bodyPr wrap="square">
            <a:spAutoFit/>
          </a:bodyPr>
          <a:lstStyle/>
          <a:p>
            <a:pPr marL="285750" indent="-285750" algn="l" rtl="0" eaLnBrk="1" latinLnBrk="0" hangingPunct="1">
              <a:spcBef>
                <a:spcPts val="0"/>
              </a:spcBef>
              <a:spcAft>
                <a:spcPts val="0"/>
              </a:spcAft>
              <a:buFont typeface="Wingdings" panose="05000000000000000000" pitchFamily="2" charset="2"/>
              <a:buChar char="Ø"/>
            </a:pPr>
            <a:r>
              <a:rPr lang="en-US" sz="1800" kern="1200" dirty="0">
                <a:solidFill>
                  <a:srgbClr val="000000"/>
                </a:solidFill>
                <a:effectLst/>
                <a:latin typeface="Trebuchet MS" panose="020B0603020202020204" charset="0"/>
                <a:ea typeface="Calibri" panose="020F0502020204030204" charset="0"/>
                <a:cs typeface="Times New Roman" panose="02020603050405020304" pitchFamily="18" charset="0"/>
              </a:rPr>
              <a:t>Before raising request about the BJM Platform, students should be careful to include all relevant information like finetuning resume, when applying for jobs, make final adjustments to your CV</a:t>
            </a:r>
          </a:p>
          <a:p>
            <a:pPr algn="l" rtl="0" eaLnBrk="1" latinLnBrk="0" hangingPunct="1">
              <a:spcBef>
                <a:spcPts val="0"/>
              </a:spcBef>
              <a:spcAft>
                <a:spcPts val="0"/>
              </a:spcAft>
            </a:pPr>
            <a:endParaRPr lang="en-IN" dirty="0">
              <a:effectLst/>
            </a:endParaRPr>
          </a:p>
          <a:p>
            <a:pPr marL="285750" indent="-285750" algn="l" rtl="0" eaLnBrk="1" latinLnBrk="0" hangingPunct="1">
              <a:spcBef>
                <a:spcPts val="0"/>
              </a:spcBef>
              <a:spcAft>
                <a:spcPts val="0"/>
              </a:spcAft>
              <a:buFont typeface="Wingdings" panose="05000000000000000000" pitchFamily="2" charset="2"/>
              <a:buChar char="Ø"/>
            </a:pPr>
            <a:r>
              <a:rPr lang="en-US" sz="1800" kern="1200" dirty="0">
                <a:solidFill>
                  <a:srgbClr val="000000"/>
                </a:solidFill>
                <a:effectLst/>
                <a:latin typeface="Trebuchet MS" panose="020B0603020202020204" charset="0"/>
                <a:ea typeface="Calibri" panose="020F0502020204030204" charset="0"/>
                <a:cs typeface="Times New Roman" panose="02020603050405020304" pitchFamily="18" charset="0"/>
              </a:rPr>
              <a:t>Attending BJM Platform Awareness Session is mandatory to start the Team HR - Talent Pool wing support, before they raise a service request ,For every two weeks the candidate attend the induction or else Team HR - Talent Pool supports stops.</a:t>
            </a:r>
          </a:p>
          <a:p>
            <a:pPr marL="285750" indent="-285750" algn="l" rtl="0" eaLnBrk="1" latinLnBrk="0" hangingPunct="1">
              <a:spcBef>
                <a:spcPts val="0"/>
              </a:spcBef>
              <a:spcAft>
                <a:spcPts val="0"/>
              </a:spcAft>
              <a:buFont typeface="Wingdings" panose="05000000000000000000" pitchFamily="2" charset="2"/>
              <a:buChar char="Ø"/>
            </a:pPr>
            <a:endParaRPr lang="en-US" dirty="0">
              <a:solidFill>
                <a:srgbClr val="000000"/>
              </a:solidFill>
              <a:latin typeface="Trebuchet MS" panose="020B0603020202020204" charset="0"/>
              <a:cs typeface="Times New Roman" panose="02020603050405020304" pitchFamily="18" charset="0"/>
            </a:endParaRPr>
          </a:p>
          <a:p>
            <a:pPr marL="285750" indent="-285750" algn="l" rtl="0" eaLnBrk="1" latinLnBrk="0" hangingPunct="1">
              <a:spcBef>
                <a:spcPts val="0"/>
              </a:spcBef>
              <a:spcAft>
                <a:spcPts val="0"/>
              </a:spcAft>
              <a:buFont typeface="Wingdings" panose="05000000000000000000" pitchFamily="2" charset="2"/>
              <a:buChar char="Ø"/>
            </a:pPr>
            <a:r>
              <a:rPr lang="en-US" b="1" dirty="0">
                <a:effectLst/>
                <a:latin typeface="Trebuchet MS" panose="020B0603020202020204" charset="0"/>
                <a:cs typeface="Times New Roman" panose="02020603050405020304" pitchFamily="18" charset="0"/>
              </a:rPr>
              <a:t>Availability of Service Request Window</a:t>
            </a:r>
          </a:p>
          <a:p>
            <a:pPr algn="l" rtl="0" eaLnBrk="1" latinLnBrk="0" hangingPunct="1">
              <a:spcBef>
                <a:spcPts val="0"/>
              </a:spcBef>
              <a:spcAft>
                <a:spcPts val="0"/>
              </a:spcAft>
            </a:pPr>
            <a:endParaRPr lang="en-US" b="1" dirty="0">
              <a:effectLst/>
              <a:latin typeface="Trebuchet MS" panose="020B0603020202020204" charset="0"/>
              <a:cs typeface="Times New Roman" panose="02020603050405020304" pitchFamily="18" charset="0"/>
            </a:endParaRPr>
          </a:p>
          <a:p>
            <a:pPr marL="285750" indent="-285750" algn="l" rtl="0" eaLnBrk="1" latinLnBrk="0" hangingPunct="1">
              <a:spcBef>
                <a:spcPts val="0"/>
              </a:spcBef>
              <a:spcAft>
                <a:spcPts val="0"/>
              </a:spcAft>
              <a:buFont typeface="Wingdings" panose="05000000000000000000" pitchFamily="2" charset="2"/>
              <a:buChar char="q"/>
            </a:pPr>
            <a:r>
              <a:rPr lang="en-US" dirty="0">
                <a:latin typeface="Trebuchet MS" panose="020B0603020202020204" charset="0"/>
                <a:cs typeface="Times New Roman" panose="02020603050405020304" pitchFamily="18" charset="0"/>
              </a:rPr>
              <a:t>10 AM to 5 PM ONLY</a:t>
            </a:r>
          </a:p>
          <a:p>
            <a:pPr marL="285750" indent="-285750" algn="l" rtl="0" eaLnBrk="1" latinLnBrk="0" hangingPunct="1">
              <a:spcBef>
                <a:spcPts val="0"/>
              </a:spcBef>
              <a:spcAft>
                <a:spcPts val="0"/>
              </a:spcAft>
              <a:buFont typeface="Wingdings" panose="05000000000000000000" pitchFamily="2" charset="2"/>
              <a:buChar char="q"/>
            </a:pPr>
            <a:r>
              <a:rPr lang="en-US" dirty="0">
                <a:effectLst/>
                <a:latin typeface="Trebuchet MS" panose="020B0603020202020204" charset="0"/>
                <a:cs typeface="Times New Roman" panose="02020603050405020304" pitchFamily="18" charset="0"/>
              </a:rPr>
              <a:t>After 5PM,it will be deemed as next day submission</a:t>
            </a:r>
          </a:p>
          <a:p>
            <a:pPr marL="285750" indent="-285750" algn="l" rtl="0" eaLnBrk="1" latinLnBrk="0" hangingPunct="1">
              <a:spcBef>
                <a:spcPts val="0"/>
              </a:spcBef>
              <a:spcAft>
                <a:spcPts val="0"/>
              </a:spcAft>
              <a:buFont typeface="Wingdings" panose="05000000000000000000" pitchFamily="2" charset="2"/>
              <a:buChar char="q"/>
            </a:pPr>
            <a:r>
              <a:rPr lang="en-US" dirty="0">
                <a:latin typeface="Trebuchet MS" panose="020B0603020202020204" charset="0"/>
                <a:cs typeface="Times New Roman" panose="02020603050405020304" pitchFamily="18" charset="0"/>
              </a:rPr>
              <a:t>Available on weekdays only.(Monday to Saturday)</a:t>
            </a:r>
          </a:p>
          <a:p>
            <a:pPr marL="285750" indent="-285750" algn="l" rtl="0" eaLnBrk="1" latinLnBrk="0" hangingPunct="1">
              <a:spcBef>
                <a:spcPts val="0"/>
              </a:spcBef>
              <a:spcAft>
                <a:spcPts val="0"/>
              </a:spcAft>
              <a:buFont typeface="Wingdings" panose="05000000000000000000" pitchFamily="2" charset="2"/>
              <a:buChar char="q"/>
            </a:pPr>
            <a:r>
              <a:rPr lang="en-US" dirty="0">
                <a:effectLst/>
                <a:latin typeface="Trebuchet MS" panose="020B0603020202020204" charset="0"/>
                <a:cs typeface="Times New Roman" panose="02020603050405020304" pitchFamily="18" charset="0"/>
              </a:rPr>
              <a:t>Not Available on Sunday’s and festival Holidays</a:t>
            </a:r>
            <a:endParaRPr lang="en-IN" dirty="0">
              <a:effectLst/>
            </a:endParaRPr>
          </a:p>
        </p:txBody>
      </p:sp>
      <p:sp>
        <p:nvSpPr>
          <p:cNvPr id="8" name="TextBox 3"/>
          <p:cNvSpPr txBox="1"/>
          <p:nvPr/>
        </p:nvSpPr>
        <p:spPr>
          <a:xfrm>
            <a:off x="10776521" y="6368759"/>
            <a:ext cx="1152128" cy="368300"/>
          </a:xfrm>
          <a:prstGeom prst="rect">
            <a:avLst/>
          </a:prstGeom>
          <a:noFill/>
        </p:spPr>
        <p:txBody>
          <a:bodyPr wrap="square" rtlCol="0">
            <a:spAutoFit/>
          </a:bodyPr>
          <a:lstStyle/>
          <a:p>
            <a:r>
              <a:rPr lang="en-US" dirty="0"/>
              <a:t>Slide 2/2</a:t>
            </a:r>
            <a:endParaRPr lang="en-IN"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IN"/>
          </a:p>
        </p:txBody>
      </p:sp>
      <p:sp>
        <p:nvSpPr>
          <p:cNvPr id="3" name="Subtitle 2"/>
          <p:cNvSpPr>
            <a:spLocks noGrp="1"/>
          </p:cNvSpPr>
          <p:nvPr>
            <p:ph type="subTitle" idx="1"/>
          </p:nvPr>
        </p:nvSpPr>
        <p:spPr/>
        <p:txBody>
          <a:bodyPr/>
          <a:lstStyle/>
          <a:p>
            <a:endParaRPr lang="en-IN"/>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object 4"/>
          <p:cNvSpPr txBox="1"/>
          <p:nvPr/>
        </p:nvSpPr>
        <p:spPr>
          <a:xfrm>
            <a:off x="10939146" y="157353"/>
            <a:ext cx="1252092" cy="566420"/>
          </a:xfrm>
          <a:prstGeom prst="rect">
            <a:avLst/>
          </a:prstGeom>
        </p:spPr>
        <p:txBody>
          <a:bodyPr vert="horz" wrap="square" lIns="0" tIns="12700" rIns="0" bIns="0" rtlCol="0">
            <a:spAutoFit/>
          </a:bodyPr>
          <a:lstStyle/>
          <a:p>
            <a:pPr marL="12700" marR="5080" indent="217805">
              <a:lnSpc>
                <a:spcPct val="100000"/>
              </a:lnSpc>
              <a:spcBef>
                <a:spcPts val="100"/>
              </a:spcBef>
            </a:pPr>
            <a:r>
              <a:rPr lang="sv-SE" b="1" spc="-20" dirty="0">
                <a:cs typeface="Calibri" panose="020F0502020204030204"/>
              </a:rPr>
              <a:t>Valid till  </a:t>
            </a:r>
            <a:r>
              <a:rPr lang="sv-SE" altLang="sv-SE" b="1" spc="-20" dirty="0">
                <a:cs typeface="Calibri" panose="020F0502020204030204"/>
              </a:rPr>
              <a:t>31 Dec </a:t>
            </a:r>
            <a:r>
              <a:rPr lang="sv-SE" b="1" spc="-20" dirty="0">
                <a:cs typeface="Calibri" panose="020F0502020204030204"/>
              </a:rPr>
              <a:t>2024</a:t>
            </a:r>
            <a:endParaRPr lang="sv-SE" dirty="0">
              <a:cs typeface="Calibri" panose="020F0502020204030204"/>
            </a:endParaRPr>
          </a:p>
        </p:txBody>
      </p:sp>
      <p:sp>
        <p:nvSpPr>
          <p:cNvPr id="15" name="Text Box 14"/>
          <p:cNvSpPr txBox="1"/>
          <p:nvPr/>
        </p:nvSpPr>
        <p:spPr>
          <a:xfrm>
            <a:off x="-96520" y="98425"/>
            <a:ext cx="1798320" cy="922020"/>
          </a:xfrm>
          <a:prstGeom prst="rect">
            <a:avLst/>
          </a:prstGeom>
          <a:noFill/>
        </p:spPr>
        <p:txBody>
          <a:bodyPr wrap="square" rtlCol="0" anchor="t">
            <a:spAutoFit/>
          </a:bodyPr>
          <a:lstStyle/>
          <a:p>
            <a:pPr algn="ctr"/>
            <a:r>
              <a:rPr lang="en-US" b="1" dirty="0">
                <a:sym typeface="+mn-ea"/>
              </a:rPr>
              <a:t>BA Job Market - Awareness Session</a:t>
            </a:r>
          </a:p>
        </p:txBody>
      </p:sp>
      <p:sp>
        <p:nvSpPr>
          <p:cNvPr id="11" name="TextBox 10"/>
          <p:cNvSpPr txBox="1"/>
          <p:nvPr/>
        </p:nvSpPr>
        <p:spPr>
          <a:xfrm>
            <a:off x="1055157" y="1720840"/>
            <a:ext cx="10081686" cy="3416320"/>
          </a:xfrm>
          <a:prstGeom prst="rect">
            <a:avLst/>
          </a:prstGeom>
          <a:noFill/>
        </p:spPr>
        <p:txBody>
          <a:bodyPr wrap="square">
            <a:spAutoFit/>
          </a:bodyPr>
          <a:lstStyle/>
          <a:p>
            <a:endParaRPr lang="en-US" dirty="0">
              <a:latin typeface="Trebuchet MS" panose="020B0603020202020204" charset="0"/>
              <a:ea typeface="Calibri" panose="020F0502020204030204" charset="0"/>
              <a:cs typeface="Times New Roman" panose="02020603050405020304" pitchFamily="18" charset="0"/>
            </a:endParaRPr>
          </a:p>
          <a:p>
            <a:pPr marL="285750" indent="-285750">
              <a:buFont typeface="Wingdings" panose="05000000000000000000" pitchFamily="2" charset="2"/>
              <a:buChar char="Ø"/>
            </a:pPr>
            <a:endParaRPr lang="en-US" dirty="0">
              <a:latin typeface="Trebuchet MS" panose="020B0603020202020204" charset="0"/>
              <a:ea typeface="Calibri" panose="020F0502020204030204" charset="0"/>
              <a:cs typeface="Times New Roman" panose="02020603050405020304" pitchFamily="18" charset="0"/>
            </a:endParaRPr>
          </a:p>
          <a:p>
            <a:pPr marL="285750" indent="-285750">
              <a:buFont typeface="Wingdings" panose="05000000000000000000" pitchFamily="2" charset="2"/>
              <a:buChar char="Ø"/>
            </a:pPr>
            <a:endParaRPr lang="en-US" dirty="0">
              <a:latin typeface="Trebuchet MS" panose="020B0603020202020204" charset="0"/>
              <a:ea typeface="Calibri" panose="020F0502020204030204" charset="0"/>
              <a:cs typeface="Times New Roman" panose="02020603050405020304" pitchFamily="18" charset="0"/>
            </a:endParaRPr>
          </a:p>
          <a:p>
            <a:pPr marL="285750" indent="-285750">
              <a:buFont typeface="Wingdings" panose="05000000000000000000" pitchFamily="2" charset="2"/>
              <a:buChar char="Ø"/>
            </a:pPr>
            <a:r>
              <a:rPr lang="en-US" dirty="0">
                <a:latin typeface="Trebuchet MS" panose="020B0603020202020204" charset="0"/>
                <a:ea typeface="Calibri" panose="020F0502020204030204" charset="0"/>
                <a:cs typeface="Times New Roman" panose="02020603050405020304" pitchFamily="18" charset="0"/>
              </a:rPr>
              <a:t>Aspirant should be </a:t>
            </a:r>
            <a:r>
              <a:rPr lang="en-US" b="1" dirty="0">
                <a:latin typeface="Trebuchet MS" panose="020B0603020202020204" charset="0"/>
                <a:ea typeface="Calibri" panose="020F0502020204030204" charset="0"/>
                <a:cs typeface="Times New Roman" panose="02020603050405020304" pitchFamily="18" charset="0"/>
              </a:rPr>
              <a:t>open to accept remedial work </a:t>
            </a:r>
            <a:r>
              <a:rPr lang="en-US" dirty="0">
                <a:latin typeface="Trebuchet MS" panose="020B0603020202020204" charset="0"/>
                <a:ea typeface="Calibri" panose="020F0502020204030204" charset="0"/>
                <a:cs typeface="Times New Roman" panose="02020603050405020304" pitchFamily="18" charset="0"/>
              </a:rPr>
              <a:t>from HR/Mentors in case of </a:t>
            </a:r>
            <a:r>
              <a:rPr lang="en-US" dirty="0">
                <a:solidFill>
                  <a:srgbClr val="002060"/>
                </a:solidFill>
                <a:latin typeface="Trebuchet MS" panose="020B0603020202020204" charset="0"/>
                <a:ea typeface="Calibri" panose="020F0502020204030204" charset="0"/>
                <a:cs typeface="Times New Roman" panose="02020603050405020304" pitchFamily="18" charset="0"/>
              </a:rPr>
              <a:t>continuous  </a:t>
            </a:r>
          </a:p>
          <a:p>
            <a:r>
              <a:rPr lang="en-US" dirty="0">
                <a:solidFill>
                  <a:srgbClr val="002060"/>
                </a:solidFill>
                <a:latin typeface="Trebuchet MS" panose="020B0603020202020204" charset="0"/>
                <a:ea typeface="Calibri" panose="020F0502020204030204" charset="0"/>
                <a:cs typeface="Times New Roman" panose="02020603050405020304" pitchFamily="18" charset="0"/>
              </a:rPr>
              <a:t>    failures</a:t>
            </a:r>
            <a:r>
              <a:rPr lang="en-US" dirty="0">
                <a:latin typeface="Trebuchet MS" panose="020B0603020202020204" charset="0"/>
                <a:ea typeface="Calibri" panose="020F0502020204030204" charset="0"/>
                <a:cs typeface="Times New Roman" panose="02020603050405020304" pitchFamily="18" charset="0"/>
              </a:rPr>
              <a:t> in interviews </a:t>
            </a:r>
          </a:p>
          <a:p>
            <a:endParaRPr lang="en-US" b="1" dirty="0">
              <a:latin typeface="Trebuchet MS" panose="020B0603020202020204" charset="0"/>
              <a:ea typeface="Calibri" panose="020F0502020204030204" charset="0"/>
              <a:cs typeface="Times New Roman" panose="02020603050405020304" pitchFamily="18" charset="0"/>
            </a:endParaRPr>
          </a:p>
          <a:p>
            <a:pPr marL="285750" indent="-285750">
              <a:buFont typeface="Wingdings" panose="05000000000000000000" pitchFamily="2" charset="2"/>
              <a:buChar char="Ø"/>
            </a:pPr>
            <a:r>
              <a:rPr lang="en-US" b="1" dirty="0">
                <a:latin typeface="Trebuchet MS" panose="020B0603020202020204" charset="0"/>
                <a:ea typeface="Calibri" panose="020F0502020204030204" charset="0"/>
                <a:cs typeface="Times New Roman" panose="02020603050405020304" pitchFamily="18" charset="0"/>
              </a:rPr>
              <a:t>Nominate the Aspirant for remedial work </a:t>
            </a:r>
            <a:r>
              <a:rPr lang="en-US" dirty="0">
                <a:latin typeface="Trebuchet MS" panose="020B0603020202020204" charset="0"/>
                <a:ea typeface="Calibri" panose="020F0502020204030204" charset="0"/>
                <a:cs typeface="Times New Roman" panose="02020603050405020304" pitchFamily="18" charset="0"/>
              </a:rPr>
              <a:t>in case of continuous failures, Part of the remedial work may involve nurturing process from the start. From redoing all projects (or any other B.A. work given at the time) and participating in mock interviews(BA Mocks).</a:t>
            </a:r>
          </a:p>
          <a:p>
            <a:pPr marL="285750" indent="-285750">
              <a:buFont typeface="Wingdings" panose="05000000000000000000" pitchFamily="2" charset="2"/>
              <a:buChar char="Ø"/>
            </a:pPr>
            <a:endParaRPr lang="en-US" dirty="0">
              <a:latin typeface="Trebuchet MS" panose="020B0603020202020204" charset="0"/>
              <a:ea typeface="Calibri" panose="020F0502020204030204" charset="0"/>
              <a:cs typeface="Times New Roman" panose="02020603050405020304" pitchFamily="18" charset="0"/>
            </a:endParaRPr>
          </a:p>
          <a:p>
            <a:pPr marL="285750" indent="-285750">
              <a:buFont typeface="Wingdings" panose="05000000000000000000" pitchFamily="2" charset="2"/>
              <a:buChar char="Ø"/>
            </a:pPr>
            <a:endParaRPr lang="en-US" dirty="0">
              <a:latin typeface="Trebuchet MS" panose="020B0603020202020204" charset="0"/>
              <a:ea typeface="Calibri" panose="020F0502020204030204" charset="0"/>
              <a:cs typeface="Times New Roman" panose="02020603050405020304" pitchFamily="18" charset="0"/>
            </a:endParaRPr>
          </a:p>
          <a:p>
            <a:endParaRPr lang="en-US" b="1" dirty="0">
              <a:latin typeface="Trebuchet MS" panose="020B0603020202020204" charset="0"/>
              <a:ea typeface="Calibri" panose="020F0502020204030204" charset="0"/>
              <a:cs typeface="Times New Roman" panose="02020603050405020304" pitchFamily="18" charset="0"/>
            </a:endParaRPr>
          </a:p>
        </p:txBody>
      </p:sp>
      <p:sp>
        <p:nvSpPr>
          <p:cNvPr id="18" name="TextBox 17"/>
          <p:cNvSpPr txBox="1"/>
          <p:nvPr/>
        </p:nvSpPr>
        <p:spPr>
          <a:xfrm>
            <a:off x="119336" y="1258504"/>
            <a:ext cx="7704856" cy="461665"/>
          </a:xfrm>
          <a:prstGeom prst="rect">
            <a:avLst/>
          </a:prstGeom>
          <a:noFill/>
        </p:spPr>
        <p:txBody>
          <a:bodyPr wrap="square">
            <a:spAutoFit/>
          </a:bodyPr>
          <a:lstStyle/>
          <a:p>
            <a:pPr marL="548640" algn="just" rtl="0" eaLnBrk="1" latinLnBrk="0" hangingPunct="1">
              <a:spcBef>
                <a:spcPts val="0"/>
              </a:spcBef>
              <a:spcAft>
                <a:spcPts val="0"/>
              </a:spcAft>
              <a:buClrTx/>
              <a:buSzPts val="1800"/>
            </a:pPr>
            <a:r>
              <a:rPr lang="en-US" sz="2400" b="1" dirty="0">
                <a:solidFill>
                  <a:srgbClr val="FF0000"/>
                </a:solidFill>
              </a:rPr>
              <a:t>6.BJM Platform Remedial Work - Challenges</a:t>
            </a:r>
            <a:endParaRPr lang="en-IN" sz="2400" b="1" dirty="0">
              <a:solidFill>
                <a:srgbClr val="FF0000"/>
              </a:solidFill>
              <a:effectLst/>
            </a:endParaRPr>
          </a:p>
        </p:txBody>
      </p:sp>
      <p:sp>
        <p:nvSpPr>
          <p:cNvPr id="4" name="TextBox 1"/>
          <p:cNvSpPr txBox="1"/>
          <p:nvPr/>
        </p:nvSpPr>
        <p:spPr>
          <a:xfrm>
            <a:off x="-105" y="5935980"/>
            <a:ext cx="1703512" cy="922020"/>
          </a:xfrm>
          <a:prstGeom prst="rect">
            <a:avLst/>
          </a:prstGeom>
          <a:noFill/>
        </p:spPr>
        <p:txBody>
          <a:bodyPr wrap="square">
            <a:spAutoFit/>
          </a:bodyPr>
          <a:lstStyle/>
          <a:p>
            <a:pPr marL="0" algn="l" rtl="0" eaLnBrk="1" latinLnBrk="0" hangingPunct="1">
              <a:spcBef>
                <a:spcPts val="0"/>
              </a:spcBef>
              <a:spcAft>
                <a:spcPts val="0"/>
              </a:spcAft>
            </a:pPr>
            <a:r>
              <a:rPr lang="en-US" dirty="0">
                <a:solidFill>
                  <a:srgbClr val="000000"/>
                </a:solidFill>
                <a:effectLst/>
                <a:latin typeface="Calibri" panose="020F0502020204030204" charset="0"/>
              </a:rPr>
              <a:t>6. BJM -      Remedial work-Challenges</a:t>
            </a:r>
            <a:endParaRPr lang="en-IN" dirty="0">
              <a:effectLst/>
            </a:endParaRPr>
          </a:p>
        </p:txBody>
      </p:sp>
      <p:sp>
        <p:nvSpPr>
          <p:cNvPr id="8" name="TextBox 3"/>
          <p:cNvSpPr txBox="1"/>
          <p:nvPr/>
        </p:nvSpPr>
        <p:spPr>
          <a:xfrm>
            <a:off x="10776521" y="6368759"/>
            <a:ext cx="1152128" cy="368300"/>
          </a:xfrm>
          <a:prstGeom prst="rect">
            <a:avLst/>
          </a:prstGeom>
          <a:noFill/>
        </p:spPr>
        <p:txBody>
          <a:bodyPr wrap="square" rtlCol="0">
            <a:spAutoFit/>
          </a:bodyPr>
          <a:lstStyle/>
          <a:p>
            <a:r>
              <a:rPr lang="en-US" dirty="0"/>
              <a:t>Slide 1/2</a:t>
            </a:r>
            <a:endParaRPr lang="en-IN"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IN"/>
          </a:p>
        </p:txBody>
      </p:sp>
      <p:sp>
        <p:nvSpPr>
          <p:cNvPr id="3" name="Subtitle 2"/>
          <p:cNvSpPr>
            <a:spLocks noGrp="1"/>
          </p:cNvSpPr>
          <p:nvPr>
            <p:ph type="subTitle" idx="1"/>
          </p:nvPr>
        </p:nvSpPr>
        <p:spPr/>
        <p:txBody>
          <a:bodyPr/>
          <a:lstStyle/>
          <a:p>
            <a:endParaRPr lang="en-IN"/>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object 4"/>
          <p:cNvSpPr txBox="1"/>
          <p:nvPr/>
        </p:nvSpPr>
        <p:spPr>
          <a:xfrm>
            <a:off x="10939146" y="157353"/>
            <a:ext cx="1252092" cy="566822"/>
          </a:xfrm>
          <a:prstGeom prst="rect">
            <a:avLst/>
          </a:prstGeom>
        </p:spPr>
        <p:txBody>
          <a:bodyPr vert="horz" wrap="square" lIns="0" tIns="12700" rIns="0" bIns="0" rtlCol="0">
            <a:spAutoFit/>
          </a:bodyPr>
          <a:lstStyle/>
          <a:p>
            <a:pPr marL="12700" marR="5080" indent="217805">
              <a:lnSpc>
                <a:spcPct val="100000"/>
              </a:lnSpc>
              <a:spcBef>
                <a:spcPts val="100"/>
              </a:spcBef>
            </a:pPr>
            <a:r>
              <a:rPr lang="sv-SE" b="1" spc="-20" dirty="0">
                <a:cs typeface="Calibri" panose="020F0502020204030204"/>
              </a:rPr>
              <a:t>Valid till  </a:t>
            </a:r>
            <a:r>
              <a:rPr lang="sv-SE" altLang="sv-SE" b="1" spc="-20" dirty="0">
                <a:cs typeface="Calibri" panose="020F0502020204030204"/>
              </a:rPr>
              <a:t>31 Dec </a:t>
            </a:r>
            <a:r>
              <a:rPr lang="sv-SE" b="1" spc="-20" dirty="0">
                <a:cs typeface="Calibri" panose="020F0502020204030204"/>
              </a:rPr>
              <a:t>2024</a:t>
            </a:r>
            <a:endParaRPr lang="sv-SE" dirty="0">
              <a:cs typeface="Calibri" panose="020F0502020204030204"/>
            </a:endParaRPr>
          </a:p>
        </p:txBody>
      </p:sp>
      <p:sp>
        <p:nvSpPr>
          <p:cNvPr id="15" name="Text Box 14"/>
          <p:cNvSpPr txBox="1"/>
          <p:nvPr/>
        </p:nvSpPr>
        <p:spPr>
          <a:xfrm>
            <a:off x="-96520" y="98425"/>
            <a:ext cx="1798320" cy="922020"/>
          </a:xfrm>
          <a:prstGeom prst="rect">
            <a:avLst/>
          </a:prstGeom>
          <a:noFill/>
        </p:spPr>
        <p:txBody>
          <a:bodyPr wrap="square" rtlCol="0" anchor="t">
            <a:spAutoFit/>
          </a:bodyPr>
          <a:lstStyle/>
          <a:p>
            <a:pPr algn="ctr"/>
            <a:r>
              <a:rPr lang="en-US" b="1" dirty="0">
                <a:sym typeface="+mn-ea"/>
              </a:rPr>
              <a:t>BA Job Market - Awareness Session</a:t>
            </a:r>
          </a:p>
        </p:txBody>
      </p:sp>
      <p:sp>
        <p:nvSpPr>
          <p:cNvPr id="4" name="TextBox 3"/>
          <p:cNvSpPr txBox="1"/>
          <p:nvPr/>
        </p:nvSpPr>
        <p:spPr>
          <a:xfrm>
            <a:off x="207010" y="1221017"/>
            <a:ext cx="7704856" cy="523220"/>
          </a:xfrm>
          <a:prstGeom prst="rect">
            <a:avLst/>
          </a:prstGeom>
          <a:noFill/>
        </p:spPr>
        <p:txBody>
          <a:bodyPr wrap="square">
            <a:spAutoFit/>
          </a:bodyPr>
          <a:lstStyle/>
          <a:p>
            <a:pPr marL="548640" algn="just" rtl="0" eaLnBrk="1" latinLnBrk="0" hangingPunct="1">
              <a:spcBef>
                <a:spcPts val="0"/>
              </a:spcBef>
              <a:spcAft>
                <a:spcPts val="0"/>
              </a:spcAft>
              <a:buClrTx/>
              <a:buSzPts val="1800"/>
            </a:pPr>
            <a:r>
              <a:rPr lang="en-US" sz="2800" b="1" dirty="0">
                <a:solidFill>
                  <a:srgbClr val="FF0000"/>
                </a:solidFill>
              </a:rPr>
              <a:t>7.BA Job Market (BJM) Platform-Guidelines</a:t>
            </a:r>
            <a:endParaRPr lang="en-IN" sz="2800" b="1" dirty="0">
              <a:solidFill>
                <a:srgbClr val="FF0000"/>
              </a:solidFill>
              <a:effectLst/>
            </a:endParaRPr>
          </a:p>
        </p:txBody>
      </p:sp>
      <p:sp>
        <p:nvSpPr>
          <p:cNvPr id="7" name="TextBox 5"/>
          <p:cNvSpPr txBox="1"/>
          <p:nvPr/>
        </p:nvSpPr>
        <p:spPr>
          <a:xfrm>
            <a:off x="623570" y="1764665"/>
            <a:ext cx="11124565" cy="4396740"/>
          </a:xfrm>
          <a:prstGeom prst="rect">
            <a:avLst/>
          </a:prstGeom>
          <a:noFill/>
        </p:spPr>
        <p:txBody>
          <a:bodyPr wrap="square">
            <a:noAutofit/>
          </a:bodyPr>
          <a:lstStyle/>
          <a:p>
            <a:pPr marL="285750" indent="-285750">
              <a:buFont typeface="Wingdings" panose="05000000000000000000" pitchFamily="2" charset="2"/>
              <a:buChar char="Ø"/>
            </a:pPr>
            <a:r>
              <a:rPr lang="en-US" dirty="0">
                <a:latin typeface="Trebuchet MS" panose="020B0603020202020204" charset="0"/>
              </a:rPr>
              <a:t>Every day student has </a:t>
            </a:r>
            <a:r>
              <a:rPr lang="en-US" b="1" dirty="0">
                <a:latin typeface="Trebuchet MS" panose="020B0603020202020204" charset="0"/>
              </a:rPr>
              <a:t>apply min 3 companies </a:t>
            </a:r>
            <a:r>
              <a:rPr lang="en-US" dirty="0">
                <a:latin typeface="Trebuchet MS" panose="020B0603020202020204" charset="0"/>
              </a:rPr>
              <a:t>so that Coepd can understand the progress in resume  submissions and those details need to update in Coepd portal.</a:t>
            </a:r>
            <a:br>
              <a:rPr lang="en-US" dirty="0">
                <a:latin typeface="Trebuchet MS" panose="020B0603020202020204" charset="0"/>
              </a:rPr>
            </a:br>
            <a:endParaRPr lang="en-US" dirty="0">
              <a:latin typeface="Trebuchet MS" panose="020B0603020202020204" charset="0"/>
            </a:endParaRPr>
          </a:p>
          <a:p>
            <a:pPr marL="285750" indent="-285750">
              <a:buFont typeface="Wingdings" panose="05000000000000000000" pitchFamily="2" charset="2"/>
              <a:buChar char="Ø"/>
            </a:pPr>
            <a:r>
              <a:rPr lang="en-US" dirty="0">
                <a:latin typeface="Trebuchet MS" panose="020B0603020202020204" charset="0"/>
              </a:rPr>
              <a:t> If student </a:t>
            </a:r>
            <a:r>
              <a:rPr lang="en-US" b="1" dirty="0">
                <a:latin typeface="Trebuchet MS" panose="020B0603020202020204" charset="0"/>
              </a:rPr>
              <a:t>fails to apply in 3 companies daily </a:t>
            </a:r>
            <a:r>
              <a:rPr lang="en-US" dirty="0">
                <a:latin typeface="Trebuchet MS" panose="020B0603020202020204" charset="0"/>
              </a:rPr>
              <a:t>according to their experience &amp; domain, it assumes that </a:t>
            </a:r>
            <a:r>
              <a:rPr lang="en-US" b="1" dirty="0">
                <a:latin typeface="Trebuchet MS" panose="020B0603020202020204" charset="0"/>
              </a:rPr>
              <a:t>he/she don’t have interest in BA Job.</a:t>
            </a:r>
            <a:br>
              <a:rPr lang="en-US" b="1" dirty="0">
                <a:latin typeface="Trebuchet MS" panose="020B0603020202020204" charset="0"/>
              </a:rPr>
            </a:br>
            <a:endParaRPr lang="en-US" b="1" dirty="0">
              <a:latin typeface="Trebuchet MS" panose="020B0603020202020204" charset="0"/>
            </a:endParaRPr>
          </a:p>
          <a:p>
            <a:pPr marL="285750" indent="-285750">
              <a:buFont typeface="Wingdings" panose="05000000000000000000" pitchFamily="2" charset="2"/>
              <a:buChar char="Ø"/>
            </a:pPr>
            <a:r>
              <a:rPr lang="en-US" dirty="0">
                <a:latin typeface="Trebuchet MS" panose="020B0603020202020204" charset="0"/>
              </a:rPr>
              <a:t>Which implies to removal from the BJM Platform.</a:t>
            </a:r>
            <a:br>
              <a:rPr lang="en-US" dirty="0">
                <a:latin typeface="Trebuchet MS" panose="020B0603020202020204" charset="0"/>
              </a:rPr>
            </a:br>
            <a:endParaRPr lang="en-US" dirty="0">
              <a:latin typeface="Trebuchet MS" panose="020B0603020202020204" charset="0"/>
            </a:endParaRPr>
          </a:p>
          <a:p>
            <a:pPr marL="285750" indent="-285750">
              <a:buFont typeface="Wingdings" panose="05000000000000000000" pitchFamily="2" charset="2"/>
              <a:buChar char="Ø"/>
            </a:pPr>
            <a:r>
              <a:rPr lang="en-US" dirty="0">
                <a:latin typeface="Trebuchet MS" panose="020B0603020202020204" charset="0"/>
              </a:rPr>
              <a:t>Attend all interviews, if called for,  irrespective of your choices.</a:t>
            </a:r>
            <a:br>
              <a:rPr lang="en-US" dirty="0">
                <a:latin typeface="Trebuchet MS" panose="020B0603020202020204" charset="0"/>
              </a:rPr>
            </a:br>
            <a:endParaRPr lang="en-US" dirty="0">
              <a:latin typeface="Trebuchet MS" panose="020B0603020202020204" charset="0"/>
            </a:endParaRPr>
          </a:p>
          <a:p>
            <a:pPr marL="285750" indent="-285750">
              <a:buFont typeface="Wingdings" panose="05000000000000000000" pitchFamily="2" charset="2"/>
              <a:buChar char="Ø"/>
            </a:pPr>
            <a:r>
              <a:rPr lang="en-US" dirty="0">
                <a:latin typeface="Trebuchet MS" panose="020B0603020202020204" charset="0"/>
              </a:rPr>
              <a:t>Companies will prefer direct applications from the candidates and the Companies will communicate directly with the Candidates</a:t>
            </a:r>
            <a:br>
              <a:rPr lang="en-US" dirty="0">
                <a:latin typeface="Trebuchet MS" panose="020B0603020202020204" charset="0"/>
              </a:rPr>
            </a:br>
            <a:endParaRPr lang="en-US" dirty="0">
              <a:latin typeface="Trebuchet MS" panose="020B0603020202020204" charset="0"/>
            </a:endParaRPr>
          </a:p>
          <a:p>
            <a:pPr marL="285750" indent="-285750">
              <a:buFont typeface="Wingdings" panose="05000000000000000000" pitchFamily="2" charset="2"/>
              <a:buChar char="Ø"/>
            </a:pPr>
            <a:r>
              <a:rPr lang="en-US" dirty="0">
                <a:latin typeface="Trebuchet MS" panose="020B0603020202020204" charset="0"/>
              </a:rPr>
              <a:t>The Company will decide pay pack based on relevant experience not on overall experience</a:t>
            </a:r>
            <a:br>
              <a:rPr lang="en-US" dirty="0">
                <a:latin typeface="Trebuchet MS" panose="020B0603020202020204" charset="0"/>
              </a:rPr>
            </a:br>
            <a:endParaRPr lang="en-US" dirty="0">
              <a:latin typeface="Trebuchet MS" panose="020B0603020202020204" charset="0"/>
            </a:endParaRPr>
          </a:p>
          <a:p>
            <a:pPr marL="285750" indent="-285750">
              <a:buFont typeface="Wingdings" panose="05000000000000000000" pitchFamily="2" charset="2"/>
              <a:buChar char="Ø"/>
            </a:pPr>
            <a:r>
              <a:rPr lang="en-US" dirty="0">
                <a:latin typeface="Trebuchet MS" panose="020B0603020202020204" charset="0"/>
              </a:rPr>
              <a:t>Shortlisting of the Aspirant’s resume is purely based on the respective Company’s Recruitment policy.</a:t>
            </a:r>
          </a:p>
          <a:p>
            <a:pPr marL="285750" indent="-285750">
              <a:buFont typeface="Wingdings" panose="05000000000000000000" pitchFamily="2" charset="2"/>
              <a:buChar char="Ø"/>
            </a:pPr>
            <a:endParaRPr lang="en-US" dirty="0">
              <a:latin typeface="Trebuchet MS" panose="020B0603020202020204" charset="0"/>
            </a:endParaRPr>
          </a:p>
          <a:p>
            <a:pPr marL="285750" indent="-285750">
              <a:buFont typeface="Wingdings" panose="05000000000000000000" pitchFamily="2" charset="2"/>
              <a:buChar char="Ø"/>
            </a:pPr>
            <a:endParaRPr lang="en-US" dirty="0">
              <a:latin typeface="Trebuchet MS" panose="020B0603020202020204" charset="0"/>
            </a:endParaRPr>
          </a:p>
          <a:p>
            <a:pPr marL="285750" indent="-285750">
              <a:buFont typeface="Wingdings" panose="05000000000000000000" pitchFamily="2" charset="2"/>
              <a:buChar char="Ø"/>
            </a:pPr>
            <a:endParaRPr lang="en-US" dirty="0">
              <a:latin typeface="Trebuchet MS" panose="020B0603020202020204" charset="0"/>
            </a:endParaRPr>
          </a:p>
          <a:p>
            <a:pPr marL="285750" indent="-285750">
              <a:buFont typeface="Wingdings" panose="05000000000000000000" pitchFamily="2" charset="2"/>
              <a:buChar char="Ø"/>
            </a:pPr>
            <a:endParaRPr lang="en-US" dirty="0">
              <a:latin typeface="Trebuchet MS" panose="020B0603020202020204" charset="0"/>
            </a:endParaRPr>
          </a:p>
          <a:p>
            <a:pPr marL="285750" indent="-285750">
              <a:buFont typeface="Wingdings" panose="05000000000000000000" pitchFamily="2" charset="2"/>
              <a:buChar char="Ø"/>
            </a:pPr>
            <a:endParaRPr lang="en-US" dirty="0">
              <a:latin typeface="Trebuchet MS" panose="020B0603020202020204" charset="0"/>
            </a:endParaRPr>
          </a:p>
        </p:txBody>
      </p:sp>
      <p:sp>
        <p:nvSpPr>
          <p:cNvPr id="23" name="TextBox 22"/>
          <p:cNvSpPr txBox="1"/>
          <p:nvPr/>
        </p:nvSpPr>
        <p:spPr>
          <a:xfrm>
            <a:off x="-60745" y="6181495"/>
            <a:ext cx="1703512" cy="646331"/>
          </a:xfrm>
          <a:prstGeom prst="rect">
            <a:avLst/>
          </a:prstGeom>
          <a:noFill/>
        </p:spPr>
        <p:txBody>
          <a:bodyPr wrap="square">
            <a:spAutoFit/>
          </a:bodyPr>
          <a:lstStyle/>
          <a:p>
            <a:pPr marL="0" algn="just" rtl="0" eaLnBrk="1" latinLnBrk="0" hangingPunct="1">
              <a:spcBef>
                <a:spcPts val="0"/>
              </a:spcBef>
              <a:spcAft>
                <a:spcPts val="0"/>
              </a:spcAft>
            </a:pPr>
            <a:r>
              <a:rPr lang="en-US" dirty="0">
                <a:solidFill>
                  <a:srgbClr val="000000"/>
                </a:solidFill>
                <a:latin typeface="Calibri" panose="020F0502020204030204" charset="0"/>
              </a:rPr>
              <a:t>7</a:t>
            </a:r>
            <a:r>
              <a:rPr lang="en-US" dirty="0">
                <a:solidFill>
                  <a:srgbClr val="000000"/>
                </a:solidFill>
                <a:effectLst/>
                <a:latin typeface="Calibri" panose="020F0502020204030204" charset="0"/>
              </a:rPr>
              <a:t>.BJM-Platform Guidelines</a:t>
            </a:r>
            <a:endParaRPr lang="en-IN" dirty="0">
              <a:effectLst/>
            </a:endParaRPr>
          </a:p>
        </p:txBody>
      </p:sp>
      <p:sp>
        <p:nvSpPr>
          <p:cNvPr id="8" name="TextBox 3"/>
          <p:cNvSpPr txBox="1"/>
          <p:nvPr/>
        </p:nvSpPr>
        <p:spPr>
          <a:xfrm>
            <a:off x="10776521" y="6368759"/>
            <a:ext cx="1152128" cy="368300"/>
          </a:xfrm>
          <a:prstGeom prst="rect">
            <a:avLst/>
          </a:prstGeom>
          <a:noFill/>
        </p:spPr>
        <p:txBody>
          <a:bodyPr wrap="square" rtlCol="0">
            <a:spAutoFit/>
          </a:bodyPr>
          <a:lstStyle/>
          <a:p>
            <a:r>
              <a:rPr lang="en-US" dirty="0"/>
              <a:t>Slide 1/2</a:t>
            </a:r>
            <a:endParaRPr lang="en-IN"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IN"/>
          </a:p>
        </p:txBody>
      </p:sp>
      <p:sp>
        <p:nvSpPr>
          <p:cNvPr id="3" name="Subtitle 2"/>
          <p:cNvSpPr>
            <a:spLocks noGrp="1"/>
          </p:cNvSpPr>
          <p:nvPr>
            <p:ph type="subTitle" idx="1"/>
          </p:nvPr>
        </p:nvSpPr>
        <p:spPr/>
        <p:txBody>
          <a:bodyPr/>
          <a:lstStyle/>
          <a:p>
            <a:endParaRPr lang="en-IN"/>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object 4"/>
          <p:cNvSpPr txBox="1"/>
          <p:nvPr/>
        </p:nvSpPr>
        <p:spPr>
          <a:xfrm>
            <a:off x="10939146" y="157353"/>
            <a:ext cx="1252092" cy="566420"/>
          </a:xfrm>
          <a:prstGeom prst="rect">
            <a:avLst/>
          </a:prstGeom>
        </p:spPr>
        <p:txBody>
          <a:bodyPr vert="horz" wrap="square" lIns="0" tIns="12700" rIns="0" bIns="0" rtlCol="0">
            <a:spAutoFit/>
          </a:bodyPr>
          <a:lstStyle/>
          <a:p>
            <a:pPr marL="12700" marR="5080" indent="217805">
              <a:lnSpc>
                <a:spcPct val="100000"/>
              </a:lnSpc>
              <a:spcBef>
                <a:spcPts val="100"/>
              </a:spcBef>
            </a:pPr>
            <a:r>
              <a:rPr lang="sv-SE" b="1" spc="-20" dirty="0">
                <a:cs typeface="Calibri" panose="020F0502020204030204"/>
              </a:rPr>
              <a:t>Valid till  </a:t>
            </a:r>
            <a:r>
              <a:rPr lang="sv-SE" altLang="sv-SE" b="1" spc="-20" dirty="0">
                <a:cs typeface="Calibri" panose="020F0502020204030204"/>
              </a:rPr>
              <a:t>31 Dec </a:t>
            </a:r>
            <a:r>
              <a:rPr lang="sv-SE" b="1" spc="-20" dirty="0">
                <a:cs typeface="Calibri" panose="020F0502020204030204"/>
              </a:rPr>
              <a:t>2024</a:t>
            </a:r>
            <a:endParaRPr lang="sv-SE" dirty="0">
              <a:cs typeface="Calibri" panose="020F0502020204030204"/>
            </a:endParaRPr>
          </a:p>
        </p:txBody>
      </p:sp>
      <p:sp>
        <p:nvSpPr>
          <p:cNvPr id="15" name="Text Box 14"/>
          <p:cNvSpPr txBox="1"/>
          <p:nvPr/>
        </p:nvSpPr>
        <p:spPr>
          <a:xfrm>
            <a:off x="-96520" y="98425"/>
            <a:ext cx="1798320" cy="922020"/>
          </a:xfrm>
          <a:prstGeom prst="rect">
            <a:avLst/>
          </a:prstGeom>
          <a:noFill/>
        </p:spPr>
        <p:txBody>
          <a:bodyPr wrap="square" rtlCol="0" anchor="t">
            <a:spAutoFit/>
          </a:bodyPr>
          <a:lstStyle/>
          <a:p>
            <a:pPr algn="ctr"/>
            <a:r>
              <a:rPr lang="en-US" b="1" dirty="0">
                <a:sym typeface="+mn-ea"/>
              </a:rPr>
              <a:t>BA Job Market - Awareness Session</a:t>
            </a:r>
          </a:p>
        </p:txBody>
      </p:sp>
      <p:sp>
        <p:nvSpPr>
          <p:cNvPr id="13" name="TextBox 5"/>
          <p:cNvSpPr txBox="1"/>
          <p:nvPr/>
        </p:nvSpPr>
        <p:spPr>
          <a:xfrm>
            <a:off x="-60745" y="6181495"/>
            <a:ext cx="1703512" cy="646331"/>
          </a:xfrm>
          <a:prstGeom prst="rect">
            <a:avLst/>
          </a:prstGeom>
          <a:noFill/>
        </p:spPr>
        <p:txBody>
          <a:bodyPr wrap="square">
            <a:spAutoFit/>
          </a:bodyPr>
          <a:lstStyle/>
          <a:p>
            <a:pPr marL="0" algn="just" rtl="0" eaLnBrk="1" latinLnBrk="0" hangingPunct="1">
              <a:spcBef>
                <a:spcPts val="0"/>
              </a:spcBef>
              <a:spcAft>
                <a:spcPts val="0"/>
              </a:spcAft>
            </a:pPr>
            <a:r>
              <a:rPr lang="en-US" dirty="0">
                <a:solidFill>
                  <a:srgbClr val="000000"/>
                </a:solidFill>
                <a:latin typeface="Calibri" panose="020F0502020204030204" charset="0"/>
              </a:rPr>
              <a:t>7</a:t>
            </a:r>
            <a:r>
              <a:rPr lang="en-US" dirty="0">
                <a:solidFill>
                  <a:srgbClr val="000000"/>
                </a:solidFill>
                <a:effectLst/>
                <a:latin typeface="Calibri" panose="020F0502020204030204" charset="0"/>
              </a:rPr>
              <a:t>.BJM-Platform Guidelines</a:t>
            </a:r>
            <a:endParaRPr lang="en-IN" dirty="0">
              <a:effectLst/>
            </a:endParaRPr>
          </a:p>
        </p:txBody>
      </p:sp>
      <p:sp>
        <p:nvSpPr>
          <p:cNvPr id="17" name="TextBox 15"/>
          <p:cNvSpPr txBox="1"/>
          <p:nvPr/>
        </p:nvSpPr>
        <p:spPr>
          <a:xfrm>
            <a:off x="271145" y="1256577"/>
            <a:ext cx="7704856" cy="523220"/>
          </a:xfrm>
          <a:prstGeom prst="rect">
            <a:avLst/>
          </a:prstGeom>
          <a:noFill/>
        </p:spPr>
        <p:txBody>
          <a:bodyPr wrap="square">
            <a:spAutoFit/>
          </a:bodyPr>
          <a:lstStyle/>
          <a:p>
            <a:pPr marL="548640" algn="just" rtl="0" eaLnBrk="1" latinLnBrk="0" hangingPunct="1">
              <a:spcBef>
                <a:spcPts val="0"/>
              </a:spcBef>
              <a:spcAft>
                <a:spcPts val="0"/>
              </a:spcAft>
              <a:buClrTx/>
              <a:buSzPts val="1800"/>
            </a:pPr>
            <a:r>
              <a:rPr lang="en-US" sz="2800" b="1" dirty="0">
                <a:solidFill>
                  <a:srgbClr val="FF0000"/>
                </a:solidFill>
              </a:rPr>
              <a:t>7.BA Job Market (BJM) Platform-Guidelines -2</a:t>
            </a:r>
            <a:endParaRPr lang="en-IN" sz="2800" b="1" dirty="0">
              <a:solidFill>
                <a:srgbClr val="FF0000"/>
              </a:solidFill>
              <a:effectLst/>
            </a:endParaRPr>
          </a:p>
        </p:txBody>
      </p:sp>
      <p:sp>
        <p:nvSpPr>
          <p:cNvPr id="18" name="TextBox 7"/>
          <p:cNvSpPr txBox="1"/>
          <p:nvPr/>
        </p:nvSpPr>
        <p:spPr>
          <a:xfrm>
            <a:off x="572135" y="1954530"/>
            <a:ext cx="9685020" cy="2966085"/>
          </a:xfrm>
          <a:prstGeom prst="rect">
            <a:avLst/>
          </a:prstGeom>
          <a:noFill/>
        </p:spPr>
        <p:txBody>
          <a:bodyPr wrap="square">
            <a:noAutofit/>
          </a:bodyPr>
          <a:lstStyle/>
          <a:p>
            <a:pPr marL="285750" indent="-285750">
              <a:buFont typeface="Wingdings" panose="05000000000000000000" pitchFamily="2" charset="2"/>
              <a:buChar char="Ø"/>
            </a:pPr>
            <a:r>
              <a:rPr lang="en-US" sz="1800" b="1" dirty="0">
                <a:effectLst/>
                <a:latin typeface="Trebuchet MS" panose="020B0603020202020204" charset="0"/>
                <a:ea typeface="Calibri" panose="020F0502020204030204" charset="0"/>
                <a:cs typeface="Times New Roman" panose="02020603050405020304" pitchFamily="18" charset="0"/>
              </a:rPr>
              <a:t>Don’t </a:t>
            </a:r>
            <a:r>
              <a:rPr lang="en-US" b="1" dirty="0">
                <a:latin typeface="Trebuchet MS" panose="020B0603020202020204" charset="0"/>
              </a:rPr>
              <a:t>quit from present job</a:t>
            </a:r>
            <a:r>
              <a:rPr lang="en-US" sz="1800" dirty="0">
                <a:effectLst/>
                <a:latin typeface="Trebuchet MS" panose="020B0603020202020204" charset="0"/>
                <a:ea typeface="Calibri" panose="020F0502020204030204" charset="0"/>
                <a:cs typeface="Times New Roman" panose="02020603050405020304" pitchFamily="18" charset="0"/>
              </a:rPr>
              <a:t>, you can negotiate for more time to join next company.</a:t>
            </a:r>
            <a:br>
              <a:rPr lang="en-US" sz="1800" dirty="0">
                <a:effectLst/>
                <a:latin typeface="Trebuchet MS" panose="020B0603020202020204" charset="0"/>
                <a:ea typeface="Calibri" panose="020F0502020204030204" charset="0"/>
                <a:cs typeface="Times New Roman" panose="02020603050405020304" pitchFamily="18" charset="0"/>
              </a:rPr>
            </a:br>
            <a:endParaRPr lang="en-US" sz="1800" dirty="0">
              <a:effectLst/>
              <a:latin typeface="Trebuchet MS" panose="020B0603020202020204" charset="0"/>
              <a:ea typeface="Calibri" panose="020F0502020204030204" charset="0"/>
              <a:cs typeface="Times New Roman" panose="02020603050405020304" pitchFamily="18" charset="0"/>
            </a:endParaRPr>
          </a:p>
          <a:p>
            <a:pPr marL="285750" indent="-285750">
              <a:buFont typeface="Wingdings" panose="05000000000000000000" pitchFamily="2" charset="2"/>
              <a:buChar char="Ø"/>
            </a:pPr>
            <a:r>
              <a:rPr lang="en-US" dirty="0">
                <a:effectLst/>
                <a:latin typeface="Trebuchet MS" panose="020B0603020202020204" charset="0"/>
                <a:ea typeface="Calibri" panose="020F0502020204030204" charset="0"/>
                <a:cs typeface="Times New Roman" panose="02020603050405020304" pitchFamily="18" charset="0"/>
              </a:rPr>
              <a:t>Even companies will also ask the candidates to attend for face to face interviews</a:t>
            </a:r>
            <a:br>
              <a:rPr lang="en-US" dirty="0">
                <a:effectLst/>
                <a:latin typeface="Trebuchet MS" panose="020B0603020202020204" charset="0"/>
                <a:ea typeface="Calibri" panose="020F0502020204030204" charset="0"/>
                <a:cs typeface="Times New Roman" panose="02020603050405020304" pitchFamily="18" charset="0"/>
              </a:rPr>
            </a:br>
            <a:endParaRPr lang="en-US" dirty="0">
              <a:effectLst/>
              <a:latin typeface="Trebuchet MS" panose="020B0603020202020204" charset="0"/>
              <a:ea typeface="Calibri" panose="020F0502020204030204" charset="0"/>
              <a:cs typeface="Times New Roman" panose="02020603050405020304" pitchFamily="18" charset="0"/>
            </a:endParaRPr>
          </a:p>
          <a:p>
            <a:pPr marL="285750" indent="-285750">
              <a:buFont typeface="Wingdings" panose="05000000000000000000" pitchFamily="2" charset="2"/>
              <a:buChar char="Ø"/>
            </a:pPr>
            <a:r>
              <a:rPr lang="en-US" dirty="0">
                <a:effectLst/>
                <a:latin typeface="Trebuchet MS" panose="020B0603020202020204" charset="0"/>
                <a:ea typeface="Calibri" panose="020F0502020204030204" charset="0"/>
                <a:cs typeface="Times New Roman" panose="02020603050405020304" pitchFamily="18" charset="0"/>
              </a:rPr>
              <a:t>Facing interviews and justifying the candidature is Aspirant’s responsibility.</a:t>
            </a:r>
            <a:br>
              <a:rPr lang="en-US" dirty="0">
                <a:effectLst/>
                <a:latin typeface="Trebuchet MS" panose="020B0603020202020204" charset="0"/>
                <a:ea typeface="Calibri" panose="020F0502020204030204" charset="0"/>
                <a:cs typeface="Times New Roman" panose="02020603050405020304" pitchFamily="18" charset="0"/>
              </a:rPr>
            </a:br>
            <a:endParaRPr lang="en-US" dirty="0">
              <a:effectLst/>
              <a:latin typeface="Trebuchet MS" panose="020B0603020202020204" charset="0"/>
              <a:ea typeface="Calibri" panose="020F0502020204030204" charset="0"/>
              <a:cs typeface="Times New Roman" panose="02020603050405020304" pitchFamily="18" charset="0"/>
            </a:endParaRPr>
          </a:p>
          <a:p>
            <a:pPr marL="285750" indent="-285750">
              <a:buFont typeface="Wingdings" panose="05000000000000000000" pitchFamily="2" charset="2"/>
              <a:buChar char="Ø"/>
            </a:pPr>
            <a:r>
              <a:rPr lang="en-US" dirty="0">
                <a:effectLst/>
                <a:latin typeface="Trebuchet MS" panose="020B0603020202020204" charset="0"/>
                <a:ea typeface="Calibri" panose="020F0502020204030204" charset="0"/>
                <a:cs typeface="Times New Roman" panose="02020603050405020304" pitchFamily="18" charset="0"/>
              </a:rPr>
              <a:t>COEPD Services are valid till Subscription expiry date or until the first BA Job, whichever happens early.</a:t>
            </a:r>
            <a:br>
              <a:rPr lang="en-US" dirty="0">
                <a:effectLst/>
                <a:latin typeface="Trebuchet MS" panose="020B0603020202020204" charset="0"/>
                <a:ea typeface="Calibri" panose="020F0502020204030204" charset="0"/>
                <a:cs typeface="Times New Roman" panose="02020603050405020304" pitchFamily="18" charset="0"/>
              </a:rPr>
            </a:br>
            <a:endParaRPr lang="en-US" dirty="0">
              <a:effectLst/>
              <a:latin typeface="Trebuchet MS" panose="020B0603020202020204" charset="0"/>
              <a:ea typeface="Calibri" panose="020F0502020204030204" charset="0"/>
              <a:cs typeface="Times New Roman" panose="02020603050405020304" pitchFamily="18" charset="0"/>
            </a:endParaRPr>
          </a:p>
          <a:p>
            <a:pPr marL="285750" indent="-285750">
              <a:buFont typeface="Wingdings" panose="05000000000000000000" pitchFamily="2" charset="2"/>
              <a:buChar char="Ø"/>
            </a:pPr>
            <a:r>
              <a:rPr lang="en-US" dirty="0">
                <a:effectLst/>
                <a:latin typeface="Trebuchet MS" panose="020B0603020202020204" charset="0"/>
                <a:ea typeface="Calibri" panose="020F0502020204030204" charset="0"/>
                <a:cs typeface="Times New Roman" panose="02020603050405020304" pitchFamily="18" charset="0"/>
              </a:rPr>
              <a:t>COEPD Services Validity is displayed as LMS subscription expiry date in the student login of COEPD portal Refresh daily resume, location, skill sets in job portals.</a:t>
            </a:r>
            <a:br>
              <a:rPr lang="en-US" dirty="0">
                <a:effectLst/>
                <a:latin typeface="Trebuchet MS" panose="020B0603020202020204" charset="0"/>
                <a:ea typeface="Calibri" panose="020F0502020204030204" charset="0"/>
                <a:cs typeface="Times New Roman" panose="02020603050405020304" pitchFamily="18" charset="0"/>
              </a:rPr>
            </a:br>
            <a:endParaRPr lang="en-US" dirty="0">
              <a:effectLst/>
              <a:latin typeface="Trebuchet MS" panose="020B0603020202020204" charset="0"/>
              <a:ea typeface="Calibri" panose="020F0502020204030204" charset="0"/>
              <a:cs typeface="Times New Roman" panose="02020603050405020304" pitchFamily="18" charset="0"/>
            </a:endParaRPr>
          </a:p>
          <a:p>
            <a:pPr marL="285750" indent="-285750">
              <a:buFont typeface="Wingdings" panose="05000000000000000000" pitchFamily="2" charset="2"/>
              <a:buChar char="Ø"/>
            </a:pPr>
            <a:r>
              <a:rPr lang="en-US" dirty="0">
                <a:effectLst/>
                <a:latin typeface="Trebuchet MS" panose="020B0603020202020204" charset="0"/>
                <a:ea typeface="Calibri" panose="020F0502020204030204" charset="0"/>
                <a:cs typeface="Times New Roman" panose="02020603050405020304" pitchFamily="18" charset="0"/>
              </a:rPr>
              <a:t>Share your resume with friends and network circles (may be google groups,  WhatsApp groups) and tell them you are looking for an opportunity.</a:t>
            </a:r>
          </a:p>
        </p:txBody>
      </p:sp>
      <p:sp>
        <p:nvSpPr>
          <p:cNvPr id="19" name="TextBox 3"/>
          <p:cNvSpPr txBox="1"/>
          <p:nvPr/>
        </p:nvSpPr>
        <p:spPr>
          <a:xfrm>
            <a:off x="10776521" y="6368759"/>
            <a:ext cx="1152128" cy="368300"/>
          </a:xfrm>
          <a:prstGeom prst="rect">
            <a:avLst/>
          </a:prstGeom>
          <a:noFill/>
        </p:spPr>
        <p:txBody>
          <a:bodyPr wrap="square" rtlCol="0">
            <a:spAutoFit/>
          </a:bodyPr>
          <a:lstStyle/>
          <a:p>
            <a:r>
              <a:rPr lang="en-US" dirty="0"/>
              <a:t>Slide 2/2</a:t>
            </a:r>
            <a:endParaRPr lang="en-IN"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IN"/>
          </a:p>
        </p:txBody>
      </p:sp>
      <p:sp>
        <p:nvSpPr>
          <p:cNvPr id="3" name="Subtitle 2"/>
          <p:cNvSpPr>
            <a:spLocks noGrp="1"/>
          </p:cNvSpPr>
          <p:nvPr>
            <p:ph type="subTitle" idx="1"/>
          </p:nvPr>
        </p:nvSpPr>
        <p:spPr/>
        <p:txBody>
          <a:bodyPr/>
          <a:lstStyle/>
          <a:p>
            <a:endParaRPr lang="en-IN"/>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object 4"/>
          <p:cNvSpPr txBox="1"/>
          <p:nvPr/>
        </p:nvSpPr>
        <p:spPr>
          <a:xfrm>
            <a:off x="10939146" y="157353"/>
            <a:ext cx="1252092" cy="566420"/>
          </a:xfrm>
          <a:prstGeom prst="rect">
            <a:avLst/>
          </a:prstGeom>
        </p:spPr>
        <p:txBody>
          <a:bodyPr vert="horz" wrap="square" lIns="0" tIns="12700" rIns="0" bIns="0" rtlCol="0">
            <a:spAutoFit/>
          </a:bodyPr>
          <a:lstStyle/>
          <a:p>
            <a:pPr marL="12700" marR="5080" indent="217805">
              <a:lnSpc>
                <a:spcPct val="100000"/>
              </a:lnSpc>
              <a:spcBef>
                <a:spcPts val="100"/>
              </a:spcBef>
            </a:pPr>
            <a:r>
              <a:rPr lang="sv-SE" b="1" spc="-20" dirty="0">
                <a:cs typeface="Calibri" panose="020F0502020204030204"/>
              </a:rPr>
              <a:t>Valid till  </a:t>
            </a:r>
            <a:r>
              <a:rPr lang="sv-SE" altLang="sv-SE" b="1" spc="-20" dirty="0">
                <a:cs typeface="Calibri" panose="020F0502020204030204"/>
              </a:rPr>
              <a:t>31 Dec </a:t>
            </a:r>
            <a:r>
              <a:rPr lang="sv-SE" b="1" spc="-20" dirty="0">
                <a:cs typeface="Calibri" panose="020F0502020204030204"/>
              </a:rPr>
              <a:t>2024</a:t>
            </a:r>
            <a:endParaRPr lang="sv-SE" dirty="0">
              <a:cs typeface="Calibri" panose="020F0502020204030204"/>
            </a:endParaRPr>
          </a:p>
        </p:txBody>
      </p:sp>
      <p:sp>
        <p:nvSpPr>
          <p:cNvPr id="15" name="Text Box 14"/>
          <p:cNvSpPr txBox="1"/>
          <p:nvPr/>
        </p:nvSpPr>
        <p:spPr>
          <a:xfrm>
            <a:off x="-96520" y="98425"/>
            <a:ext cx="1798320" cy="922020"/>
          </a:xfrm>
          <a:prstGeom prst="rect">
            <a:avLst/>
          </a:prstGeom>
          <a:noFill/>
        </p:spPr>
        <p:txBody>
          <a:bodyPr wrap="square" rtlCol="0" anchor="t">
            <a:spAutoFit/>
          </a:bodyPr>
          <a:lstStyle/>
          <a:p>
            <a:pPr algn="ctr"/>
            <a:r>
              <a:rPr lang="en-US" b="1" dirty="0">
                <a:sym typeface="+mn-ea"/>
              </a:rPr>
              <a:t>BA Job Market - Awareness Session</a:t>
            </a:r>
          </a:p>
        </p:txBody>
      </p:sp>
      <p:sp>
        <p:nvSpPr>
          <p:cNvPr id="4" name="TextBox 2"/>
          <p:cNvSpPr txBox="1"/>
          <p:nvPr/>
        </p:nvSpPr>
        <p:spPr>
          <a:xfrm>
            <a:off x="1157546" y="1232656"/>
            <a:ext cx="6098344" cy="830997"/>
          </a:xfrm>
          <a:prstGeom prst="rect">
            <a:avLst/>
          </a:prstGeom>
          <a:noFill/>
        </p:spPr>
        <p:txBody>
          <a:bodyPr wrap="square">
            <a:spAutoFit/>
          </a:bodyPr>
          <a:lstStyle/>
          <a:p>
            <a:r>
              <a:rPr lang="en-US" sz="2400" dirty="0">
                <a:solidFill>
                  <a:srgbClr val="FF0000"/>
                </a:solidFill>
              </a:rPr>
              <a:t>How Much Time It Will take – Job Search</a:t>
            </a:r>
          </a:p>
          <a:p>
            <a:r>
              <a:rPr lang="en-US" sz="2400" dirty="0">
                <a:solidFill>
                  <a:srgbClr val="FF0000"/>
                </a:solidFill>
              </a:rPr>
              <a:t>Why It Delays……</a:t>
            </a:r>
          </a:p>
        </p:txBody>
      </p:sp>
      <p:sp>
        <p:nvSpPr>
          <p:cNvPr id="7" name="TextBox 4"/>
          <p:cNvSpPr txBox="1"/>
          <p:nvPr/>
        </p:nvSpPr>
        <p:spPr>
          <a:xfrm>
            <a:off x="1343472" y="2218703"/>
            <a:ext cx="1872208" cy="400110"/>
          </a:xfrm>
          <a:prstGeom prst="rect">
            <a:avLst/>
          </a:prstGeom>
          <a:noFill/>
        </p:spPr>
        <p:txBody>
          <a:bodyPr wrap="square">
            <a:spAutoFit/>
          </a:bodyPr>
          <a:lstStyle/>
          <a:p>
            <a:r>
              <a:rPr lang="en-US" sz="2000" b="1" dirty="0">
                <a:solidFill>
                  <a:srgbClr val="002060"/>
                </a:solidFill>
                <a:latin typeface="Trebuchet MS" panose="020B0603020202020204" charset="0"/>
                <a:ea typeface="Calibri" panose="020F0502020204030204" charset="0"/>
                <a:cs typeface="Times New Roman" panose="02020603050405020304" pitchFamily="18" charset="0"/>
              </a:rPr>
              <a:t>Company</a:t>
            </a:r>
            <a:r>
              <a:rPr lang="en-US" sz="2000" b="1" dirty="0">
                <a:latin typeface="Trebuchet MS" panose="020B0603020202020204" charset="0"/>
              </a:rPr>
              <a:t> </a:t>
            </a:r>
            <a:r>
              <a:rPr lang="en-US" sz="2000" b="1" dirty="0">
                <a:solidFill>
                  <a:srgbClr val="002060"/>
                </a:solidFill>
                <a:latin typeface="Trebuchet MS" panose="020B0603020202020204" charset="0"/>
                <a:ea typeface="Calibri" panose="020F0502020204030204" charset="0"/>
                <a:cs typeface="Times New Roman" panose="02020603050405020304" pitchFamily="18" charset="0"/>
              </a:rPr>
              <a:t>Side</a:t>
            </a:r>
            <a:endParaRPr lang="ru-RU" sz="2000" b="1" dirty="0">
              <a:solidFill>
                <a:srgbClr val="002060"/>
              </a:solidFill>
              <a:latin typeface="Trebuchet MS" panose="020B0603020202020204" charset="0"/>
              <a:ea typeface="Calibri" panose="020F0502020204030204" charset="0"/>
              <a:cs typeface="Times New Roman" panose="02020603050405020304" pitchFamily="18" charset="0"/>
            </a:endParaRPr>
          </a:p>
        </p:txBody>
      </p:sp>
      <p:sp>
        <p:nvSpPr>
          <p:cNvPr id="8" name="TextBox 6"/>
          <p:cNvSpPr txBox="1"/>
          <p:nvPr/>
        </p:nvSpPr>
        <p:spPr>
          <a:xfrm>
            <a:off x="983432" y="2773794"/>
            <a:ext cx="4104456" cy="1200329"/>
          </a:xfrm>
          <a:prstGeom prst="rect">
            <a:avLst/>
          </a:prstGeom>
          <a:noFill/>
        </p:spPr>
        <p:txBody>
          <a:bodyPr wrap="square">
            <a:spAutoFit/>
          </a:bodyPr>
          <a:lstStyle/>
          <a:p>
            <a:pPr marL="285750" indent="-285750">
              <a:buFont typeface="Wingdings" panose="05000000000000000000" pitchFamily="2" charset="2"/>
              <a:buChar char="Ø"/>
            </a:pPr>
            <a:r>
              <a:rPr lang="en-US" b="1" dirty="0">
                <a:latin typeface="Trebuchet MS" panose="020B0603020202020204" charset="0"/>
                <a:ea typeface="Calibri" panose="020F0502020204030204" charset="0"/>
                <a:cs typeface="Times New Roman" panose="02020603050405020304" pitchFamily="18" charset="0"/>
              </a:rPr>
              <a:t>Company may take time to shortlist submitted Resumes(May be a week or Two or Month or Never) </a:t>
            </a:r>
            <a:endParaRPr lang="ru-RU" b="1" dirty="0">
              <a:latin typeface="Trebuchet MS" panose="020B0603020202020204" charset="0"/>
              <a:ea typeface="Calibri" panose="020F0502020204030204" charset="0"/>
              <a:cs typeface="Times New Roman" panose="02020603050405020304" pitchFamily="18" charset="0"/>
            </a:endParaRPr>
          </a:p>
        </p:txBody>
      </p:sp>
      <p:sp>
        <p:nvSpPr>
          <p:cNvPr id="9" name="TextBox 8"/>
          <p:cNvSpPr txBox="1"/>
          <p:nvPr/>
        </p:nvSpPr>
        <p:spPr>
          <a:xfrm>
            <a:off x="983432" y="3893056"/>
            <a:ext cx="3960440" cy="923330"/>
          </a:xfrm>
          <a:prstGeom prst="rect">
            <a:avLst/>
          </a:prstGeom>
          <a:noFill/>
        </p:spPr>
        <p:txBody>
          <a:bodyPr wrap="square">
            <a:spAutoFit/>
          </a:bodyPr>
          <a:lstStyle/>
          <a:p>
            <a:pPr marL="285750" indent="-285750">
              <a:buFont typeface="Wingdings" panose="05000000000000000000" pitchFamily="2" charset="2"/>
              <a:buChar char="Ø"/>
            </a:pPr>
            <a:r>
              <a:rPr lang="en-US" b="1" dirty="0">
                <a:latin typeface="Trebuchet MS" panose="020B0603020202020204" charset="0"/>
                <a:ea typeface="Calibri" panose="020F0502020204030204" charset="0"/>
                <a:cs typeface="Times New Roman" panose="02020603050405020304" pitchFamily="18" charset="0"/>
              </a:rPr>
              <a:t>Shortlisted Resume to call for interviews the company may take time </a:t>
            </a:r>
            <a:endParaRPr lang="ru-RU" b="1" dirty="0">
              <a:latin typeface="Trebuchet MS" panose="020B0603020202020204" charset="0"/>
              <a:ea typeface="Calibri" panose="020F0502020204030204" charset="0"/>
              <a:cs typeface="Times New Roman" panose="02020603050405020304" pitchFamily="18" charset="0"/>
            </a:endParaRPr>
          </a:p>
        </p:txBody>
      </p:sp>
      <p:sp>
        <p:nvSpPr>
          <p:cNvPr id="11" name="TextBox 10"/>
          <p:cNvSpPr txBox="1"/>
          <p:nvPr/>
        </p:nvSpPr>
        <p:spPr>
          <a:xfrm>
            <a:off x="983432" y="4816386"/>
            <a:ext cx="3810312" cy="923330"/>
          </a:xfrm>
          <a:prstGeom prst="rect">
            <a:avLst/>
          </a:prstGeom>
          <a:noFill/>
        </p:spPr>
        <p:txBody>
          <a:bodyPr wrap="square">
            <a:spAutoFit/>
          </a:bodyPr>
          <a:lstStyle/>
          <a:p>
            <a:pPr marL="285750" indent="-285750">
              <a:buFont typeface="Wingdings" panose="05000000000000000000" pitchFamily="2" charset="2"/>
              <a:buChar char="Ø"/>
            </a:pPr>
            <a:r>
              <a:rPr lang="en-US" b="1" dirty="0">
                <a:latin typeface="Trebuchet MS" panose="020B0603020202020204" charset="0"/>
                <a:ea typeface="Calibri" panose="020F0502020204030204" charset="0"/>
                <a:cs typeface="Times New Roman" panose="02020603050405020304" pitchFamily="18" charset="0"/>
              </a:rPr>
              <a:t>Company May take time to announce result of conducted interviews</a:t>
            </a:r>
            <a:endParaRPr lang="ru-RU" b="1" dirty="0">
              <a:latin typeface="Trebuchet MS" panose="020B0603020202020204" charset="0"/>
              <a:ea typeface="Calibri" panose="020F0502020204030204" charset="0"/>
              <a:cs typeface="Times New Roman" panose="02020603050405020304" pitchFamily="18" charset="0"/>
            </a:endParaRPr>
          </a:p>
        </p:txBody>
      </p:sp>
      <p:sp>
        <p:nvSpPr>
          <p:cNvPr id="13" name="TextBox 12"/>
          <p:cNvSpPr txBox="1"/>
          <p:nvPr/>
        </p:nvSpPr>
        <p:spPr>
          <a:xfrm>
            <a:off x="7679876" y="2218703"/>
            <a:ext cx="1705700" cy="400110"/>
          </a:xfrm>
          <a:prstGeom prst="rect">
            <a:avLst/>
          </a:prstGeom>
          <a:noFill/>
        </p:spPr>
        <p:txBody>
          <a:bodyPr wrap="square">
            <a:spAutoFit/>
          </a:bodyPr>
          <a:lstStyle/>
          <a:p>
            <a:r>
              <a:rPr lang="en-US" sz="2000" b="1" dirty="0">
                <a:solidFill>
                  <a:schemeClr val="tx2"/>
                </a:solidFill>
              </a:rPr>
              <a:t>Aspirant Side</a:t>
            </a:r>
            <a:endParaRPr lang="ru-RU" sz="2000" b="1" dirty="0">
              <a:solidFill>
                <a:schemeClr val="tx2"/>
              </a:solidFill>
            </a:endParaRPr>
          </a:p>
        </p:txBody>
      </p:sp>
      <p:sp>
        <p:nvSpPr>
          <p:cNvPr id="10" name="TextBox 14"/>
          <p:cNvSpPr txBox="1"/>
          <p:nvPr/>
        </p:nvSpPr>
        <p:spPr>
          <a:xfrm>
            <a:off x="7104114" y="2773794"/>
            <a:ext cx="4896542" cy="646331"/>
          </a:xfrm>
          <a:prstGeom prst="rect">
            <a:avLst/>
          </a:prstGeom>
          <a:noFill/>
        </p:spPr>
        <p:txBody>
          <a:bodyPr wrap="square">
            <a:spAutoFit/>
          </a:bodyPr>
          <a:lstStyle/>
          <a:p>
            <a:pPr marL="285750" indent="-285750">
              <a:buFont typeface="Wingdings" panose="05000000000000000000" pitchFamily="2" charset="2"/>
              <a:buChar char="Ø"/>
            </a:pPr>
            <a:r>
              <a:rPr lang="en-US" b="1" dirty="0">
                <a:latin typeface="Trebuchet MS" panose="020B0603020202020204" charset="0"/>
                <a:ea typeface="Calibri" panose="020F0502020204030204" charset="0"/>
                <a:cs typeface="Times New Roman" panose="02020603050405020304" pitchFamily="18" charset="0"/>
              </a:rPr>
              <a:t>Unable to Justify the profile BA experience</a:t>
            </a:r>
            <a:endParaRPr lang="ru-RU" b="1" dirty="0">
              <a:latin typeface="Trebuchet MS" panose="020B0603020202020204" charset="0"/>
              <a:ea typeface="Calibri" panose="020F0502020204030204" charset="0"/>
              <a:cs typeface="Times New Roman" panose="02020603050405020304" pitchFamily="18" charset="0"/>
            </a:endParaRPr>
          </a:p>
        </p:txBody>
      </p:sp>
      <p:sp>
        <p:nvSpPr>
          <p:cNvPr id="17" name="TextBox 16"/>
          <p:cNvSpPr txBox="1"/>
          <p:nvPr/>
        </p:nvSpPr>
        <p:spPr>
          <a:xfrm>
            <a:off x="7084718" y="3299201"/>
            <a:ext cx="3763810" cy="369332"/>
          </a:xfrm>
          <a:prstGeom prst="rect">
            <a:avLst/>
          </a:prstGeom>
          <a:noFill/>
        </p:spPr>
        <p:txBody>
          <a:bodyPr wrap="square">
            <a:spAutoFit/>
          </a:bodyPr>
          <a:lstStyle/>
          <a:p>
            <a:pPr marL="285750" indent="-285750">
              <a:buFont typeface="Wingdings" panose="05000000000000000000" pitchFamily="2" charset="2"/>
              <a:buChar char="Ø"/>
            </a:pPr>
            <a:r>
              <a:rPr lang="en-US" b="1" dirty="0">
                <a:latin typeface="Trebuchet MS" panose="020B0603020202020204" charset="0"/>
                <a:ea typeface="Calibri" panose="020F0502020204030204" charset="0"/>
                <a:cs typeface="Times New Roman" panose="02020603050405020304" pitchFamily="18" charset="0"/>
              </a:rPr>
              <a:t>High Pay pack Expectations</a:t>
            </a:r>
            <a:endParaRPr lang="ru-RU" b="1" dirty="0">
              <a:latin typeface="Trebuchet MS" panose="020B0603020202020204" charset="0"/>
              <a:ea typeface="Calibri" panose="020F0502020204030204" charset="0"/>
              <a:cs typeface="Times New Roman" panose="02020603050405020304" pitchFamily="18" charset="0"/>
            </a:endParaRPr>
          </a:p>
        </p:txBody>
      </p:sp>
      <p:sp>
        <p:nvSpPr>
          <p:cNvPr id="19" name="TextBox 18"/>
          <p:cNvSpPr txBox="1"/>
          <p:nvPr/>
        </p:nvSpPr>
        <p:spPr>
          <a:xfrm>
            <a:off x="7104114" y="3760866"/>
            <a:ext cx="3168350" cy="369332"/>
          </a:xfrm>
          <a:prstGeom prst="rect">
            <a:avLst/>
          </a:prstGeom>
          <a:noFill/>
        </p:spPr>
        <p:txBody>
          <a:bodyPr wrap="square">
            <a:spAutoFit/>
          </a:bodyPr>
          <a:lstStyle/>
          <a:p>
            <a:pPr marL="285750" indent="-285750">
              <a:buFont typeface="Wingdings" panose="05000000000000000000" pitchFamily="2" charset="2"/>
              <a:buChar char="Ø"/>
            </a:pPr>
            <a:r>
              <a:rPr lang="en-US" b="1" dirty="0">
                <a:latin typeface="Trebuchet MS" panose="020B0603020202020204" charset="0"/>
                <a:ea typeface="Calibri" panose="020F0502020204030204" charset="0"/>
                <a:cs typeface="Times New Roman" panose="02020603050405020304" pitchFamily="18" charset="0"/>
              </a:rPr>
              <a:t>Location Constraints</a:t>
            </a:r>
            <a:endParaRPr lang="ru-RU" b="1" dirty="0">
              <a:latin typeface="Trebuchet MS" panose="020B0603020202020204" charset="0"/>
              <a:ea typeface="Calibri" panose="020F0502020204030204" charset="0"/>
              <a:cs typeface="Times New Roman" panose="02020603050405020304" pitchFamily="18" charset="0"/>
            </a:endParaRPr>
          </a:p>
        </p:txBody>
      </p:sp>
      <p:sp>
        <p:nvSpPr>
          <p:cNvPr id="21" name="TextBox 20"/>
          <p:cNvSpPr txBox="1"/>
          <p:nvPr/>
        </p:nvSpPr>
        <p:spPr>
          <a:xfrm>
            <a:off x="7084718" y="4130198"/>
            <a:ext cx="4123850" cy="369332"/>
          </a:xfrm>
          <a:prstGeom prst="rect">
            <a:avLst/>
          </a:prstGeom>
          <a:noFill/>
        </p:spPr>
        <p:txBody>
          <a:bodyPr wrap="square">
            <a:spAutoFit/>
          </a:bodyPr>
          <a:lstStyle/>
          <a:p>
            <a:pPr marL="285750" indent="-285750">
              <a:buFont typeface="Wingdings" panose="05000000000000000000" pitchFamily="2" charset="2"/>
              <a:buChar char="Ø"/>
            </a:pPr>
            <a:r>
              <a:rPr lang="en-US" b="1" dirty="0">
                <a:latin typeface="Trebuchet MS" panose="020B0603020202020204" charset="0"/>
                <a:ea typeface="Calibri" panose="020F0502020204030204" charset="0"/>
                <a:cs typeface="Times New Roman" panose="02020603050405020304" pitchFamily="18" charset="0"/>
              </a:rPr>
              <a:t>Choosing Specific Companies Only</a:t>
            </a:r>
            <a:endParaRPr lang="ru-RU" b="1" dirty="0">
              <a:latin typeface="Trebuchet MS" panose="020B0603020202020204" charset="0"/>
              <a:ea typeface="Calibri" panose="020F0502020204030204" charset="0"/>
              <a:cs typeface="Times New Roman" panose="02020603050405020304" pitchFamily="18" charset="0"/>
            </a:endParaRPr>
          </a:p>
        </p:txBody>
      </p:sp>
      <p:sp>
        <p:nvSpPr>
          <p:cNvPr id="23" name="TextBox 22"/>
          <p:cNvSpPr txBox="1"/>
          <p:nvPr/>
        </p:nvSpPr>
        <p:spPr>
          <a:xfrm>
            <a:off x="7107627" y="4734994"/>
            <a:ext cx="4555898" cy="923330"/>
          </a:xfrm>
          <a:prstGeom prst="rect">
            <a:avLst/>
          </a:prstGeom>
          <a:noFill/>
        </p:spPr>
        <p:txBody>
          <a:bodyPr wrap="square">
            <a:spAutoFit/>
          </a:bodyPr>
          <a:lstStyle/>
          <a:p>
            <a:pPr marL="285750" indent="-285750">
              <a:buFont typeface="Wingdings" panose="05000000000000000000" pitchFamily="2" charset="2"/>
              <a:buChar char="Ø"/>
            </a:pPr>
            <a:r>
              <a:rPr lang="en-US" b="1" dirty="0">
                <a:latin typeface="Trebuchet MS" panose="020B0603020202020204" charset="0"/>
                <a:ea typeface="Calibri" panose="020F0502020204030204" charset="0"/>
                <a:cs typeface="Times New Roman" panose="02020603050405020304" pitchFamily="18" charset="0"/>
              </a:rPr>
              <a:t>Unable to give time for interviews or postponing scheduled interviews or not attending interviews</a:t>
            </a:r>
            <a:endParaRPr lang="ru-RU" b="1" dirty="0">
              <a:latin typeface="Trebuchet MS" panose="020B0603020202020204" charset="0"/>
              <a:ea typeface="Calibri" panose="020F0502020204030204" charset="0"/>
              <a:cs typeface="Times New Roman" panose="02020603050405020304"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IN"/>
          </a:p>
        </p:txBody>
      </p:sp>
      <p:sp>
        <p:nvSpPr>
          <p:cNvPr id="3" name="Subtitle 2"/>
          <p:cNvSpPr>
            <a:spLocks noGrp="1"/>
          </p:cNvSpPr>
          <p:nvPr>
            <p:ph type="subTitle" idx="1"/>
          </p:nvPr>
        </p:nvSpPr>
        <p:spPr/>
        <p:txBody>
          <a:bodyPr/>
          <a:lstStyle/>
          <a:p>
            <a:endParaRPr lang="en-IN"/>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object 4"/>
          <p:cNvSpPr txBox="1"/>
          <p:nvPr/>
        </p:nvSpPr>
        <p:spPr>
          <a:xfrm>
            <a:off x="10939146" y="157353"/>
            <a:ext cx="1252092" cy="566420"/>
          </a:xfrm>
          <a:prstGeom prst="rect">
            <a:avLst/>
          </a:prstGeom>
        </p:spPr>
        <p:txBody>
          <a:bodyPr vert="horz" wrap="square" lIns="0" tIns="12700" rIns="0" bIns="0" rtlCol="0">
            <a:spAutoFit/>
          </a:bodyPr>
          <a:lstStyle/>
          <a:p>
            <a:pPr marL="12700" marR="5080" indent="217805">
              <a:lnSpc>
                <a:spcPct val="100000"/>
              </a:lnSpc>
              <a:spcBef>
                <a:spcPts val="100"/>
              </a:spcBef>
            </a:pPr>
            <a:r>
              <a:rPr lang="sv-SE" b="1" spc="-20" dirty="0">
                <a:cs typeface="Calibri" panose="020F0502020204030204"/>
              </a:rPr>
              <a:t>Valid till  </a:t>
            </a:r>
            <a:r>
              <a:rPr lang="sv-SE" altLang="sv-SE" b="1" spc="-20" dirty="0">
                <a:cs typeface="Calibri" panose="020F0502020204030204"/>
              </a:rPr>
              <a:t>31 Dec </a:t>
            </a:r>
            <a:r>
              <a:rPr lang="sv-SE" b="1" spc="-20" dirty="0">
                <a:cs typeface="Calibri" panose="020F0502020204030204"/>
              </a:rPr>
              <a:t>2024</a:t>
            </a:r>
            <a:endParaRPr lang="sv-SE" dirty="0">
              <a:cs typeface="Calibri" panose="020F0502020204030204"/>
            </a:endParaRPr>
          </a:p>
        </p:txBody>
      </p:sp>
      <p:sp>
        <p:nvSpPr>
          <p:cNvPr id="15" name="Text Box 14"/>
          <p:cNvSpPr txBox="1"/>
          <p:nvPr/>
        </p:nvSpPr>
        <p:spPr>
          <a:xfrm>
            <a:off x="-96520" y="98425"/>
            <a:ext cx="1798320" cy="922020"/>
          </a:xfrm>
          <a:prstGeom prst="rect">
            <a:avLst/>
          </a:prstGeom>
          <a:noFill/>
        </p:spPr>
        <p:txBody>
          <a:bodyPr wrap="square" rtlCol="0" anchor="t">
            <a:spAutoFit/>
          </a:bodyPr>
          <a:lstStyle/>
          <a:p>
            <a:pPr algn="ctr"/>
            <a:r>
              <a:rPr lang="en-US" b="1" dirty="0">
                <a:sym typeface="+mn-ea"/>
              </a:rPr>
              <a:t>BA Job Market - Awareness Session</a:t>
            </a:r>
          </a:p>
        </p:txBody>
      </p:sp>
      <p:sp>
        <p:nvSpPr>
          <p:cNvPr id="56" name="TextBox 55"/>
          <p:cNvSpPr txBox="1"/>
          <p:nvPr/>
        </p:nvSpPr>
        <p:spPr>
          <a:xfrm>
            <a:off x="479377" y="1019345"/>
            <a:ext cx="2592288" cy="584775"/>
          </a:xfrm>
          <a:prstGeom prst="rect">
            <a:avLst/>
          </a:prstGeom>
          <a:noFill/>
        </p:spPr>
        <p:txBody>
          <a:bodyPr wrap="square">
            <a:spAutoFit/>
          </a:bodyPr>
          <a:lstStyle>
            <a:defPPr>
              <a:defRPr lang="en-US"/>
            </a:defPPr>
            <a:lvl1pPr lvl="0">
              <a:defRPr sz="3200" b="1">
                <a:solidFill>
                  <a:srgbClr val="002060"/>
                </a:solidFill>
                <a:effectLst/>
                <a:latin typeface="Trebuchet MS" panose="020B0603020202020204" charset="0"/>
                <a:ea typeface="Calibri" panose="020F0502020204030204" charset="0"/>
                <a:cs typeface="Times New Roman" panose="02020603050405020304" pitchFamily="18" charset="0"/>
              </a:defRPr>
            </a:lvl1pPr>
          </a:lstStyle>
          <a:p>
            <a:r>
              <a:rPr lang="en-US" dirty="0">
                <a:solidFill>
                  <a:srgbClr val="FF0000"/>
                </a:solidFill>
              </a:rPr>
              <a:t>Success Tips </a:t>
            </a:r>
            <a:endParaRPr lang="ru-RU" dirty="0">
              <a:solidFill>
                <a:srgbClr val="FF0000"/>
              </a:solidFill>
            </a:endParaRPr>
          </a:p>
        </p:txBody>
      </p:sp>
      <p:sp>
        <p:nvSpPr>
          <p:cNvPr id="60" name="TextBox 59"/>
          <p:cNvSpPr txBox="1"/>
          <p:nvPr/>
        </p:nvSpPr>
        <p:spPr>
          <a:xfrm>
            <a:off x="1591111" y="1694935"/>
            <a:ext cx="9315106" cy="369332"/>
          </a:xfrm>
          <a:prstGeom prst="rect">
            <a:avLst/>
          </a:prstGeom>
          <a:noFill/>
        </p:spPr>
        <p:txBody>
          <a:bodyPr wrap="square">
            <a:spAutoFit/>
          </a:bodyPr>
          <a:lstStyle/>
          <a:p>
            <a:pPr marL="285750" indent="-285750">
              <a:buFont typeface="Wingdings" panose="05000000000000000000" pitchFamily="2" charset="2"/>
              <a:buChar char="Ø"/>
            </a:pPr>
            <a:r>
              <a:rPr lang="en-US" b="1" dirty="0">
                <a:latin typeface="Trebuchet MS" panose="020B0603020202020204" charset="0"/>
              </a:rPr>
              <a:t>Maintain a Registry </a:t>
            </a:r>
            <a:r>
              <a:rPr lang="en-US" dirty="0">
                <a:latin typeface="Trebuchet MS" panose="020B0603020202020204" charset="0"/>
              </a:rPr>
              <a:t>of your interviews in coepd student portal</a:t>
            </a:r>
            <a:endParaRPr lang="ru-RU" dirty="0">
              <a:latin typeface="Trebuchet MS" panose="020B0603020202020204" charset="0"/>
            </a:endParaRPr>
          </a:p>
        </p:txBody>
      </p:sp>
      <p:sp>
        <p:nvSpPr>
          <p:cNvPr id="8" name="TextBox 7"/>
          <p:cNvSpPr txBox="1"/>
          <p:nvPr/>
        </p:nvSpPr>
        <p:spPr>
          <a:xfrm>
            <a:off x="1573849" y="2131764"/>
            <a:ext cx="9315106" cy="369332"/>
          </a:xfrm>
          <a:prstGeom prst="rect">
            <a:avLst/>
          </a:prstGeom>
          <a:noFill/>
        </p:spPr>
        <p:txBody>
          <a:bodyPr wrap="square">
            <a:spAutoFit/>
          </a:bodyPr>
          <a:lstStyle/>
          <a:p>
            <a:pPr marL="285750" indent="-285750">
              <a:buFont typeface="Wingdings" panose="05000000000000000000" pitchFamily="2" charset="2"/>
              <a:buChar char="Ø"/>
            </a:pPr>
            <a:r>
              <a:rPr lang="en-US" b="1" dirty="0">
                <a:latin typeface="Trebuchet MS" panose="020B0603020202020204" charset="0"/>
              </a:rPr>
              <a:t>Be clear about your Notice Period </a:t>
            </a:r>
            <a:r>
              <a:rPr lang="en-US" dirty="0">
                <a:latin typeface="Trebuchet MS" panose="020B0603020202020204" charset="0"/>
              </a:rPr>
              <a:t>and Pay Pack Expectations</a:t>
            </a:r>
            <a:endParaRPr lang="ru-RU" dirty="0">
              <a:latin typeface="Trebuchet MS" panose="020B0603020202020204" charset="0"/>
            </a:endParaRPr>
          </a:p>
        </p:txBody>
      </p:sp>
      <p:sp>
        <p:nvSpPr>
          <p:cNvPr id="9" name="TextBox 8"/>
          <p:cNvSpPr txBox="1"/>
          <p:nvPr/>
        </p:nvSpPr>
        <p:spPr>
          <a:xfrm>
            <a:off x="1573849" y="2528979"/>
            <a:ext cx="9523040" cy="368300"/>
          </a:xfrm>
          <a:prstGeom prst="rect">
            <a:avLst/>
          </a:prstGeom>
          <a:noFill/>
        </p:spPr>
        <p:txBody>
          <a:bodyPr wrap="square">
            <a:spAutoFit/>
          </a:bodyPr>
          <a:lstStyle/>
          <a:p>
            <a:pPr marL="285750" indent="-285750">
              <a:buFont typeface="Wingdings" panose="05000000000000000000" pitchFamily="2" charset="2"/>
              <a:buChar char="Ø"/>
            </a:pPr>
            <a:r>
              <a:rPr lang="en-US" b="1" dirty="0">
                <a:latin typeface="Trebuchet MS" panose="020B0603020202020204" charset="0"/>
              </a:rPr>
              <a:t>Daily allot 2 Hour time </a:t>
            </a:r>
            <a:r>
              <a:rPr lang="en-US" dirty="0">
                <a:latin typeface="Trebuchet MS" panose="020B0603020202020204" charset="0"/>
              </a:rPr>
              <a:t>for interview preparation – revise your Resume n BA Knowledge </a:t>
            </a:r>
            <a:endParaRPr lang="ru-RU" dirty="0">
              <a:latin typeface="Trebuchet MS" panose="020B0603020202020204" charset="0"/>
            </a:endParaRPr>
          </a:p>
        </p:txBody>
      </p:sp>
      <p:sp>
        <p:nvSpPr>
          <p:cNvPr id="10" name="TextBox 9"/>
          <p:cNvSpPr txBox="1"/>
          <p:nvPr/>
        </p:nvSpPr>
        <p:spPr>
          <a:xfrm>
            <a:off x="1589587" y="2941434"/>
            <a:ext cx="9315106" cy="646331"/>
          </a:xfrm>
          <a:prstGeom prst="rect">
            <a:avLst/>
          </a:prstGeom>
          <a:noFill/>
        </p:spPr>
        <p:txBody>
          <a:bodyPr wrap="square">
            <a:spAutoFit/>
          </a:bodyPr>
          <a:lstStyle/>
          <a:p>
            <a:pPr marL="285750" indent="-285750">
              <a:buFont typeface="Wingdings" panose="05000000000000000000" pitchFamily="2" charset="2"/>
              <a:buChar char="Ø"/>
            </a:pPr>
            <a:r>
              <a:rPr lang="en-US" b="1" dirty="0">
                <a:latin typeface="Trebuchet MS" panose="020B0603020202020204" charset="0"/>
              </a:rPr>
              <a:t>Make yourself available </a:t>
            </a:r>
            <a:r>
              <a:rPr lang="en-US" dirty="0">
                <a:latin typeface="Trebuchet MS" panose="020B0603020202020204" charset="0"/>
              </a:rPr>
              <a:t>for the interviews – Schedule your interviews in your available time-slots </a:t>
            </a:r>
            <a:endParaRPr lang="ru-RU" dirty="0">
              <a:latin typeface="Trebuchet MS" panose="020B0603020202020204" charset="0"/>
            </a:endParaRPr>
          </a:p>
        </p:txBody>
      </p:sp>
      <p:sp>
        <p:nvSpPr>
          <p:cNvPr id="11" name="TextBox 10"/>
          <p:cNvSpPr txBox="1"/>
          <p:nvPr/>
        </p:nvSpPr>
        <p:spPr>
          <a:xfrm>
            <a:off x="1561596" y="3550689"/>
            <a:ext cx="9315106" cy="369332"/>
          </a:xfrm>
          <a:prstGeom prst="rect">
            <a:avLst/>
          </a:prstGeom>
          <a:noFill/>
        </p:spPr>
        <p:txBody>
          <a:bodyPr wrap="square">
            <a:spAutoFit/>
          </a:bodyPr>
          <a:lstStyle/>
          <a:p>
            <a:pPr marL="285750" indent="-285750">
              <a:buFont typeface="Wingdings" panose="05000000000000000000" pitchFamily="2" charset="2"/>
              <a:buChar char="Ø"/>
            </a:pPr>
            <a:r>
              <a:rPr lang="en-US" b="1" dirty="0">
                <a:latin typeface="Trebuchet MS" panose="020B0603020202020204" charset="0"/>
              </a:rPr>
              <a:t>Think Positive – </a:t>
            </a:r>
            <a:r>
              <a:rPr lang="en-US" dirty="0">
                <a:latin typeface="Trebuchet MS" panose="020B0603020202020204" charset="0"/>
              </a:rPr>
              <a:t>Not all interviews will be successful</a:t>
            </a:r>
            <a:endParaRPr lang="ru-RU" dirty="0">
              <a:latin typeface="Trebuchet MS" panose="020B0603020202020204" charset="0"/>
            </a:endParaRPr>
          </a:p>
        </p:txBody>
      </p:sp>
      <p:sp>
        <p:nvSpPr>
          <p:cNvPr id="12" name="TextBox 11"/>
          <p:cNvSpPr txBox="1"/>
          <p:nvPr/>
        </p:nvSpPr>
        <p:spPr>
          <a:xfrm>
            <a:off x="1561596" y="3988027"/>
            <a:ext cx="9315106" cy="369332"/>
          </a:xfrm>
          <a:prstGeom prst="rect">
            <a:avLst/>
          </a:prstGeom>
          <a:noFill/>
        </p:spPr>
        <p:txBody>
          <a:bodyPr wrap="square">
            <a:spAutoFit/>
          </a:bodyPr>
          <a:lstStyle/>
          <a:p>
            <a:pPr marL="285750" indent="-285750">
              <a:buFont typeface="Wingdings" panose="05000000000000000000" pitchFamily="2" charset="2"/>
              <a:buChar char="Ø"/>
            </a:pPr>
            <a:r>
              <a:rPr lang="en-US" b="1" dirty="0">
                <a:latin typeface="Trebuchet MS" panose="020B0603020202020204" charset="0"/>
              </a:rPr>
              <a:t>Don’t blame others – </a:t>
            </a:r>
            <a:r>
              <a:rPr lang="en-US" dirty="0">
                <a:latin typeface="Trebuchet MS" panose="020B0603020202020204" charset="0"/>
              </a:rPr>
              <a:t>Take responsibility of yourself and your Goal </a:t>
            </a:r>
          </a:p>
        </p:txBody>
      </p:sp>
      <p:sp>
        <p:nvSpPr>
          <p:cNvPr id="4" name="TextBox 4"/>
          <p:cNvSpPr txBox="1"/>
          <p:nvPr/>
        </p:nvSpPr>
        <p:spPr>
          <a:xfrm>
            <a:off x="1581631" y="4444395"/>
            <a:ext cx="7920880" cy="923330"/>
          </a:xfrm>
          <a:prstGeom prst="rect">
            <a:avLst/>
          </a:prstGeom>
          <a:noFill/>
        </p:spPr>
        <p:txBody>
          <a:bodyPr wrap="square" rtlCol="0">
            <a:spAutoFit/>
          </a:bodyPr>
          <a:lstStyle/>
          <a:p>
            <a:pPr marL="285750" indent="-285750">
              <a:buFont typeface="Wingdings" panose="05000000000000000000" pitchFamily="2" charset="2"/>
              <a:buChar char="Ø"/>
            </a:pPr>
            <a:r>
              <a:rPr lang="en-US" b="1" dirty="0">
                <a:latin typeface="Trebuchet MS" panose="020B0603020202020204" charset="0"/>
              </a:rPr>
              <a:t>Keep attending interviews until you are successful</a:t>
            </a:r>
          </a:p>
          <a:p>
            <a:br>
              <a:rPr lang="en-US" b="1" dirty="0">
                <a:solidFill>
                  <a:srgbClr val="C00000"/>
                </a:solidFill>
                <a:latin typeface="Trebuchet MS" panose="020B0603020202020204" charset="0"/>
              </a:rPr>
            </a:br>
            <a:endParaRPr lang="en-IN" dirty="0"/>
          </a:p>
        </p:txBody>
      </p:sp>
      <p:sp>
        <p:nvSpPr>
          <p:cNvPr id="7" name="TextBox 6"/>
          <p:cNvSpPr txBox="1"/>
          <p:nvPr/>
        </p:nvSpPr>
        <p:spPr>
          <a:xfrm>
            <a:off x="191344" y="5026623"/>
            <a:ext cx="11449272" cy="1107996"/>
          </a:xfrm>
          <a:prstGeom prst="rect">
            <a:avLst/>
          </a:prstGeom>
          <a:noFill/>
        </p:spPr>
        <p:txBody>
          <a:bodyPr wrap="square" rtlCol="0">
            <a:spAutoFit/>
          </a:bodyPr>
          <a:lstStyle/>
          <a:p>
            <a:pPr algn="ctr"/>
            <a:r>
              <a:rPr lang="en-US" sz="6600" b="1" dirty="0">
                <a:solidFill>
                  <a:srgbClr val="0070C0"/>
                </a:solidFill>
                <a:latin typeface="Trebuchet MS" panose="020B0603020202020204" charset="0"/>
              </a:rPr>
              <a:t>Wish You All the Success !!!</a:t>
            </a:r>
            <a:endParaRPr lang="en-IN" sz="6600" b="1" dirty="0">
              <a:solidFill>
                <a:srgbClr val="0070C0"/>
              </a:solidFill>
              <a:latin typeface="Trebuchet MS" panose="020B06030202020202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blinds(horizontal)">
                                      <p:cBhvr>
                                        <p:cTn id="7" dur="500"/>
                                        <p:tgtEl>
                                          <p:spTgt spid="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p:bldP spid="56" grpId="1"/>
      <p:bldP spid="60" grpId="1"/>
      <p:bldP spid="8" grpId="1"/>
      <p:bldP spid="9" grpId="1"/>
      <p:bldP spid="10" grpId="1"/>
      <p:bldP spid="11" grpId="1"/>
      <p:bldP spid="12"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IN"/>
          </a:p>
        </p:txBody>
      </p:sp>
      <p:sp>
        <p:nvSpPr>
          <p:cNvPr id="3" name="Subtitle 2"/>
          <p:cNvSpPr>
            <a:spLocks noGrp="1"/>
          </p:cNvSpPr>
          <p:nvPr>
            <p:ph type="subTitle" idx="1"/>
          </p:nvPr>
        </p:nvSpPr>
        <p:spPr/>
        <p:txBody>
          <a:bodyPr/>
          <a:lstStyle/>
          <a:p>
            <a:endParaRPr lang="en-IN"/>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object 4"/>
          <p:cNvSpPr txBox="1"/>
          <p:nvPr/>
        </p:nvSpPr>
        <p:spPr>
          <a:xfrm>
            <a:off x="10939146" y="157353"/>
            <a:ext cx="1252092" cy="566420"/>
          </a:xfrm>
          <a:prstGeom prst="rect">
            <a:avLst/>
          </a:prstGeom>
        </p:spPr>
        <p:txBody>
          <a:bodyPr vert="horz" wrap="square" lIns="0" tIns="12700" rIns="0" bIns="0" rtlCol="0">
            <a:spAutoFit/>
          </a:bodyPr>
          <a:lstStyle/>
          <a:p>
            <a:pPr marL="12700" marR="5080" indent="217805">
              <a:lnSpc>
                <a:spcPct val="100000"/>
              </a:lnSpc>
              <a:spcBef>
                <a:spcPts val="100"/>
              </a:spcBef>
            </a:pPr>
            <a:r>
              <a:rPr lang="sv-SE" b="1" spc="-20" dirty="0">
                <a:cs typeface="Calibri" panose="020F0502020204030204"/>
              </a:rPr>
              <a:t>Valid till  </a:t>
            </a:r>
            <a:r>
              <a:rPr lang="sv-SE" altLang="sv-SE" b="1" spc="-20" dirty="0">
                <a:cs typeface="Calibri" panose="020F0502020204030204"/>
              </a:rPr>
              <a:t>31 Dec </a:t>
            </a:r>
            <a:r>
              <a:rPr lang="sv-SE" b="1" spc="-20" dirty="0">
                <a:cs typeface="Calibri" panose="020F0502020204030204"/>
              </a:rPr>
              <a:t>2024</a:t>
            </a:r>
            <a:endParaRPr lang="sv-SE" dirty="0">
              <a:cs typeface="Calibri" panose="020F0502020204030204"/>
            </a:endParaRPr>
          </a:p>
        </p:txBody>
      </p:sp>
      <p:sp>
        <p:nvSpPr>
          <p:cNvPr id="11" name="Title 3"/>
          <p:cNvSpPr>
            <a:spLocks noGrp="1"/>
          </p:cNvSpPr>
          <p:nvPr/>
        </p:nvSpPr>
        <p:spPr>
          <a:xfrm>
            <a:off x="1343914" y="1268552"/>
            <a:ext cx="7613650" cy="615315"/>
          </a:xfrm>
          <a:prstGeom prst="rect">
            <a:avLst/>
          </a:prstGeom>
        </p:spPr>
        <p:txBody>
          <a:bodyPr wrap="square" lIns="0" tIns="0" rIns="0" bIns="0">
            <a:spAutoFit/>
          </a:bodyPr>
          <a:lstStyle>
            <a:lvl1pPr>
              <a:defRPr sz="4000" b="0" i="0">
                <a:solidFill>
                  <a:srgbClr val="FF0000"/>
                </a:solidFill>
                <a:latin typeface="Calibri" panose="020F0502020204030204"/>
                <a:ea typeface="+mj-ea"/>
                <a:cs typeface="Calibri" panose="020F0502020204030204"/>
              </a:defRPr>
            </a:lvl1pPr>
          </a:lstStyle>
          <a:p>
            <a:r>
              <a:rPr lang="en-US"/>
              <a:t>Thoughts to build Professionalism </a:t>
            </a:r>
          </a:p>
        </p:txBody>
      </p:sp>
      <p:sp>
        <p:nvSpPr>
          <p:cNvPr id="12" name="Text Box 11"/>
          <p:cNvSpPr txBox="1"/>
          <p:nvPr/>
        </p:nvSpPr>
        <p:spPr>
          <a:xfrm>
            <a:off x="1199515" y="2132330"/>
            <a:ext cx="10185400" cy="3107690"/>
          </a:xfrm>
          <a:prstGeom prst="rect">
            <a:avLst/>
          </a:prstGeom>
          <a:noFill/>
        </p:spPr>
        <p:txBody>
          <a:bodyPr wrap="square" rtlCol="0" anchor="t">
            <a:spAutoFit/>
          </a:bodyPr>
          <a:lstStyle/>
          <a:p>
            <a:pPr marL="457200" indent="-457200">
              <a:buFont typeface="Arial" panose="020B0604020202020204" pitchFamily="34" charset="0"/>
              <a:buChar char="•"/>
            </a:pPr>
            <a:r>
              <a:rPr lang="en-US" sz="2800" dirty="0"/>
              <a:t>Student should behave professionally.</a:t>
            </a:r>
          </a:p>
          <a:p>
            <a:pPr marL="457200" indent="-457200">
              <a:buFont typeface="Arial" panose="020B0604020202020204" pitchFamily="34" charset="0"/>
              <a:buChar char="•"/>
            </a:pPr>
            <a:r>
              <a:rPr lang="en-US" sz="2800" dirty="0"/>
              <a:t>BA openings are requirements of the respective companies,once the company initiates these openings then only we can apply for these openings,COEPD will not generate any jobs,COEPD will guide the students about these openings available in the market.</a:t>
            </a:r>
          </a:p>
          <a:p>
            <a:pPr marL="457200" indent="-457200">
              <a:buFont typeface="Arial" panose="020B0604020202020204" pitchFamily="34" charset="0"/>
              <a:buChar char="•"/>
            </a:pPr>
            <a:r>
              <a:rPr lang="en-US" sz="2800" dirty="0"/>
              <a:t>Student should NOT get into any arguments or conflicts with the facilitating Staff.</a:t>
            </a:r>
          </a:p>
        </p:txBody>
      </p:sp>
      <p:sp>
        <p:nvSpPr>
          <p:cNvPr id="13" name="Text Box 12"/>
          <p:cNvSpPr txBox="1"/>
          <p:nvPr/>
        </p:nvSpPr>
        <p:spPr>
          <a:xfrm>
            <a:off x="46990" y="6092825"/>
            <a:ext cx="1517015" cy="645160"/>
          </a:xfrm>
          <a:prstGeom prst="rect">
            <a:avLst/>
          </a:prstGeom>
          <a:noFill/>
        </p:spPr>
        <p:txBody>
          <a:bodyPr wrap="square" rtlCol="0" anchor="t">
            <a:spAutoFit/>
          </a:bodyPr>
          <a:lstStyle/>
          <a:p>
            <a:r>
              <a:rPr lang="en-US" altLang="en-IN" dirty="0">
                <a:solidFill>
                  <a:srgbClr val="000000"/>
                </a:solidFill>
                <a:effectLst/>
                <a:latin typeface="Calibri" panose="020F0502020204030204" charset="0"/>
                <a:sym typeface="+mn-ea"/>
              </a:rPr>
              <a:t>    </a:t>
            </a:r>
            <a:r>
              <a:rPr lang="en-IN" dirty="0">
                <a:solidFill>
                  <a:srgbClr val="000000"/>
                </a:solidFill>
                <a:effectLst/>
                <a:latin typeface="Calibri" panose="020F0502020204030204" charset="0"/>
                <a:sym typeface="+mn-ea"/>
              </a:rPr>
              <a:t>1. BJM Introduction</a:t>
            </a:r>
          </a:p>
        </p:txBody>
      </p:sp>
      <p:sp>
        <p:nvSpPr>
          <p:cNvPr id="14" name="Text Box 13"/>
          <p:cNvSpPr txBox="1"/>
          <p:nvPr/>
        </p:nvSpPr>
        <p:spPr>
          <a:xfrm>
            <a:off x="10920730" y="6351905"/>
            <a:ext cx="1170940" cy="442595"/>
          </a:xfrm>
          <a:prstGeom prst="rect">
            <a:avLst/>
          </a:prstGeom>
          <a:noFill/>
        </p:spPr>
        <p:txBody>
          <a:bodyPr wrap="square" rtlCol="0" anchor="t">
            <a:noAutofit/>
          </a:bodyPr>
          <a:lstStyle/>
          <a:p>
            <a:r>
              <a:rPr lang="en-US" dirty="0">
                <a:sym typeface="+mn-ea"/>
              </a:rPr>
              <a:t>Slide 2/6</a:t>
            </a:r>
          </a:p>
        </p:txBody>
      </p:sp>
      <p:sp>
        <p:nvSpPr>
          <p:cNvPr id="15" name="Text Box 14"/>
          <p:cNvSpPr txBox="1"/>
          <p:nvPr/>
        </p:nvSpPr>
        <p:spPr>
          <a:xfrm>
            <a:off x="-96520" y="98425"/>
            <a:ext cx="1798320" cy="922020"/>
          </a:xfrm>
          <a:prstGeom prst="rect">
            <a:avLst/>
          </a:prstGeom>
          <a:noFill/>
        </p:spPr>
        <p:txBody>
          <a:bodyPr wrap="square" rtlCol="0" anchor="t">
            <a:spAutoFit/>
          </a:bodyPr>
          <a:lstStyle/>
          <a:p>
            <a:pPr algn="ctr"/>
            <a:r>
              <a:rPr lang="en-US" b="1" dirty="0">
                <a:sym typeface="+mn-ea"/>
              </a:rPr>
              <a:t>BA Job Market - Awareness Session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IN"/>
          </a:p>
        </p:txBody>
      </p:sp>
      <p:sp>
        <p:nvSpPr>
          <p:cNvPr id="3" name="Subtitle 2"/>
          <p:cNvSpPr>
            <a:spLocks noGrp="1"/>
          </p:cNvSpPr>
          <p:nvPr>
            <p:ph type="subTitle" idx="1"/>
          </p:nvPr>
        </p:nvSpPr>
        <p:spPr/>
        <p:txBody>
          <a:bodyPr/>
          <a:lstStyle/>
          <a:p>
            <a:endParaRPr lang="en-IN"/>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object 4"/>
          <p:cNvSpPr txBox="1"/>
          <p:nvPr/>
        </p:nvSpPr>
        <p:spPr>
          <a:xfrm>
            <a:off x="10939781" y="157353"/>
            <a:ext cx="1252092" cy="566420"/>
          </a:xfrm>
          <a:prstGeom prst="rect">
            <a:avLst/>
          </a:prstGeom>
        </p:spPr>
        <p:txBody>
          <a:bodyPr vert="horz" wrap="square" lIns="0" tIns="12700" rIns="0" bIns="0" rtlCol="0">
            <a:spAutoFit/>
          </a:bodyPr>
          <a:lstStyle/>
          <a:p>
            <a:pPr marL="12700" marR="5080" indent="217805">
              <a:lnSpc>
                <a:spcPct val="100000"/>
              </a:lnSpc>
              <a:spcBef>
                <a:spcPts val="100"/>
              </a:spcBef>
            </a:pPr>
            <a:r>
              <a:rPr lang="sv-SE" b="1" spc="-20" dirty="0">
                <a:cs typeface="Calibri" panose="020F0502020204030204"/>
              </a:rPr>
              <a:t>Valid till  </a:t>
            </a:r>
            <a:r>
              <a:rPr lang="sv-SE" altLang="sv-SE" b="1" spc="-20" dirty="0">
                <a:cs typeface="Calibri" panose="020F0502020204030204"/>
              </a:rPr>
              <a:t>31 Dec </a:t>
            </a:r>
            <a:r>
              <a:rPr lang="sv-SE" b="1" spc="-20" dirty="0">
                <a:cs typeface="Calibri" panose="020F0502020204030204"/>
              </a:rPr>
              <a:t>2024</a:t>
            </a:r>
            <a:endParaRPr lang="sv-SE" dirty="0">
              <a:cs typeface="Calibri" panose="020F0502020204030204"/>
            </a:endParaRPr>
          </a:p>
        </p:txBody>
      </p:sp>
      <p:sp>
        <p:nvSpPr>
          <p:cNvPr id="15" name="Text Box 14"/>
          <p:cNvSpPr txBox="1"/>
          <p:nvPr/>
        </p:nvSpPr>
        <p:spPr>
          <a:xfrm>
            <a:off x="-96520" y="98425"/>
            <a:ext cx="1798320" cy="922020"/>
          </a:xfrm>
          <a:prstGeom prst="rect">
            <a:avLst/>
          </a:prstGeom>
          <a:noFill/>
        </p:spPr>
        <p:txBody>
          <a:bodyPr wrap="square" rtlCol="0" anchor="t">
            <a:spAutoFit/>
          </a:bodyPr>
          <a:lstStyle/>
          <a:p>
            <a:pPr algn="ctr"/>
            <a:r>
              <a:rPr lang="en-US" b="1" dirty="0">
                <a:sym typeface="+mn-ea"/>
              </a:rPr>
              <a:t>BA Job Market - Awareness Session</a:t>
            </a:r>
          </a:p>
        </p:txBody>
      </p:sp>
      <p:sp>
        <p:nvSpPr>
          <p:cNvPr id="4" name="TextBox 5"/>
          <p:cNvSpPr txBox="1"/>
          <p:nvPr/>
        </p:nvSpPr>
        <p:spPr>
          <a:xfrm>
            <a:off x="1" y="6164549"/>
            <a:ext cx="1536572" cy="646331"/>
          </a:xfrm>
          <a:prstGeom prst="rect">
            <a:avLst/>
          </a:prstGeom>
          <a:noFill/>
        </p:spPr>
        <p:txBody>
          <a:bodyPr wrap="square">
            <a:spAutoFit/>
          </a:bodyPr>
          <a:lstStyle/>
          <a:p>
            <a:pPr algn="ctr"/>
            <a:r>
              <a:rPr lang="en-IN" sz="1800" b="0" i="0" u="none" strike="noStrike" dirty="0">
                <a:solidFill>
                  <a:srgbClr val="000000"/>
                </a:solidFill>
                <a:effectLst/>
                <a:latin typeface="Calibri" panose="020F0502020204030204" charset="0"/>
              </a:rPr>
              <a:t>1. BJM Introduction </a:t>
            </a:r>
            <a:endParaRPr lang="en-IN" dirty="0"/>
          </a:p>
        </p:txBody>
      </p:sp>
      <p:sp>
        <p:nvSpPr>
          <p:cNvPr id="10" name="Title 1"/>
          <p:cNvSpPr>
            <a:spLocks noGrp="1"/>
          </p:cNvSpPr>
          <p:nvPr/>
        </p:nvSpPr>
        <p:spPr>
          <a:xfrm>
            <a:off x="1127954" y="1216469"/>
            <a:ext cx="4132966" cy="430887"/>
          </a:xfrm>
          <a:prstGeom prst="rect">
            <a:avLst/>
          </a:prstGeom>
        </p:spPr>
        <p:txBody>
          <a:bodyPr wrap="square" lIns="0" tIns="0" rIns="0" bIns="0">
            <a:spAutoFit/>
          </a:bodyPr>
          <a:lstStyle>
            <a:lvl1pPr>
              <a:defRPr sz="4000" b="0" i="0">
                <a:solidFill>
                  <a:srgbClr val="FF0000"/>
                </a:solidFill>
                <a:latin typeface="Calibri" panose="020F0502020204030204"/>
                <a:ea typeface="+mj-ea"/>
                <a:cs typeface="Calibri" panose="020F0502020204030204"/>
              </a:defRPr>
            </a:lvl1pPr>
          </a:lstStyle>
          <a:p>
            <a:r>
              <a:rPr lang="en-IN" sz="2800" b="1" i="0" u="none" strike="noStrike" dirty="0">
                <a:effectLst/>
                <a:latin typeface="Calibri" panose="020F0502020204030204" charset="0"/>
              </a:rPr>
              <a:t>BJM Platform Checklist</a:t>
            </a:r>
            <a:r>
              <a:rPr lang="en-IN" sz="2800" b="1" dirty="0"/>
              <a:t> </a:t>
            </a:r>
          </a:p>
        </p:txBody>
      </p:sp>
      <p:sp>
        <p:nvSpPr>
          <p:cNvPr id="7" name="Content Placeholder 2"/>
          <p:cNvSpPr>
            <a:spLocks noGrp="1"/>
          </p:cNvSpPr>
          <p:nvPr>
            <p:ph sz="half" idx="2"/>
          </p:nvPr>
        </p:nvSpPr>
        <p:spPr>
          <a:xfrm>
            <a:off x="1127448" y="1844696"/>
            <a:ext cx="3317875" cy="3877985"/>
          </a:xfrm>
        </p:spPr>
        <p:txBody>
          <a:bodyPr>
            <a:normAutofit lnSpcReduction="10000"/>
          </a:bodyPr>
          <a:lstStyle/>
          <a:p>
            <a:pPr marL="457200" indent="-457200">
              <a:buFont typeface="Wingdings" panose="05000000000000000000" pitchFamily="2" charset="2"/>
              <a:buChar char="Ø"/>
            </a:pPr>
            <a:r>
              <a:rPr lang="en-US" sz="2800" b="0" dirty="0"/>
              <a:t>Datasheet</a:t>
            </a:r>
          </a:p>
          <a:p>
            <a:pPr marL="457200" indent="-457200">
              <a:buFont typeface="Wingdings" panose="05000000000000000000" pitchFamily="2" charset="2"/>
              <a:buChar char="Ø"/>
            </a:pPr>
            <a:r>
              <a:rPr lang="en-US" sz="2800" b="0" dirty="0"/>
              <a:t>PROFILE Owner</a:t>
            </a:r>
          </a:p>
          <a:p>
            <a:pPr marL="457200" indent="-457200">
              <a:buFont typeface="Wingdings" panose="05000000000000000000" pitchFamily="2" charset="2"/>
              <a:buChar char="Ø"/>
            </a:pPr>
            <a:r>
              <a:rPr lang="en-US" sz="2800" b="0" dirty="0"/>
              <a:t>BJM Awareness Sessions</a:t>
            </a:r>
          </a:p>
          <a:p>
            <a:pPr marL="457200" indent="-457200">
              <a:buFont typeface="Wingdings" panose="05000000000000000000" pitchFamily="2" charset="2"/>
              <a:buChar char="Ø"/>
            </a:pPr>
            <a:r>
              <a:rPr lang="en-US" sz="2800" b="0" dirty="0"/>
              <a:t>HR Mocks</a:t>
            </a:r>
          </a:p>
          <a:p>
            <a:pPr marL="457200" indent="-457200">
              <a:buFont typeface="Wingdings" panose="05000000000000000000" pitchFamily="2" charset="2"/>
              <a:buChar char="Ø"/>
            </a:pPr>
            <a:r>
              <a:rPr lang="en-US" sz="2800" b="0" dirty="0"/>
              <a:t>Do SWOT on BA Job Market</a:t>
            </a:r>
          </a:p>
          <a:p>
            <a:pPr marL="457200" indent="-457200">
              <a:buFont typeface="Wingdings" panose="05000000000000000000" pitchFamily="2" charset="2"/>
              <a:buChar char="Ø"/>
            </a:pPr>
            <a:r>
              <a:rPr lang="en-US" sz="2800" b="0" dirty="0"/>
              <a:t>Identify Suitable Jobs</a:t>
            </a:r>
            <a:endParaRPr lang="en-IN" sz="2800" b="0" dirty="0"/>
          </a:p>
        </p:txBody>
      </p:sp>
      <p:sp>
        <p:nvSpPr>
          <p:cNvPr id="8" name="Content Placeholder 2"/>
          <p:cNvSpPr txBox="1"/>
          <p:nvPr/>
        </p:nvSpPr>
        <p:spPr>
          <a:xfrm>
            <a:off x="4571554" y="1705160"/>
            <a:ext cx="3317875" cy="4308872"/>
          </a:xfrm>
          <a:prstGeom prst="rect">
            <a:avLst/>
          </a:prstGeom>
        </p:spPr>
        <p:txBody>
          <a:bodyPr wrap="square" lIns="0" tIns="0" rIns="0" bIns="0">
            <a:spAutoFit/>
          </a:bodyPr>
          <a:lstStyle>
            <a:lvl1pPr marL="0">
              <a:defRPr sz="3200" b="1" i="0">
                <a:solidFill>
                  <a:schemeClr val="tx1"/>
                </a:solidFill>
                <a:latin typeface="Calibri" panose="020F0502020204030204"/>
                <a:ea typeface="+mn-ea"/>
                <a:cs typeface="Calibri" panose="020F0502020204030204"/>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457200" indent="-457200">
              <a:buFont typeface="Wingdings" panose="05000000000000000000" pitchFamily="2" charset="2"/>
              <a:buChar char="Ø"/>
            </a:pPr>
            <a:r>
              <a:rPr lang="en-US" sz="2800" b="0" kern="0" dirty="0"/>
              <a:t>Refine keywords in Resume</a:t>
            </a:r>
          </a:p>
          <a:p>
            <a:pPr marL="457200" indent="-457200">
              <a:buFont typeface="Wingdings" panose="05000000000000000000" pitchFamily="2" charset="2"/>
              <a:buChar char="Ø"/>
            </a:pPr>
            <a:r>
              <a:rPr lang="en-US" sz="2800" b="0" kern="0" dirty="0"/>
              <a:t>Apply for Jobs</a:t>
            </a:r>
          </a:p>
          <a:p>
            <a:pPr marL="457200" indent="-457200">
              <a:buFont typeface="Wingdings" panose="05000000000000000000" pitchFamily="2" charset="2"/>
              <a:buChar char="Ø"/>
            </a:pPr>
            <a:r>
              <a:rPr lang="en-US" sz="2800" b="0" kern="0" dirty="0"/>
              <a:t>Updating Progress in BJM Platform</a:t>
            </a:r>
          </a:p>
          <a:p>
            <a:pPr marL="457200" indent="-457200">
              <a:buFont typeface="Wingdings" panose="05000000000000000000" pitchFamily="2" charset="2"/>
              <a:buChar char="Ø"/>
            </a:pPr>
            <a:r>
              <a:rPr lang="en-US" sz="2800" b="0" kern="0" dirty="0"/>
              <a:t>BJM Service Requests &amp; Escalations</a:t>
            </a:r>
          </a:p>
          <a:p>
            <a:pPr marL="457200" indent="-457200">
              <a:buFont typeface="Wingdings" panose="05000000000000000000" pitchFamily="2" charset="2"/>
              <a:buChar char="Ø"/>
            </a:pPr>
            <a:r>
              <a:rPr lang="en-US" sz="2800" b="0" kern="0" dirty="0"/>
              <a:t>Shortlisting </a:t>
            </a:r>
          </a:p>
          <a:p>
            <a:pPr marL="457200" indent="-457200">
              <a:buFont typeface="Wingdings" panose="05000000000000000000" pitchFamily="2" charset="2"/>
              <a:buChar char="Ø"/>
            </a:pPr>
            <a:r>
              <a:rPr lang="en-US" sz="2800" b="0" kern="0" dirty="0"/>
              <a:t>Interview Schedule</a:t>
            </a:r>
            <a:endParaRPr lang="en-IN" sz="2800" b="0" kern="0" dirty="0"/>
          </a:p>
        </p:txBody>
      </p:sp>
      <p:sp>
        <p:nvSpPr>
          <p:cNvPr id="9" name="Content Placeholder 2"/>
          <p:cNvSpPr txBox="1"/>
          <p:nvPr/>
        </p:nvSpPr>
        <p:spPr>
          <a:xfrm>
            <a:off x="8472264" y="1679432"/>
            <a:ext cx="3317875" cy="3447098"/>
          </a:xfrm>
          <a:prstGeom prst="rect">
            <a:avLst/>
          </a:prstGeom>
        </p:spPr>
        <p:txBody>
          <a:bodyPr wrap="square" lIns="0" tIns="0" rIns="0" bIns="0">
            <a:spAutoFit/>
          </a:bodyPr>
          <a:lstStyle>
            <a:lvl1pPr marL="0">
              <a:defRPr sz="3200" b="1" i="0">
                <a:solidFill>
                  <a:schemeClr val="tx1"/>
                </a:solidFill>
                <a:latin typeface="Calibri" panose="020F0502020204030204"/>
                <a:ea typeface="+mn-ea"/>
                <a:cs typeface="Calibri" panose="020F0502020204030204"/>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457200" indent="-457200">
              <a:buFont typeface="Wingdings" panose="05000000000000000000" pitchFamily="2" charset="2"/>
              <a:buChar char="Ø"/>
            </a:pPr>
            <a:r>
              <a:rPr lang="en-US" sz="2800" b="0" kern="0" dirty="0"/>
              <a:t>FAQs  </a:t>
            </a:r>
          </a:p>
          <a:p>
            <a:pPr marL="457200" indent="-457200">
              <a:buFont typeface="Wingdings" panose="05000000000000000000" pitchFamily="2" charset="2"/>
              <a:buChar char="Ø"/>
            </a:pPr>
            <a:r>
              <a:rPr lang="en-US" sz="2800" b="0" kern="0" dirty="0"/>
              <a:t>Interview Support </a:t>
            </a:r>
          </a:p>
          <a:p>
            <a:pPr marL="457200" indent="-457200">
              <a:buFont typeface="Wingdings" panose="05000000000000000000" pitchFamily="2" charset="2"/>
              <a:buChar char="Ø"/>
            </a:pPr>
            <a:r>
              <a:rPr lang="en-US" sz="2800" b="0" kern="0" dirty="0"/>
              <a:t>Job Offers </a:t>
            </a:r>
          </a:p>
          <a:p>
            <a:pPr marL="457200" indent="-457200">
              <a:buFont typeface="Wingdings" panose="05000000000000000000" pitchFamily="2" charset="2"/>
              <a:buChar char="Ø"/>
            </a:pPr>
            <a:r>
              <a:rPr lang="en-US" sz="2800" b="0" kern="0" dirty="0"/>
              <a:t>Joining in BA role</a:t>
            </a:r>
          </a:p>
          <a:p>
            <a:pPr marL="457200" indent="-457200">
              <a:buFont typeface="Wingdings" panose="05000000000000000000" pitchFamily="2" charset="2"/>
              <a:buChar char="Ø"/>
            </a:pPr>
            <a:r>
              <a:rPr lang="en-US" sz="2800" b="0" kern="0" dirty="0"/>
              <a:t>BJM Remedial Work - Challenges</a:t>
            </a:r>
          </a:p>
          <a:p>
            <a:pPr marL="457200" indent="-457200">
              <a:buFont typeface="Wingdings" panose="05000000000000000000" pitchFamily="2" charset="2"/>
              <a:buChar char="Ø"/>
            </a:pPr>
            <a:r>
              <a:rPr lang="en-US" sz="2800" b="0" kern="0" dirty="0"/>
              <a:t>BJM Platform Guidelines</a:t>
            </a:r>
            <a:endParaRPr lang="en-IN" sz="2800" b="0" kern="0" dirty="0"/>
          </a:p>
        </p:txBody>
      </p:sp>
      <p:sp>
        <p:nvSpPr>
          <p:cNvPr id="16" name="TextBox 15"/>
          <p:cNvSpPr txBox="1"/>
          <p:nvPr/>
        </p:nvSpPr>
        <p:spPr>
          <a:xfrm>
            <a:off x="10776521" y="6368759"/>
            <a:ext cx="1152128" cy="368300"/>
          </a:xfrm>
          <a:prstGeom prst="rect">
            <a:avLst/>
          </a:prstGeom>
          <a:noFill/>
        </p:spPr>
        <p:txBody>
          <a:bodyPr wrap="square" rtlCol="0">
            <a:spAutoFit/>
          </a:bodyPr>
          <a:lstStyle/>
          <a:p>
            <a:r>
              <a:rPr lang="en-US" dirty="0"/>
              <a:t>Slide 3/6</a:t>
            </a:r>
            <a:endParaRPr lang="en-I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IN"/>
          </a:p>
        </p:txBody>
      </p:sp>
      <p:sp>
        <p:nvSpPr>
          <p:cNvPr id="3" name="Subtitle 2"/>
          <p:cNvSpPr>
            <a:spLocks noGrp="1"/>
          </p:cNvSpPr>
          <p:nvPr>
            <p:ph type="subTitle" idx="1"/>
          </p:nvPr>
        </p:nvSpPr>
        <p:spPr/>
        <p:txBody>
          <a:bodyPr/>
          <a:lstStyle/>
          <a:p>
            <a:endParaRPr lang="en-IN"/>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object 4"/>
          <p:cNvSpPr txBox="1"/>
          <p:nvPr/>
        </p:nvSpPr>
        <p:spPr>
          <a:xfrm>
            <a:off x="10838816" y="157353"/>
            <a:ext cx="1252092" cy="566420"/>
          </a:xfrm>
          <a:prstGeom prst="rect">
            <a:avLst/>
          </a:prstGeom>
        </p:spPr>
        <p:txBody>
          <a:bodyPr vert="horz" wrap="square" lIns="0" tIns="12700" rIns="0" bIns="0" rtlCol="0">
            <a:spAutoFit/>
          </a:bodyPr>
          <a:lstStyle/>
          <a:p>
            <a:pPr marL="12700" marR="5080" indent="217805">
              <a:lnSpc>
                <a:spcPct val="100000"/>
              </a:lnSpc>
              <a:spcBef>
                <a:spcPts val="100"/>
              </a:spcBef>
            </a:pPr>
            <a:r>
              <a:rPr lang="sv-SE" b="1" spc="-20" dirty="0">
                <a:cs typeface="Calibri" panose="020F0502020204030204"/>
              </a:rPr>
              <a:t>Valid till  </a:t>
            </a:r>
            <a:r>
              <a:rPr lang="sv-SE" altLang="sv-SE" b="1" spc="-20" dirty="0">
                <a:cs typeface="Calibri" panose="020F0502020204030204"/>
              </a:rPr>
              <a:t>31 Dec </a:t>
            </a:r>
            <a:r>
              <a:rPr lang="sv-SE" b="1" spc="-20" dirty="0">
                <a:cs typeface="Calibri" panose="020F0502020204030204"/>
              </a:rPr>
              <a:t>2024</a:t>
            </a:r>
            <a:endParaRPr lang="sv-SE" dirty="0">
              <a:cs typeface="Calibri" panose="020F0502020204030204"/>
            </a:endParaRPr>
          </a:p>
        </p:txBody>
      </p:sp>
      <p:sp>
        <p:nvSpPr>
          <p:cNvPr id="15" name="Text Box 14"/>
          <p:cNvSpPr txBox="1"/>
          <p:nvPr/>
        </p:nvSpPr>
        <p:spPr>
          <a:xfrm>
            <a:off x="-96520" y="98425"/>
            <a:ext cx="1798320" cy="922020"/>
          </a:xfrm>
          <a:prstGeom prst="rect">
            <a:avLst/>
          </a:prstGeom>
          <a:noFill/>
        </p:spPr>
        <p:txBody>
          <a:bodyPr wrap="square" rtlCol="0" anchor="t">
            <a:spAutoFit/>
          </a:bodyPr>
          <a:lstStyle/>
          <a:p>
            <a:pPr algn="ctr"/>
            <a:r>
              <a:rPr lang="en-US" b="1" dirty="0">
                <a:sym typeface="+mn-ea"/>
              </a:rPr>
              <a:t>BA Job Market - Awareness Session</a:t>
            </a:r>
          </a:p>
        </p:txBody>
      </p:sp>
      <p:sp>
        <p:nvSpPr>
          <p:cNvPr id="4" name="TextBox 5"/>
          <p:cNvSpPr txBox="1"/>
          <p:nvPr/>
        </p:nvSpPr>
        <p:spPr>
          <a:xfrm>
            <a:off x="1" y="6164549"/>
            <a:ext cx="1536572" cy="646331"/>
          </a:xfrm>
          <a:prstGeom prst="rect">
            <a:avLst/>
          </a:prstGeom>
          <a:noFill/>
        </p:spPr>
        <p:txBody>
          <a:bodyPr wrap="square">
            <a:spAutoFit/>
          </a:bodyPr>
          <a:lstStyle/>
          <a:p>
            <a:pPr algn="ctr"/>
            <a:r>
              <a:rPr lang="en-IN" sz="1800" b="0" i="0" u="none" strike="noStrike" dirty="0">
                <a:solidFill>
                  <a:srgbClr val="000000"/>
                </a:solidFill>
                <a:effectLst/>
                <a:latin typeface="Calibri" panose="020F0502020204030204" charset="0"/>
              </a:rPr>
              <a:t>1. BJM Introduction </a:t>
            </a:r>
            <a:endParaRPr lang="en-IN" dirty="0"/>
          </a:p>
        </p:txBody>
      </p:sp>
      <p:sp>
        <p:nvSpPr>
          <p:cNvPr id="10" name="Title 1"/>
          <p:cNvSpPr>
            <a:spLocks noGrp="1"/>
          </p:cNvSpPr>
          <p:nvPr/>
        </p:nvSpPr>
        <p:spPr>
          <a:xfrm>
            <a:off x="1000319" y="1639379"/>
            <a:ext cx="4132966" cy="430887"/>
          </a:xfrm>
          <a:prstGeom prst="rect">
            <a:avLst/>
          </a:prstGeom>
        </p:spPr>
        <p:txBody>
          <a:bodyPr wrap="square" lIns="0" tIns="0" rIns="0" bIns="0">
            <a:spAutoFit/>
          </a:bodyPr>
          <a:lstStyle>
            <a:lvl1pPr>
              <a:defRPr sz="4000" b="0" i="0">
                <a:solidFill>
                  <a:srgbClr val="FF0000"/>
                </a:solidFill>
                <a:latin typeface="Calibri" panose="020F0502020204030204"/>
                <a:ea typeface="+mj-ea"/>
                <a:cs typeface="Calibri" panose="020F0502020204030204"/>
              </a:defRPr>
            </a:lvl1pPr>
          </a:lstStyle>
          <a:p>
            <a:r>
              <a:rPr lang="en-IN" sz="2800" b="1" i="0" u="none" strike="noStrike" dirty="0">
                <a:effectLst/>
                <a:latin typeface="Calibri" panose="020F0502020204030204" charset="0"/>
              </a:rPr>
              <a:t>BJM Platform Registration</a:t>
            </a:r>
            <a:r>
              <a:rPr lang="en-IN" sz="2800" b="1" dirty="0"/>
              <a:t> </a:t>
            </a:r>
          </a:p>
        </p:txBody>
      </p:sp>
      <p:sp>
        <p:nvSpPr>
          <p:cNvPr id="11" name="Content Placeholder 2"/>
          <p:cNvSpPr>
            <a:spLocks noGrp="1"/>
          </p:cNvSpPr>
          <p:nvPr>
            <p:ph sz="half" idx="2"/>
          </p:nvPr>
        </p:nvSpPr>
        <p:spPr>
          <a:xfrm>
            <a:off x="999813" y="2393971"/>
            <a:ext cx="3456384" cy="3447098"/>
          </a:xfrm>
        </p:spPr>
        <p:txBody>
          <a:bodyPr>
            <a:normAutofit lnSpcReduction="10000"/>
          </a:bodyPr>
          <a:lstStyle/>
          <a:p>
            <a:pPr marL="0" indent="0">
              <a:buNone/>
            </a:pPr>
            <a:r>
              <a:rPr lang="en-US" sz="2800" b="0" dirty="0"/>
              <a:t>2.1. Data Sheet</a:t>
            </a:r>
          </a:p>
          <a:p>
            <a:pPr marL="0" indent="0">
              <a:buNone/>
            </a:pPr>
            <a:r>
              <a:rPr lang="en-US" sz="2800" b="0" dirty="0"/>
              <a:t>2.2. Profile Owner </a:t>
            </a:r>
          </a:p>
          <a:p>
            <a:pPr marL="0" indent="0">
              <a:buNone/>
            </a:pPr>
            <a:r>
              <a:rPr lang="en-US" sz="2800" b="0" dirty="0"/>
              <a:t>2.3. BJM Awareness Sessions </a:t>
            </a:r>
          </a:p>
          <a:p>
            <a:pPr marL="0" indent="0">
              <a:buNone/>
            </a:pPr>
            <a:r>
              <a:rPr lang="en-US" sz="2800" b="0" dirty="0"/>
              <a:t>2.4. Session Attendance </a:t>
            </a:r>
          </a:p>
          <a:p>
            <a:pPr marL="0" indent="0">
              <a:buNone/>
            </a:pPr>
            <a:r>
              <a:rPr lang="en-US" sz="2800" b="0" dirty="0"/>
              <a:t>2.5. HR Mock Interview</a:t>
            </a:r>
            <a:endParaRPr lang="en-IN" sz="2800" b="0" dirty="0"/>
          </a:p>
        </p:txBody>
      </p:sp>
      <p:graphicFrame>
        <p:nvGraphicFramePr>
          <p:cNvPr id="7" name="Chart 6"/>
          <p:cNvGraphicFramePr/>
          <p:nvPr/>
        </p:nvGraphicFramePr>
        <p:xfrm>
          <a:off x="5441573" y="1472724"/>
          <a:ext cx="6048671" cy="4896544"/>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3"/>
          <p:cNvSpPr txBox="1"/>
          <p:nvPr/>
        </p:nvSpPr>
        <p:spPr>
          <a:xfrm>
            <a:off x="10939081" y="6368759"/>
            <a:ext cx="1152128" cy="368300"/>
          </a:xfrm>
          <a:prstGeom prst="rect">
            <a:avLst/>
          </a:prstGeom>
          <a:noFill/>
        </p:spPr>
        <p:txBody>
          <a:bodyPr wrap="square" rtlCol="0">
            <a:spAutoFit/>
          </a:bodyPr>
          <a:lstStyle/>
          <a:p>
            <a:r>
              <a:rPr lang="en-US" dirty="0"/>
              <a:t>Slide 4/6</a:t>
            </a:r>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IN"/>
          </a:p>
        </p:txBody>
      </p:sp>
      <p:sp>
        <p:nvSpPr>
          <p:cNvPr id="3" name="Subtitle 2"/>
          <p:cNvSpPr>
            <a:spLocks noGrp="1"/>
          </p:cNvSpPr>
          <p:nvPr>
            <p:ph type="subTitle" idx="1"/>
          </p:nvPr>
        </p:nvSpPr>
        <p:spPr/>
        <p:txBody>
          <a:bodyPr/>
          <a:lstStyle/>
          <a:p>
            <a:endParaRPr lang="en-IN"/>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object 4"/>
          <p:cNvSpPr txBox="1"/>
          <p:nvPr/>
        </p:nvSpPr>
        <p:spPr>
          <a:xfrm>
            <a:off x="10939146" y="157353"/>
            <a:ext cx="1252092" cy="566420"/>
          </a:xfrm>
          <a:prstGeom prst="rect">
            <a:avLst/>
          </a:prstGeom>
        </p:spPr>
        <p:txBody>
          <a:bodyPr vert="horz" wrap="square" lIns="0" tIns="12700" rIns="0" bIns="0" rtlCol="0">
            <a:spAutoFit/>
          </a:bodyPr>
          <a:lstStyle/>
          <a:p>
            <a:pPr marL="12700" marR="5080" indent="217805">
              <a:lnSpc>
                <a:spcPct val="100000"/>
              </a:lnSpc>
              <a:spcBef>
                <a:spcPts val="100"/>
              </a:spcBef>
            </a:pPr>
            <a:r>
              <a:rPr lang="sv-SE" b="1" spc="-20" dirty="0">
                <a:cs typeface="Calibri" panose="020F0502020204030204"/>
              </a:rPr>
              <a:t>Valid till  </a:t>
            </a:r>
            <a:r>
              <a:rPr lang="sv-SE" altLang="sv-SE" b="1" spc="-20" dirty="0">
                <a:cs typeface="Calibri" panose="020F0502020204030204"/>
              </a:rPr>
              <a:t>31 Dec </a:t>
            </a:r>
            <a:r>
              <a:rPr lang="sv-SE" b="1" spc="-20" dirty="0">
                <a:cs typeface="Calibri" panose="020F0502020204030204"/>
              </a:rPr>
              <a:t>2024</a:t>
            </a:r>
            <a:endParaRPr lang="sv-SE" dirty="0">
              <a:cs typeface="Calibri" panose="020F0502020204030204"/>
            </a:endParaRPr>
          </a:p>
        </p:txBody>
      </p:sp>
      <p:sp>
        <p:nvSpPr>
          <p:cNvPr id="15" name="Text Box 14"/>
          <p:cNvSpPr txBox="1"/>
          <p:nvPr/>
        </p:nvSpPr>
        <p:spPr>
          <a:xfrm>
            <a:off x="-96520" y="98425"/>
            <a:ext cx="1798320" cy="922020"/>
          </a:xfrm>
          <a:prstGeom prst="rect">
            <a:avLst/>
          </a:prstGeom>
          <a:noFill/>
        </p:spPr>
        <p:txBody>
          <a:bodyPr wrap="square" rtlCol="0" anchor="t">
            <a:spAutoFit/>
          </a:bodyPr>
          <a:lstStyle/>
          <a:p>
            <a:pPr algn="ctr"/>
            <a:r>
              <a:rPr lang="en-US" b="1" dirty="0">
                <a:sym typeface="+mn-ea"/>
              </a:rPr>
              <a:t>BA Job Market - Awareness Session</a:t>
            </a:r>
          </a:p>
        </p:txBody>
      </p:sp>
      <p:sp>
        <p:nvSpPr>
          <p:cNvPr id="4" name="TextBox 5"/>
          <p:cNvSpPr txBox="1"/>
          <p:nvPr/>
        </p:nvSpPr>
        <p:spPr>
          <a:xfrm>
            <a:off x="1" y="6164549"/>
            <a:ext cx="1536572" cy="646331"/>
          </a:xfrm>
          <a:prstGeom prst="rect">
            <a:avLst/>
          </a:prstGeom>
          <a:noFill/>
        </p:spPr>
        <p:txBody>
          <a:bodyPr wrap="square">
            <a:spAutoFit/>
          </a:bodyPr>
          <a:lstStyle/>
          <a:p>
            <a:pPr algn="ctr"/>
            <a:r>
              <a:rPr lang="en-IN" sz="1800" b="0" i="0" u="none" strike="noStrike" dirty="0">
                <a:solidFill>
                  <a:srgbClr val="000000"/>
                </a:solidFill>
                <a:effectLst/>
                <a:latin typeface="Calibri" panose="020F0502020204030204" charset="0"/>
              </a:rPr>
              <a:t>1. BJM Introduction </a:t>
            </a:r>
            <a:endParaRPr lang="en-IN" dirty="0"/>
          </a:p>
        </p:txBody>
      </p:sp>
      <p:sp>
        <p:nvSpPr>
          <p:cNvPr id="10" name="Title 1"/>
          <p:cNvSpPr>
            <a:spLocks noGrp="1"/>
          </p:cNvSpPr>
          <p:nvPr/>
        </p:nvSpPr>
        <p:spPr>
          <a:xfrm>
            <a:off x="1127954" y="1761934"/>
            <a:ext cx="4132966" cy="430887"/>
          </a:xfrm>
          <a:prstGeom prst="rect">
            <a:avLst/>
          </a:prstGeom>
        </p:spPr>
        <p:txBody>
          <a:bodyPr wrap="square" lIns="0" tIns="0" rIns="0" bIns="0">
            <a:spAutoFit/>
          </a:bodyPr>
          <a:lstStyle>
            <a:lvl1pPr>
              <a:defRPr sz="4000" b="0" i="0">
                <a:solidFill>
                  <a:srgbClr val="FF0000"/>
                </a:solidFill>
                <a:latin typeface="Calibri" panose="020F0502020204030204"/>
                <a:ea typeface="+mj-ea"/>
                <a:cs typeface="Calibri" panose="020F0502020204030204"/>
              </a:defRPr>
            </a:lvl1pPr>
          </a:lstStyle>
          <a:p>
            <a:r>
              <a:rPr lang="en-IN" sz="2800" b="1" i="0" u="none" strike="noStrike" dirty="0">
                <a:effectLst/>
                <a:latin typeface="Calibri" panose="020F0502020204030204" charset="0"/>
              </a:rPr>
              <a:t>BJM Regular Activity</a:t>
            </a:r>
            <a:endParaRPr lang="en-IN" sz="2800" b="1" dirty="0"/>
          </a:p>
        </p:txBody>
      </p:sp>
      <p:sp>
        <p:nvSpPr>
          <p:cNvPr id="11" name="Content Placeholder 2"/>
          <p:cNvSpPr>
            <a:spLocks noGrp="1"/>
          </p:cNvSpPr>
          <p:nvPr>
            <p:ph sz="half" idx="2"/>
          </p:nvPr>
        </p:nvSpPr>
        <p:spPr>
          <a:xfrm>
            <a:off x="1127448" y="2553356"/>
            <a:ext cx="3317875" cy="3016210"/>
          </a:xfrm>
        </p:spPr>
        <p:txBody>
          <a:bodyPr>
            <a:normAutofit fontScale="97500" lnSpcReduction="10000"/>
          </a:bodyPr>
          <a:lstStyle/>
          <a:p>
            <a:pPr marL="0" indent="0">
              <a:buNone/>
            </a:pPr>
            <a:r>
              <a:rPr lang="en-US" sz="2800" b="0" dirty="0"/>
              <a:t>3.1. Do SWOT on BA Job Market</a:t>
            </a:r>
          </a:p>
          <a:p>
            <a:pPr marL="0" indent="0">
              <a:buNone/>
            </a:pPr>
            <a:r>
              <a:rPr lang="en-US" sz="2800" b="0" dirty="0"/>
              <a:t>3.2. Identify Jobs </a:t>
            </a:r>
          </a:p>
          <a:p>
            <a:pPr marL="0" indent="0">
              <a:buNone/>
            </a:pPr>
            <a:r>
              <a:rPr lang="en-US" sz="2800" b="0" dirty="0"/>
              <a:t>3.3. Finetune Resume </a:t>
            </a:r>
          </a:p>
          <a:p>
            <a:pPr marL="0" indent="0">
              <a:buNone/>
            </a:pPr>
            <a:r>
              <a:rPr lang="en-US" sz="2800" b="0" dirty="0"/>
              <a:t>3.4. Apply for Jobs </a:t>
            </a:r>
          </a:p>
          <a:p>
            <a:pPr marL="0" indent="0">
              <a:buNone/>
            </a:pPr>
            <a:r>
              <a:rPr lang="en-US" sz="2800" b="0" dirty="0"/>
              <a:t>3.5. Updating in BJM Platform</a:t>
            </a:r>
            <a:endParaRPr lang="en-IN" sz="2800" b="0" dirty="0"/>
          </a:p>
        </p:txBody>
      </p:sp>
      <p:graphicFrame>
        <p:nvGraphicFramePr>
          <p:cNvPr id="7" name="Chart 6"/>
          <p:cNvGraphicFramePr/>
          <p:nvPr/>
        </p:nvGraphicFramePr>
        <p:xfrm>
          <a:off x="5260920" y="1354264"/>
          <a:ext cx="6787570" cy="5192555"/>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3"/>
          <p:cNvSpPr txBox="1"/>
          <p:nvPr/>
        </p:nvSpPr>
        <p:spPr>
          <a:xfrm>
            <a:off x="10776521" y="6368759"/>
            <a:ext cx="1152128" cy="368300"/>
          </a:xfrm>
          <a:prstGeom prst="rect">
            <a:avLst/>
          </a:prstGeom>
          <a:noFill/>
        </p:spPr>
        <p:txBody>
          <a:bodyPr wrap="square" rtlCol="0">
            <a:spAutoFit/>
          </a:bodyPr>
          <a:lstStyle/>
          <a:p>
            <a:r>
              <a:rPr lang="en-US" dirty="0"/>
              <a:t>Slide 5/6</a:t>
            </a:r>
            <a:endParaRPr lang="en-IN"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IN"/>
          </a:p>
        </p:txBody>
      </p:sp>
      <p:sp>
        <p:nvSpPr>
          <p:cNvPr id="3" name="Subtitle 2"/>
          <p:cNvSpPr>
            <a:spLocks noGrp="1"/>
          </p:cNvSpPr>
          <p:nvPr>
            <p:ph type="subTitle" idx="1"/>
          </p:nvPr>
        </p:nvSpPr>
        <p:spPr/>
        <p:txBody>
          <a:bodyPr/>
          <a:lstStyle/>
          <a:p>
            <a:endParaRPr lang="en-IN"/>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object 4"/>
          <p:cNvSpPr txBox="1"/>
          <p:nvPr/>
        </p:nvSpPr>
        <p:spPr>
          <a:xfrm>
            <a:off x="10939146" y="157353"/>
            <a:ext cx="1252092" cy="566420"/>
          </a:xfrm>
          <a:prstGeom prst="rect">
            <a:avLst/>
          </a:prstGeom>
        </p:spPr>
        <p:txBody>
          <a:bodyPr vert="horz" wrap="square" lIns="0" tIns="12700" rIns="0" bIns="0" rtlCol="0">
            <a:spAutoFit/>
          </a:bodyPr>
          <a:lstStyle/>
          <a:p>
            <a:pPr marL="12700" marR="5080" indent="217805">
              <a:lnSpc>
                <a:spcPct val="100000"/>
              </a:lnSpc>
              <a:spcBef>
                <a:spcPts val="100"/>
              </a:spcBef>
            </a:pPr>
            <a:r>
              <a:rPr lang="sv-SE" b="1" spc="-20" dirty="0">
                <a:cs typeface="Calibri" panose="020F0502020204030204"/>
              </a:rPr>
              <a:t>Valid till  </a:t>
            </a:r>
            <a:r>
              <a:rPr lang="sv-SE" altLang="sv-SE" b="1" spc="-20" dirty="0">
                <a:cs typeface="Calibri" panose="020F0502020204030204"/>
              </a:rPr>
              <a:t>31 Dec </a:t>
            </a:r>
            <a:r>
              <a:rPr lang="sv-SE" b="1" spc="-20" dirty="0">
                <a:cs typeface="Calibri" panose="020F0502020204030204"/>
              </a:rPr>
              <a:t>2024</a:t>
            </a:r>
            <a:endParaRPr lang="sv-SE" dirty="0">
              <a:cs typeface="Calibri" panose="020F0502020204030204"/>
            </a:endParaRPr>
          </a:p>
        </p:txBody>
      </p:sp>
      <p:sp>
        <p:nvSpPr>
          <p:cNvPr id="15" name="Text Box 14"/>
          <p:cNvSpPr txBox="1"/>
          <p:nvPr/>
        </p:nvSpPr>
        <p:spPr>
          <a:xfrm>
            <a:off x="-96520" y="98425"/>
            <a:ext cx="1798320" cy="922020"/>
          </a:xfrm>
          <a:prstGeom prst="rect">
            <a:avLst/>
          </a:prstGeom>
          <a:noFill/>
        </p:spPr>
        <p:txBody>
          <a:bodyPr wrap="square" rtlCol="0" anchor="t">
            <a:spAutoFit/>
          </a:bodyPr>
          <a:lstStyle/>
          <a:p>
            <a:pPr algn="ctr"/>
            <a:r>
              <a:rPr lang="en-US" b="1" dirty="0">
                <a:sym typeface="+mn-ea"/>
              </a:rPr>
              <a:t>BA Job Market - Awareness Session</a:t>
            </a:r>
          </a:p>
        </p:txBody>
      </p:sp>
      <p:sp>
        <p:nvSpPr>
          <p:cNvPr id="4" name="TextBox 5"/>
          <p:cNvSpPr txBox="1"/>
          <p:nvPr/>
        </p:nvSpPr>
        <p:spPr>
          <a:xfrm>
            <a:off x="1" y="6164549"/>
            <a:ext cx="1536572" cy="646331"/>
          </a:xfrm>
          <a:prstGeom prst="rect">
            <a:avLst/>
          </a:prstGeom>
          <a:noFill/>
        </p:spPr>
        <p:txBody>
          <a:bodyPr wrap="square">
            <a:spAutoFit/>
          </a:bodyPr>
          <a:lstStyle/>
          <a:p>
            <a:pPr algn="ctr"/>
            <a:r>
              <a:rPr lang="en-IN" sz="1800" b="0" i="0" u="none" strike="noStrike" dirty="0">
                <a:solidFill>
                  <a:srgbClr val="000000"/>
                </a:solidFill>
                <a:effectLst/>
                <a:latin typeface="Calibri" panose="020F0502020204030204" charset="0"/>
              </a:rPr>
              <a:t>1. BJM Introduction </a:t>
            </a:r>
            <a:endParaRPr lang="en-IN" dirty="0"/>
          </a:p>
        </p:txBody>
      </p:sp>
      <p:sp>
        <p:nvSpPr>
          <p:cNvPr id="10" name="Title 1"/>
          <p:cNvSpPr>
            <a:spLocks noGrp="1"/>
          </p:cNvSpPr>
          <p:nvPr/>
        </p:nvSpPr>
        <p:spPr>
          <a:xfrm>
            <a:off x="888559" y="1574609"/>
            <a:ext cx="4132966" cy="430887"/>
          </a:xfrm>
          <a:prstGeom prst="rect">
            <a:avLst/>
          </a:prstGeom>
        </p:spPr>
        <p:txBody>
          <a:bodyPr wrap="square" lIns="0" tIns="0" rIns="0" bIns="0">
            <a:spAutoFit/>
          </a:bodyPr>
          <a:lstStyle>
            <a:lvl1pPr>
              <a:defRPr sz="4000" b="0" i="0">
                <a:solidFill>
                  <a:srgbClr val="FF0000"/>
                </a:solidFill>
                <a:latin typeface="Calibri" panose="020F0502020204030204"/>
                <a:ea typeface="+mj-ea"/>
                <a:cs typeface="Calibri" panose="020F0502020204030204"/>
              </a:defRPr>
            </a:lvl1pPr>
          </a:lstStyle>
          <a:p>
            <a:r>
              <a:rPr lang="en-IN" sz="2800" b="1" i="0" u="none" strike="noStrike" dirty="0">
                <a:effectLst/>
                <a:latin typeface="Calibri" panose="020F0502020204030204" charset="0"/>
              </a:rPr>
              <a:t>BJM Special Activity</a:t>
            </a:r>
            <a:endParaRPr lang="en-IN" sz="2800" b="1" dirty="0"/>
          </a:p>
        </p:txBody>
      </p:sp>
      <p:sp>
        <p:nvSpPr>
          <p:cNvPr id="11" name="Content Placeholder 2"/>
          <p:cNvSpPr>
            <a:spLocks noGrp="1"/>
          </p:cNvSpPr>
          <p:nvPr>
            <p:ph sz="half" idx="2"/>
          </p:nvPr>
        </p:nvSpPr>
        <p:spPr>
          <a:xfrm>
            <a:off x="888053" y="2361586"/>
            <a:ext cx="3456384" cy="3447098"/>
          </a:xfrm>
        </p:spPr>
        <p:txBody>
          <a:bodyPr>
            <a:normAutofit fontScale="90000" lnSpcReduction="10000"/>
          </a:bodyPr>
          <a:lstStyle/>
          <a:p>
            <a:r>
              <a:rPr lang="en-US" sz="2800" b="0" dirty="0"/>
              <a:t>4.1. Resume Shortlisting </a:t>
            </a:r>
          </a:p>
          <a:p>
            <a:r>
              <a:rPr lang="en-US" sz="2800" b="0" dirty="0"/>
              <a:t>4.2. Interview Schedule </a:t>
            </a:r>
          </a:p>
          <a:p>
            <a:r>
              <a:rPr lang="en-US" sz="2800" b="0" dirty="0"/>
              <a:t>4.3. FAQs Interview Questions</a:t>
            </a:r>
          </a:p>
          <a:p>
            <a:r>
              <a:rPr lang="en-US" sz="2800" b="0" dirty="0"/>
              <a:t>4.4. Interview Support </a:t>
            </a:r>
          </a:p>
          <a:p>
            <a:r>
              <a:rPr lang="en-US" sz="2800" b="0" dirty="0"/>
              <a:t>4.5. Job Offers </a:t>
            </a:r>
          </a:p>
          <a:p>
            <a:r>
              <a:rPr lang="en-US" sz="2800" b="0" dirty="0"/>
              <a:t>4.6. Joining in BA role</a:t>
            </a:r>
            <a:endParaRPr lang="en-IN" sz="2800" b="0" dirty="0"/>
          </a:p>
        </p:txBody>
      </p:sp>
      <p:graphicFrame>
        <p:nvGraphicFramePr>
          <p:cNvPr id="7" name="Chart 6"/>
          <p:cNvGraphicFramePr/>
          <p:nvPr/>
        </p:nvGraphicFramePr>
        <p:xfrm>
          <a:off x="5231904" y="1290763"/>
          <a:ext cx="6960096" cy="5192555"/>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3"/>
          <p:cNvSpPr txBox="1"/>
          <p:nvPr/>
        </p:nvSpPr>
        <p:spPr>
          <a:xfrm>
            <a:off x="10776521" y="6368759"/>
            <a:ext cx="1152128" cy="368300"/>
          </a:xfrm>
          <a:prstGeom prst="rect">
            <a:avLst/>
          </a:prstGeom>
          <a:noFill/>
        </p:spPr>
        <p:txBody>
          <a:bodyPr wrap="square" rtlCol="0">
            <a:spAutoFit/>
          </a:bodyPr>
          <a:lstStyle/>
          <a:p>
            <a:r>
              <a:rPr lang="en-US" dirty="0"/>
              <a:t>Slide 6/6</a:t>
            </a:r>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IN"/>
          </a:p>
        </p:txBody>
      </p:sp>
      <p:sp>
        <p:nvSpPr>
          <p:cNvPr id="3" name="Subtitle 2"/>
          <p:cNvSpPr>
            <a:spLocks noGrp="1"/>
          </p:cNvSpPr>
          <p:nvPr>
            <p:ph type="subTitle" idx="1"/>
          </p:nvPr>
        </p:nvSpPr>
        <p:spPr/>
        <p:txBody>
          <a:bodyPr/>
          <a:lstStyle/>
          <a:p>
            <a:endParaRPr lang="en-IN"/>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object 4"/>
          <p:cNvSpPr txBox="1"/>
          <p:nvPr/>
        </p:nvSpPr>
        <p:spPr>
          <a:xfrm>
            <a:off x="10939146" y="157353"/>
            <a:ext cx="1252092" cy="566420"/>
          </a:xfrm>
          <a:prstGeom prst="rect">
            <a:avLst/>
          </a:prstGeom>
        </p:spPr>
        <p:txBody>
          <a:bodyPr vert="horz" wrap="square" lIns="0" tIns="12700" rIns="0" bIns="0" rtlCol="0">
            <a:spAutoFit/>
          </a:bodyPr>
          <a:lstStyle/>
          <a:p>
            <a:pPr marL="12700" marR="5080" indent="217805">
              <a:lnSpc>
                <a:spcPct val="100000"/>
              </a:lnSpc>
              <a:spcBef>
                <a:spcPts val="100"/>
              </a:spcBef>
            </a:pPr>
            <a:r>
              <a:rPr lang="sv-SE" b="1" spc="-20" dirty="0">
                <a:cs typeface="Calibri" panose="020F0502020204030204"/>
              </a:rPr>
              <a:t>Valid till  </a:t>
            </a:r>
            <a:r>
              <a:rPr lang="sv-SE" altLang="sv-SE" b="1" spc="-20" dirty="0">
                <a:cs typeface="Calibri" panose="020F0502020204030204"/>
              </a:rPr>
              <a:t>31 Dec </a:t>
            </a:r>
            <a:r>
              <a:rPr lang="sv-SE" b="1" spc="-20" dirty="0">
                <a:cs typeface="Calibri" panose="020F0502020204030204"/>
              </a:rPr>
              <a:t>2024</a:t>
            </a:r>
            <a:endParaRPr lang="sv-SE" dirty="0">
              <a:cs typeface="Calibri" panose="020F0502020204030204"/>
            </a:endParaRPr>
          </a:p>
        </p:txBody>
      </p:sp>
      <p:sp>
        <p:nvSpPr>
          <p:cNvPr id="15" name="Text Box 14"/>
          <p:cNvSpPr txBox="1"/>
          <p:nvPr/>
        </p:nvSpPr>
        <p:spPr>
          <a:xfrm>
            <a:off x="-96520" y="98425"/>
            <a:ext cx="1798320" cy="922020"/>
          </a:xfrm>
          <a:prstGeom prst="rect">
            <a:avLst/>
          </a:prstGeom>
          <a:noFill/>
        </p:spPr>
        <p:txBody>
          <a:bodyPr wrap="square" rtlCol="0" anchor="t">
            <a:spAutoFit/>
          </a:bodyPr>
          <a:lstStyle/>
          <a:p>
            <a:pPr algn="ctr"/>
            <a:r>
              <a:rPr lang="en-US" b="1" dirty="0">
                <a:sym typeface="+mn-ea"/>
              </a:rPr>
              <a:t>BA Job Market - Awareness Session</a:t>
            </a:r>
          </a:p>
        </p:txBody>
      </p:sp>
      <p:sp>
        <p:nvSpPr>
          <p:cNvPr id="13" name="TextBox 12"/>
          <p:cNvSpPr txBox="1"/>
          <p:nvPr/>
        </p:nvSpPr>
        <p:spPr>
          <a:xfrm>
            <a:off x="886460" y="1309370"/>
            <a:ext cx="6851650" cy="434340"/>
          </a:xfrm>
          <a:prstGeom prst="rect">
            <a:avLst/>
          </a:prstGeom>
          <a:noFill/>
        </p:spPr>
        <p:txBody>
          <a:bodyPr wrap="square">
            <a:noAutofit/>
          </a:bodyPr>
          <a:lstStyle/>
          <a:p>
            <a:pPr marL="0" algn="l" rtl="0" eaLnBrk="1" latinLnBrk="0" hangingPunct="1">
              <a:spcBef>
                <a:spcPts val="0"/>
              </a:spcBef>
              <a:spcAft>
                <a:spcPts val="0"/>
              </a:spcAft>
            </a:pPr>
            <a:r>
              <a:rPr lang="en-US" sz="2400" b="1" kern="1200" dirty="0">
                <a:solidFill>
                  <a:srgbClr val="FF0000"/>
                </a:solidFill>
                <a:effectLst/>
                <a:latin typeface="Trebuchet MS" panose="020B0603020202020204" charset="0"/>
                <a:ea typeface="+mn-ea"/>
                <a:cs typeface="+mn-cs"/>
              </a:rPr>
              <a:t>2.1.BJM Platform- Aspirant </a:t>
            </a:r>
            <a:r>
              <a:rPr lang="en-US" sz="2400" b="1" dirty="0">
                <a:solidFill>
                  <a:srgbClr val="FF0000"/>
                </a:solidFill>
                <a:latin typeface="Trebuchet MS" panose="020B0603020202020204" charset="0"/>
              </a:rPr>
              <a:t>Data Sheet</a:t>
            </a:r>
            <a:endParaRPr lang="en-IN" sz="2400" dirty="0">
              <a:solidFill>
                <a:srgbClr val="FF0000"/>
              </a:solidFill>
              <a:effectLst/>
            </a:endParaRPr>
          </a:p>
        </p:txBody>
      </p:sp>
      <p:sp>
        <p:nvSpPr>
          <p:cNvPr id="16" name="TextBox 15"/>
          <p:cNvSpPr txBox="1"/>
          <p:nvPr/>
        </p:nvSpPr>
        <p:spPr>
          <a:xfrm>
            <a:off x="799465" y="1858010"/>
            <a:ext cx="5768975" cy="1991360"/>
          </a:xfrm>
          <a:prstGeom prst="rect">
            <a:avLst/>
          </a:prstGeom>
          <a:noFill/>
        </p:spPr>
        <p:txBody>
          <a:bodyPr wrap="square">
            <a:noAutofit/>
          </a:bodyPr>
          <a:lstStyle/>
          <a:p>
            <a:pPr marL="285750" indent="-285750" algn="l" rtl="0" eaLnBrk="1" latinLnBrk="0" hangingPunct="1">
              <a:spcBef>
                <a:spcPts val="0"/>
              </a:spcBef>
              <a:spcAft>
                <a:spcPts val="0"/>
              </a:spcAft>
              <a:buClrTx/>
              <a:buSzPts val="1800"/>
              <a:buFont typeface="Wingdings" panose="05000000000000000000" pitchFamily="2" charset="2"/>
              <a:buChar char="Ø"/>
            </a:pPr>
            <a:r>
              <a:rPr lang="en-US" sz="1800" kern="1200" dirty="0">
                <a:solidFill>
                  <a:srgbClr val="000000"/>
                </a:solidFill>
                <a:effectLst/>
                <a:latin typeface="Trebuchet MS" panose="020B0603020202020204" charset="0"/>
                <a:ea typeface="+mn-ea"/>
                <a:cs typeface="+mn-cs"/>
              </a:rPr>
              <a:t>Under the </a:t>
            </a:r>
            <a:r>
              <a:rPr lang="en-US" sz="1800" b="1" kern="1200" dirty="0">
                <a:solidFill>
                  <a:srgbClr val="000000"/>
                </a:solidFill>
                <a:effectLst/>
                <a:latin typeface="Trebuchet MS" panose="020B0603020202020204" charset="0"/>
                <a:ea typeface="+mn-ea"/>
                <a:cs typeface="+mn-cs"/>
              </a:rPr>
              <a:t>BJM Platform Tab</a:t>
            </a:r>
            <a:r>
              <a:rPr lang="en-US" sz="1800" kern="1200" dirty="0">
                <a:solidFill>
                  <a:srgbClr val="000000"/>
                </a:solidFill>
                <a:effectLst/>
                <a:latin typeface="Trebuchet MS" panose="020B0603020202020204" charset="0"/>
                <a:ea typeface="+mn-ea"/>
                <a:cs typeface="+mn-cs"/>
              </a:rPr>
              <a:t>, go to the </a:t>
            </a:r>
            <a:r>
              <a:rPr lang="en-US" sz="1800" b="1" kern="1200" dirty="0">
                <a:solidFill>
                  <a:srgbClr val="000000"/>
                </a:solidFill>
                <a:effectLst/>
                <a:latin typeface="Trebuchet MS" panose="020B0603020202020204" charset="0"/>
                <a:ea typeface="+mn-ea"/>
                <a:cs typeface="+mn-cs"/>
              </a:rPr>
              <a:t>BJM </a:t>
            </a:r>
            <a:r>
              <a:rPr lang="en-US" b="1" dirty="0">
                <a:solidFill>
                  <a:srgbClr val="000000"/>
                </a:solidFill>
                <a:latin typeface="Trebuchet MS" panose="020B0603020202020204" charset="0"/>
              </a:rPr>
              <a:t>Platform Aspirant </a:t>
            </a:r>
            <a:r>
              <a:rPr lang="en-US" sz="1800" b="1" kern="1200" dirty="0">
                <a:solidFill>
                  <a:srgbClr val="000000"/>
                </a:solidFill>
                <a:effectLst/>
                <a:latin typeface="Trebuchet MS" panose="020B0603020202020204" charset="0"/>
                <a:ea typeface="+mn-ea"/>
                <a:cs typeface="+mn-cs"/>
              </a:rPr>
              <a:t>Data Sheet</a:t>
            </a:r>
            <a:endParaRPr lang="en-IN" sz="1800" dirty="0">
              <a:effectLst/>
            </a:endParaRPr>
          </a:p>
          <a:p>
            <a:pPr marL="285750" indent="-285750" algn="l" rtl="0" eaLnBrk="1" latinLnBrk="0" hangingPunct="1">
              <a:spcBef>
                <a:spcPts val="0"/>
              </a:spcBef>
              <a:spcAft>
                <a:spcPts val="0"/>
              </a:spcAft>
              <a:buFont typeface="Wingdings" panose="05000000000000000000" pitchFamily="2" charset="2"/>
              <a:buChar char="Ø"/>
            </a:pPr>
            <a:r>
              <a:rPr lang="en-US" sz="1800" kern="1200" dirty="0">
                <a:solidFill>
                  <a:srgbClr val="000000"/>
                </a:solidFill>
                <a:effectLst/>
                <a:latin typeface="Trebuchet MS" panose="020B0603020202020204" charset="0"/>
                <a:ea typeface="+mn-ea"/>
                <a:cs typeface="+mn-cs"/>
              </a:rPr>
              <a:t>Click On </a:t>
            </a:r>
            <a:r>
              <a:rPr lang="en-US" sz="1800" b="1" kern="1200" dirty="0">
                <a:solidFill>
                  <a:srgbClr val="000000"/>
                </a:solidFill>
                <a:effectLst/>
                <a:latin typeface="Trebuchet MS" panose="020B0603020202020204" charset="0"/>
                <a:ea typeface="+mn-ea"/>
                <a:cs typeface="+mn-cs"/>
              </a:rPr>
              <a:t>“Add New” </a:t>
            </a:r>
            <a:r>
              <a:rPr lang="en-US" sz="1800" kern="1200" dirty="0">
                <a:solidFill>
                  <a:srgbClr val="000000"/>
                </a:solidFill>
                <a:effectLst/>
                <a:latin typeface="Trebuchet MS" panose="020B0603020202020204" charset="0"/>
                <a:ea typeface="+mn-ea"/>
                <a:cs typeface="+mn-cs"/>
              </a:rPr>
              <a:t>enter all the details given in the Data Sheet and </a:t>
            </a:r>
            <a:r>
              <a:rPr lang="en-US" sz="1800" b="1" kern="1200" dirty="0">
                <a:solidFill>
                  <a:srgbClr val="000000"/>
                </a:solidFill>
                <a:effectLst/>
                <a:latin typeface="Trebuchet MS" panose="020B0603020202020204" charset="0"/>
                <a:ea typeface="+mn-ea"/>
                <a:cs typeface="+mn-cs"/>
              </a:rPr>
              <a:t>upload Passport size photo, Aadhar front &amp;Back, Salary slip and BJM platform Service Form </a:t>
            </a:r>
            <a:r>
              <a:rPr lang="en-US" sz="1800" kern="1200" dirty="0">
                <a:solidFill>
                  <a:srgbClr val="000000"/>
                </a:solidFill>
                <a:effectLst/>
                <a:latin typeface="Trebuchet MS" panose="020B0603020202020204" charset="0"/>
                <a:ea typeface="+mn-ea"/>
                <a:cs typeface="+mn-cs"/>
              </a:rPr>
              <a:t>and Click on </a:t>
            </a:r>
            <a:r>
              <a:rPr lang="en-US" sz="1800" b="1" kern="1200" dirty="0">
                <a:solidFill>
                  <a:srgbClr val="000000"/>
                </a:solidFill>
                <a:effectLst/>
                <a:latin typeface="Trebuchet MS" panose="020B0603020202020204" charset="0"/>
                <a:ea typeface="+mn-ea"/>
                <a:cs typeface="+mn-cs"/>
              </a:rPr>
              <a:t>“Submit”.</a:t>
            </a:r>
          </a:p>
          <a:p>
            <a:pPr marL="285750" indent="-285750" algn="l" rtl="0" eaLnBrk="1" latinLnBrk="0" hangingPunct="1">
              <a:spcBef>
                <a:spcPts val="0"/>
              </a:spcBef>
              <a:spcAft>
                <a:spcPts val="0"/>
              </a:spcAft>
              <a:buFont typeface="Wingdings" panose="05000000000000000000" pitchFamily="2" charset="2"/>
              <a:buChar char="Ø"/>
            </a:pPr>
            <a:endParaRPr lang="en-US" b="1" dirty="0">
              <a:solidFill>
                <a:srgbClr val="000000"/>
              </a:solidFill>
              <a:latin typeface="Trebuchet MS" panose="020B0603020202020204" charset="0"/>
            </a:endParaRPr>
          </a:p>
          <a:p>
            <a:pPr marL="285750" indent="-285750" algn="l" rtl="0" eaLnBrk="1" latinLnBrk="0" hangingPunct="1">
              <a:spcBef>
                <a:spcPts val="0"/>
              </a:spcBef>
              <a:spcAft>
                <a:spcPts val="0"/>
              </a:spcAft>
              <a:buFont typeface="Wingdings" panose="05000000000000000000" pitchFamily="2" charset="2"/>
              <a:buChar char="Ø"/>
            </a:pPr>
            <a:endParaRPr lang="en-US" b="1" dirty="0">
              <a:solidFill>
                <a:srgbClr val="000000"/>
              </a:solidFill>
              <a:effectLst/>
              <a:latin typeface="Trebuchet MS" panose="020B0603020202020204" charset="0"/>
            </a:endParaRPr>
          </a:p>
          <a:p>
            <a:pPr algn="l" rtl="0" eaLnBrk="1" latinLnBrk="0" hangingPunct="1">
              <a:spcBef>
                <a:spcPts val="0"/>
              </a:spcBef>
              <a:spcAft>
                <a:spcPts val="0"/>
              </a:spcAft>
            </a:pPr>
            <a:r>
              <a:rPr lang="en-US" sz="2400" b="1" dirty="0">
                <a:solidFill>
                  <a:schemeClr val="tx2"/>
                </a:solidFill>
                <a:latin typeface="Trebuchet MS" panose="020B0603020202020204" charset="0"/>
              </a:rPr>
              <a:t>                                       </a:t>
            </a:r>
          </a:p>
          <a:p>
            <a:pPr algn="l" rtl="0" eaLnBrk="1" latinLnBrk="0" hangingPunct="1">
              <a:spcBef>
                <a:spcPts val="0"/>
              </a:spcBef>
              <a:spcAft>
                <a:spcPts val="0"/>
              </a:spcAft>
            </a:pPr>
            <a:endParaRPr lang="en-IN" dirty="0">
              <a:effectLst/>
            </a:endParaRPr>
          </a:p>
        </p:txBody>
      </p:sp>
      <p:sp>
        <p:nvSpPr>
          <p:cNvPr id="4" name="TextBox 1"/>
          <p:cNvSpPr txBox="1"/>
          <p:nvPr/>
        </p:nvSpPr>
        <p:spPr>
          <a:xfrm>
            <a:off x="-635" y="6098540"/>
            <a:ext cx="1871980" cy="782320"/>
          </a:xfrm>
          <a:prstGeom prst="rect">
            <a:avLst/>
          </a:prstGeom>
          <a:noFill/>
        </p:spPr>
        <p:txBody>
          <a:bodyPr wrap="square" rtlCol="0">
            <a:noAutofit/>
          </a:bodyPr>
          <a:lstStyle/>
          <a:p>
            <a:r>
              <a:rPr lang="en-US" dirty="0"/>
              <a:t>2. BJM Platform Registration </a:t>
            </a:r>
            <a:endParaRPr lang="en-IN" dirty="0"/>
          </a:p>
        </p:txBody>
      </p:sp>
      <p:pic>
        <p:nvPicPr>
          <p:cNvPr id="14" name="Picture 13"/>
          <p:cNvPicPr>
            <a:picLocks noChangeAspect="1"/>
          </p:cNvPicPr>
          <p:nvPr/>
        </p:nvPicPr>
        <p:blipFill>
          <a:blip r:embed="rId3"/>
          <a:stretch>
            <a:fillRect/>
          </a:stretch>
        </p:blipFill>
        <p:spPr>
          <a:xfrm>
            <a:off x="7709535" y="3581400"/>
            <a:ext cx="3695700" cy="2517140"/>
          </a:xfrm>
          <a:prstGeom prst="rect">
            <a:avLst/>
          </a:prstGeom>
          <a:ln>
            <a:solidFill>
              <a:schemeClr val="tx1"/>
            </a:solidFill>
          </a:ln>
        </p:spPr>
      </p:pic>
      <p:pic>
        <p:nvPicPr>
          <p:cNvPr id="17" name="Picture 16"/>
          <p:cNvPicPr>
            <a:picLocks noChangeAspect="1"/>
          </p:cNvPicPr>
          <p:nvPr/>
        </p:nvPicPr>
        <p:blipFill>
          <a:blip r:embed="rId4"/>
          <a:stretch>
            <a:fillRect/>
          </a:stretch>
        </p:blipFill>
        <p:spPr>
          <a:xfrm>
            <a:off x="7738110" y="1309370"/>
            <a:ext cx="3695700" cy="2014220"/>
          </a:xfrm>
          <a:prstGeom prst="rect">
            <a:avLst/>
          </a:prstGeom>
          <a:ln>
            <a:solidFill>
              <a:schemeClr val="tx1"/>
            </a:solidFill>
          </a:ln>
        </p:spPr>
      </p:pic>
      <p:sp>
        <p:nvSpPr>
          <p:cNvPr id="7" name="Text Box 6"/>
          <p:cNvSpPr txBox="1"/>
          <p:nvPr/>
        </p:nvSpPr>
        <p:spPr>
          <a:xfrm>
            <a:off x="886460" y="3674110"/>
            <a:ext cx="6008370" cy="2399665"/>
          </a:xfrm>
          <a:prstGeom prst="rect">
            <a:avLst/>
          </a:prstGeom>
          <a:noFill/>
        </p:spPr>
        <p:txBody>
          <a:bodyPr wrap="square" rtlCol="0">
            <a:spAutoFit/>
          </a:bodyPr>
          <a:lstStyle/>
          <a:p>
            <a:pPr algn="l" rtl="0" eaLnBrk="1" latinLnBrk="0" hangingPunct="1">
              <a:spcBef>
                <a:spcPts val="0"/>
              </a:spcBef>
              <a:spcAft>
                <a:spcPts val="0"/>
              </a:spcAft>
            </a:pPr>
            <a:r>
              <a:rPr lang="en-US" sz="2400" b="1" dirty="0">
                <a:solidFill>
                  <a:srgbClr val="FF0000"/>
                </a:solidFill>
                <a:effectLst/>
                <a:latin typeface="Trebuchet MS" panose="020B0603020202020204" charset="0"/>
                <a:sym typeface="+mn-ea"/>
              </a:rPr>
              <a:t>2.2. Profile Owner</a:t>
            </a:r>
            <a:endParaRPr lang="en-US" sz="2400" b="1" dirty="0">
              <a:solidFill>
                <a:srgbClr val="FF0000"/>
              </a:solidFill>
              <a:effectLst/>
              <a:latin typeface="Trebuchet MS" panose="020B0603020202020204" charset="0"/>
            </a:endParaRPr>
          </a:p>
          <a:p>
            <a:pPr marL="285750" indent="-285750" algn="l" rtl="0" eaLnBrk="1" latinLnBrk="0" hangingPunct="1">
              <a:spcBef>
                <a:spcPts val="0"/>
              </a:spcBef>
              <a:spcAft>
                <a:spcPts val="0"/>
              </a:spcAft>
              <a:buFont typeface="Wingdings" panose="05000000000000000000" pitchFamily="2" charset="2"/>
              <a:buChar char="Ø"/>
            </a:pPr>
            <a:endParaRPr lang="en-US" b="1" dirty="0">
              <a:effectLst/>
              <a:latin typeface="Trebuchet MS" panose="020B0603020202020204" charset="0"/>
            </a:endParaRPr>
          </a:p>
          <a:p>
            <a:pPr marL="285750" indent="-285750" algn="l" rtl="0" eaLnBrk="1" latinLnBrk="0" hangingPunct="1">
              <a:spcBef>
                <a:spcPts val="0"/>
              </a:spcBef>
              <a:spcAft>
                <a:spcPts val="0"/>
              </a:spcAft>
              <a:buFont typeface="Wingdings" panose="05000000000000000000" pitchFamily="2" charset="2"/>
              <a:buChar char="Ø"/>
            </a:pPr>
            <a:r>
              <a:rPr lang="en-US" b="1" dirty="0">
                <a:effectLst/>
                <a:latin typeface="Trebuchet MS" panose="020B0603020202020204" charset="0"/>
                <a:sym typeface="+mn-ea"/>
              </a:rPr>
              <a:t>Profile Owner – SPOC</a:t>
            </a:r>
            <a:endParaRPr lang="en-US" b="1" dirty="0">
              <a:effectLst/>
              <a:latin typeface="Trebuchet MS" panose="020B0603020202020204" charset="0"/>
            </a:endParaRPr>
          </a:p>
          <a:p>
            <a:pPr algn="l" rtl="0" eaLnBrk="1" latinLnBrk="0" hangingPunct="1">
              <a:spcBef>
                <a:spcPts val="0"/>
              </a:spcBef>
              <a:spcAft>
                <a:spcPts val="0"/>
              </a:spcAft>
            </a:pPr>
            <a:endParaRPr lang="en-IN" dirty="0">
              <a:effectLst/>
            </a:endParaRPr>
          </a:p>
          <a:p>
            <a:pPr marL="285750" indent="-285750" algn="l" rtl="0" eaLnBrk="1" latinLnBrk="0" hangingPunct="1">
              <a:spcBef>
                <a:spcPts val="0"/>
              </a:spcBef>
              <a:spcAft>
                <a:spcPts val="0"/>
              </a:spcAft>
              <a:buFont typeface="Wingdings" panose="05000000000000000000" pitchFamily="2" charset="2"/>
              <a:buChar char="Ø"/>
            </a:pPr>
            <a:r>
              <a:rPr lang="en-US" dirty="0">
                <a:solidFill>
                  <a:srgbClr val="000000"/>
                </a:solidFill>
                <a:effectLst/>
                <a:latin typeface="Trebuchet MS" panose="020B0603020202020204" charset="0"/>
                <a:sym typeface="+mn-ea"/>
              </a:rPr>
              <a:t>After Submitting the Data Sheet Profile owner(HR) will reach the participant and guide them to attend the </a:t>
            </a:r>
            <a:r>
              <a:rPr lang="en-US" b="1" dirty="0">
                <a:solidFill>
                  <a:srgbClr val="000000"/>
                </a:solidFill>
                <a:effectLst/>
                <a:latin typeface="Trebuchet MS" panose="020B0603020202020204" charset="0"/>
                <a:sym typeface="+mn-ea"/>
              </a:rPr>
              <a:t>BJM Platform Awareness Session</a:t>
            </a:r>
            <a:endParaRPr lang="en-IN" dirty="0">
              <a:effectLst/>
            </a:endParaRPr>
          </a:p>
          <a:p>
            <a:endParaRPr lang="en-US"/>
          </a:p>
        </p:txBody>
      </p:sp>
      <p:sp>
        <p:nvSpPr>
          <p:cNvPr id="8" name="TextBox 3"/>
          <p:cNvSpPr txBox="1"/>
          <p:nvPr/>
        </p:nvSpPr>
        <p:spPr>
          <a:xfrm>
            <a:off x="10776521" y="6368759"/>
            <a:ext cx="1152128" cy="368300"/>
          </a:xfrm>
          <a:prstGeom prst="rect">
            <a:avLst/>
          </a:prstGeom>
          <a:noFill/>
        </p:spPr>
        <p:txBody>
          <a:bodyPr wrap="square" rtlCol="0">
            <a:spAutoFit/>
          </a:bodyPr>
          <a:lstStyle/>
          <a:p>
            <a:r>
              <a:rPr lang="en-US" dirty="0"/>
              <a:t>Slide 1/4</a:t>
            </a:r>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IN"/>
          </a:p>
        </p:txBody>
      </p:sp>
      <p:sp>
        <p:nvSpPr>
          <p:cNvPr id="3" name="Subtitle 2"/>
          <p:cNvSpPr>
            <a:spLocks noGrp="1"/>
          </p:cNvSpPr>
          <p:nvPr>
            <p:ph type="subTitle" idx="1"/>
          </p:nvPr>
        </p:nvSpPr>
        <p:spPr/>
        <p:txBody>
          <a:bodyPr/>
          <a:lstStyle/>
          <a:p>
            <a:endParaRPr lang="en-IN"/>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object 4"/>
          <p:cNvSpPr txBox="1"/>
          <p:nvPr/>
        </p:nvSpPr>
        <p:spPr>
          <a:xfrm>
            <a:off x="10939146" y="157353"/>
            <a:ext cx="1252092" cy="566420"/>
          </a:xfrm>
          <a:prstGeom prst="rect">
            <a:avLst/>
          </a:prstGeom>
        </p:spPr>
        <p:txBody>
          <a:bodyPr vert="horz" wrap="square" lIns="0" tIns="12700" rIns="0" bIns="0" rtlCol="0">
            <a:spAutoFit/>
          </a:bodyPr>
          <a:lstStyle/>
          <a:p>
            <a:pPr marL="12700" marR="5080" indent="217805">
              <a:lnSpc>
                <a:spcPct val="100000"/>
              </a:lnSpc>
              <a:spcBef>
                <a:spcPts val="100"/>
              </a:spcBef>
            </a:pPr>
            <a:r>
              <a:rPr lang="sv-SE" b="1" spc="-20" dirty="0">
                <a:cs typeface="Calibri" panose="020F0502020204030204"/>
              </a:rPr>
              <a:t>Valid till  </a:t>
            </a:r>
            <a:r>
              <a:rPr lang="sv-SE" altLang="sv-SE" b="1" spc="-20" dirty="0">
                <a:cs typeface="Calibri" panose="020F0502020204030204"/>
              </a:rPr>
              <a:t>31 Dec </a:t>
            </a:r>
            <a:r>
              <a:rPr lang="sv-SE" b="1" spc="-20" dirty="0">
                <a:cs typeface="Calibri" panose="020F0502020204030204"/>
              </a:rPr>
              <a:t>2024</a:t>
            </a:r>
            <a:endParaRPr lang="sv-SE" dirty="0">
              <a:cs typeface="Calibri" panose="020F0502020204030204"/>
            </a:endParaRPr>
          </a:p>
        </p:txBody>
      </p:sp>
      <p:sp>
        <p:nvSpPr>
          <p:cNvPr id="15" name="Text Box 14"/>
          <p:cNvSpPr txBox="1"/>
          <p:nvPr/>
        </p:nvSpPr>
        <p:spPr>
          <a:xfrm>
            <a:off x="-96520" y="98425"/>
            <a:ext cx="1798320" cy="922020"/>
          </a:xfrm>
          <a:prstGeom prst="rect">
            <a:avLst/>
          </a:prstGeom>
          <a:noFill/>
        </p:spPr>
        <p:txBody>
          <a:bodyPr wrap="square" rtlCol="0" anchor="t">
            <a:spAutoFit/>
          </a:bodyPr>
          <a:lstStyle/>
          <a:p>
            <a:pPr algn="ctr"/>
            <a:r>
              <a:rPr lang="en-US" b="1" dirty="0">
                <a:sym typeface="+mn-ea"/>
              </a:rPr>
              <a:t>BA Job Market - Awareness Session</a:t>
            </a:r>
          </a:p>
        </p:txBody>
      </p:sp>
      <p:sp>
        <p:nvSpPr>
          <p:cNvPr id="4" name="TextBox 2"/>
          <p:cNvSpPr txBox="1"/>
          <p:nvPr/>
        </p:nvSpPr>
        <p:spPr>
          <a:xfrm>
            <a:off x="286871" y="1139586"/>
            <a:ext cx="6093500" cy="461665"/>
          </a:xfrm>
          <a:prstGeom prst="rect">
            <a:avLst/>
          </a:prstGeom>
          <a:noFill/>
        </p:spPr>
        <p:txBody>
          <a:bodyPr wrap="square">
            <a:spAutoFit/>
          </a:bodyPr>
          <a:lstStyle/>
          <a:p>
            <a:r>
              <a:rPr lang="en-US" sz="2400" b="1" kern="1200" dirty="0">
                <a:solidFill>
                  <a:srgbClr val="FF0000"/>
                </a:solidFill>
                <a:effectLst/>
                <a:latin typeface="Trebuchet MS" panose="020B0603020202020204" charset="0"/>
                <a:ea typeface="+mn-ea"/>
                <a:cs typeface="+mn-cs"/>
              </a:rPr>
              <a:t>2.3.BJM Platform</a:t>
            </a:r>
            <a:r>
              <a:rPr lang="en-US" sz="2400" b="1" dirty="0">
                <a:solidFill>
                  <a:srgbClr val="FF0000"/>
                </a:solidFill>
                <a:latin typeface="Trebuchet MS" panose="020B0603020202020204" charset="0"/>
              </a:rPr>
              <a:t> Awareness Session</a:t>
            </a:r>
            <a:endParaRPr lang="en-IN" sz="2400" dirty="0">
              <a:solidFill>
                <a:srgbClr val="FF0000"/>
              </a:solidFill>
            </a:endParaRPr>
          </a:p>
        </p:txBody>
      </p:sp>
      <p:sp>
        <p:nvSpPr>
          <p:cNvPr id="7" name="TextBox 4"/>
          <p:cNvSpPr txBox="1"/>
          <p:nvPr/>
        </p:nvSpPr>
        <p:spPr>
          <a:xfrm>
            <a:off x="360680" y="1640840"/>
            <a:ext cx="10409555" cy="1594485"/>
          </a:xfrm>
          <a:prstGeom prst="rect">
            <a:avLst/>
          </a:prstGeom>
          <a:noFill/>
        </p:spPr>
        <p:txBody>
          <a:bodyPr wrap="square">
            <a:noAutofit/>
          </a:bodyPr>
          <a:lstStyle/>
          <a:p>
            <a:pPr marL="285750" indent="-285750" algn="l" rtl="0" eaLnBrk="1" latinLnBrk="0" hangingPunct="1">
              <a:spcBef>
                <a:spcPts val="0"/>
              </a:spcBef>
              <a:spcAft>
                <a:spcPts val="0"/>
              </a:spcAft>
              <a:buFont typeface="Wingdings" panose="05000000000000000000" pitchFamily="2" charset="2"/>
              <a:buChar char="Ø"/>
            </a:pPr>
            <a:r>
              <a:rPr lang="en-US" sz="1800" kern="1200" dirty="0">
                <a:solidFill>
                  <a:srgbClr val="000000"/>
                </a:solidFill>
                <a:effectLst/>
                <a:latin typeface="Trebuchet MS" panose="020B0603020202020204" charset="0"/>
                <a:ea typeface="+mn-ea"/>
                <a:cs typeface="+mn-cs"/>
              </a:rPr>
              <a:t>Please attend </a:t>
            </a:r>
            <a:r>
              <a:rPr lang="en-US" sz="1800" b="1" kern="1200" dirty="0">
                <a:solidFill>
                  <a:srgbClr val="000000"/>
                </a:solidFill>
                <a:effectLst/>
                <a:latin typeface="Trebuchet MS" panose="020B0603020202020204" charset="0"/>
                <a:ea typeface="+mn-ea"/>
                <a:cs typeface="+mn-cs"/>
              </a:rPr>
              <a:t>BJM Platform Awareness Session</a:t>
            </a:r>
            <a:r>
              <a:rPr lang="en-US" sz="1800" kern="1200" dirty="0">
                <a:solidFill>
                  <a:srgbClr val="000000"/>
                </a:solidFill>
                <a:effectLst/>
                <a:latin typeface="Trebuchet MS" panose="020B0603020202020204" charset="0"/>
                <a:ea typeface="+mn-ea"/>
                <a:cs typeface="+mn-cs"/>
              </a:rPr>
              <a:t>, under </a:t>
            </a:r>
            <a:r>
              <a:rPr lang="en-US" sz="1800" b="1" kern="1200" dirty="0">
                <a:solidFill>
                  <a:srgbClr val="000000"/>
                </a:solidFill>
                <a:effectLst/>
                <a:latin typeface="Trebuchet MS" panose="020B0603020202020204" charset="0"/>
                <a:ea typeface="+mn-ea"/>
                <a:cs typeface="+mn-cs"/>
              </a:rPr>
              <a:t>BJM Platform Session</a:t>
            </a:r>
            <a:r>
              <a:rPr lang="en-US" sz="1800" kern="1200" dirty="0">
                <a:solidFill>
                  <a:srgbClr val="000000"/>
                </a:solidFill>
                <a:effectLst/>
                <a:latin typeface="Trebuchet MS" panose="020B0603020202020204" charset="0"/>
                <a:ea typeface="+mn-ea"/>
                <a:cs typeface="+mn-cs"/>
              </a:rPr>
              <a:t>, go to </a:t>
            </a:r>
            <a:r>
              <a:rPr lang="en-US" b="1" dirty="0">
                <a:solidFill>
                  <a:srgbClr val="000000"/>
                </a:solidFill>
                <a:latin typeface="Trebuchet MS" panose="020B0603020202020204" charset="0"/>
              </a:rPr>
              <a:t>BJM Platform Session</a:t>
            </a:r>
            <a:r>
              <a:rPr lang="en-US" dirty="0">
                <a:solidFill>
                  <a:srgbClr val="000000"/>
                </a:solidFill>
                <a:latin typeface="Trebuchet MS" panose="020B0603020202020204" charset="0"/>
              </a:rPr>
              <a:t> </a:t>
            </a:r>
            <a:r>
              <a:rPr lang="en-US" b="1" dirty="0">
                <a:solidFill>
                  <a:srgbClr val="000000"/>
                </a:solidFill>
                <a:latin typeface="Trebuchet MS" panose="020B0603020202020204" charset="0"/>
              </a:rPr>
              <a:t>Link </a:t>
            </a:r>
            <a:r>
              <a:rPr lang="en-US" sz="1800" kern="1200" dirty="0">
                <a:solidFill>
                  <a:srgbClr val="000000"/>
                </a:solidFill>
                <a:effectLst/>
                <a:latin typeface="Trebuchet MS" panose="020B0603020202020204" charset="0"/>
                <a:ea typeface="+mn-ea"/>
                <a:cs typeface="+mn-cs"/>
              </a:rPr>
              <a:t>click on </a:t>
            </a:r>
            <a:r>
              <a:rPr lang="en-US" sz="1800" b="1" kern="1200" dirty="0">
                <a:solidFill>
                  <a:srgbClr val="000000"/>
                </a:solidFill>
                <a:effectLst/>
                <a:latin typeface="Trebuchet MS" panose="020B0603020202020204" charset="0"/>
                <a:ea typeface="+mn-ea"/>
                <a:cs typeface="+mn-cs"/>
              </a:rPr>
              <a:t>Attend</a:t>
            </a:r>
            <a:r>
              <a:rPr lang="en-US" sz="1800" kern="1200" dirty="0">
                <a:solidFill>
                  <a:srgbClr val="000000"/>
                </a:solidFill>
                <a:effectLst/>
                <a:latin typeface="Trebuchet MS" panose="020B0603020202020204" charset="0"/>
                <a:ea typeface="+mn-ea"/>
                <a:cs typeface="+mn-cs"/>
              </a:rPr>
              <a:t> and click on “</a:t>
            </a:r>
            <a:r>
              <a:rPr lang="en-US" sz="1800" b="1" kern="1200" dirty="0">
                <a:solidFill>
                  <a:srgbClr val="000000"/>
                </a:solidFill>
                <a:effectLst/>
                <a:latin typeface="Trebuchet MS" panose="020B0603020202020204" charset="0"/>
                <a:ea typeface="+mn-ea"/>
                <a:cs typeface="+mn-cs"/>
              </a:rPr>
              <a:t>Yes” </a:t>
            </a:r>
            <a:r>
              <a:rPr lang="en-US" sz="1800" kern="1200" dirty="0">
                <a:solidFill>
                  <a:srgbClr val="000000"/>
                </a:solidFill>
                <a:effectLst/>
                <a:latin typeface="Trebuchet MS" panose="020B0603020202020204" charset="0"/>
                <a:ea typeface="+mn-ea"/>
                <a:cs typeface="+mn-cs"/>
              </a:rPr>
              <a:t>you will get meeting id &amp; password.</a:t>
            </a:r>
          </a:p>
          <a:p>
            <a:pPr marL="285750" indent="-285750" algn="l" rtl="0" eaLnBrk="1" latinLnBrk="0" hangingPunct="1">
              <a:spcBef>
                <a:spcPts val="0"/>
              </a:spcBef>
              <a:spcAft>
                <a:spcPts val="0"/>
              </a:spcAft>
              <a:buFont typeface="Wingdings" panose="05000000000000000000" pitchFamily="2" charset="2"/>
              <a:buChar char="Ø"/>
            </a:pPr>
            <a:endParaRPr lang="en-US" sz="1800" kern="1200" dirty="0">
              <a:solidFill>
                <a:srgbClr val="000000"/>
              </a:solidFill>
              <a:effectLst/>
              <a:latin typeface="Trebuchet MS" panose="020B0603020202020204" charset="0"/>
              <a:ea typeface="+mn-ea"/>
              <a:cs typeface="+mn-cs"/>
            </a:endParaRPr>
          </a:p>
          <a:p>
            <a:pPr marL="285750" indent="-285750" algn="l" rtl="0" eaLnBrk="1" latinLnBrk="0" hangingPunct="1">
              <a:spcBef>
                <a:spcPts val="0"/>
              </a:spcBef>
              <a:spcAft>
                <a:spcPts val="0"/>
              </a:spcAft>
              <a:buFont typeface="Wingdings" panose="05000000000000000000" pitchFamily="2" charset="2"/>
              <a:buChar char="Ø"/>
            </a:pPr>
            <a:r>
              <a:rPr lang="en-US" b="1" i="0" dirty="0">
                <a:solidFill>
                  <a:srgbClr val="000000"/>
                </a:solidFill>
                <a:effectLst/>
                <a:latin typeface="Trebuchet MS" panose="020B0603020202020204" charset="0"/>
              </a:rPr>
              <a:t>NOTE</a:t>
            </a:r>
            <a:r>
              <a:rPr lang="en-US" i="0" dirty="0">
                <a:solidFill>
                  <a:srgbClr val="000000"/>
                </a:solidFill>
                <a:effectLst/>
                <a:latin typeface="Trebuchet MS" panose="020B0603020202020204" charset="0"/>
              </a:rPr>
              <a:t>: </a:t>
            </a:r>
            <a:r>
              <a:rPr lang="en-US" sz="1800" kern="1200" dirty="0">
                <a:solidFill>
                  <a:srgbClr val="000000"/>
                </a:solidFill>
                <a:effectLst/>
                <a:latin typeface="Trebuchet MS" panose="020B0603020202020204" charset="0"/>
                <a:ea typeface="+mn-ea"/>
                <a:cs typeface="+mn-cs"/>
              </a:rPr>
              <a:t>BJM Platform Awareness Session </a:t>
            </a:r>
            <a:r>
              <a:rPr lang="en-US" b="0" i="0" dirty="0">
                <a:solidFill>
                  <a:srgbClr val="000000"/>
                </a:solidFill>
                <a:effectLst/>
                <a:latin typeface="Trebuchet MS" panose="020B0603020202020204" charset="0"/>
              </a:rPr>
              <a:t>will be conducted on every Wednesday at 9:00 pm.</a:t>
            </a:r>
          </a:p>
          <a:p>
            <a:pPr algn="l" rtl="0" eaLnBrk="1" latinLnBrk="0" hangingPunct="1">
              <a:spcBef>
                <a:spcPts val="0"/>
              </a:spcBef>
              <a:spcAft>
                <a:spcPts val="0"/>
              </a:spcAft>
            </a:pPr>
            <a:endParaRPr lang="en-IN" dirty="0">
              <a:effectLst/>
            </a:endParaRPr>
          </a:p>
          <a:p>
            <a:pPr algn="l" rtl="0" eaLnBrk="1" latinLnBrk="0" hangingPunct="1">
              <a:spcBef>
                <a:spcPts val="0"/>
              </a:spcBef>
              <a:spcAft>
                <a:spcPts val="0"/>
              </a:spcAft>
            </a:pPr>
            <a:endParaRPr lang="en-IN" dirty="0">
              <a:effectLst/>
            </a:endParaRPr>
          </a:p>
          <a:p>
            <a:pPr algn="l" rtl="0" eaLnBrk="1" latinLnBrk="0" hangingPunct="1">
              <a:spcBef>
                <a:spcPts val="0"/>
              </a:spcBef>
              <a:spcAft>
                <a:spcPts val="0"/>
              </a:spcAft>
            </a:pPr>
            <a:endParaRPr lang="en-IN" dirty="0">
              <a:effectLst/>
            </a:endParaRPr>
          </a:p>
        </p:txBody>
      </p:sp>
      <p:sp>
        <p:nvSpPr>
          <p:cNvPr id="8" name="TextBox 1"/>
          <p:cNvSpPr txBox="1"/>
          <p:nvPr/>
        </p:nvSpPr>
        <p:spPr>
          <a:xfrm>
            <a:off x="-73660" y="6189687"/>
            <a:ext cx="1775520" cy="646331"/>
          </a:xfrm>
          <a:prstGeom prst="rect">
            <a:avLst/>
          </a:prstGeom>
          <a:noFill/>
        </p:spPr>
        <p:txBody>
          <a:bodyPr wrap="square" rtlCol="0">
            <a:spAutoFit/>
          </a:bodyPr>
          <a:lstStyle/>
          <a:p>
            <a:r>
              <a:rPr lang="en-US" dirty="0"/>
              <a:t>2. BJM Platform Registration </a:t>
            </a:r>
            <a:endParaRPr lang="en-IN" dirty="0"/>
          </a:p>
        </p:txBody>
      </p:sp>
      <p:pic>
        <p:nvPicPr>
          <p:cNvPr id="12" name="Picture 11"/>
          <p:cNvPicPr>
            <a:picLocks noChangeAspect="1"/>
          </p:cNvPicPr>
          <p:nvPr/>
        </p:nvPicPr>
        <p:blipFill>
          <a:blip r:embed="rId3"/>
          <a:stretch>
            <a:fillRect/>
          </a:stretch>
        </p:blipFill>
        <p:spPr>
          <a:xfrm>
            <a:off x="706755" y="3235325"/>
            <a:ext cx="9851390" cy="2881630"/>
          </a:xfrm>
          <a:prstGeom prst="rect">
            <a:avLst/>
          </a:prstGeom>
          <a:ln>
            <a:solidFill>
              <a:schemeClr val="tx1"/>
            </a:solidFill>
          </a:ln>
        </p:spPr>
      </p:pic>
      <p:sp>
        <p:nvSpPr>
          <p:cNvPr id="19" name="TextBox 3"/>
          <p:cNvSpPr txBox="1"/>
          <p:nvPr/>
        </p:nvSpPr>
        <p:spPr>
          <a:xfrm>
            <a:off x="10776521" y="6368759"/>
            <a:ext cx="1152128" cy="368300"/>
          </a:xfrm>
          <a:prstGeom prst="rect">
            <a:avLst/>
          </a:prstGeom>
          <a:noFill/>
        </p:spPr>
        <p:txBody>
          <a:bodyPr wrap="square" rtlCol="0">
            <a:spAutoFit/>
          </a:bodyPr>
          <a:lstStyle/>
          <a:p>
            <a:r>
              <a:rPr lang="en-US" dirty="0"/>
              <a:t>Slide 2/4</a:t>
            </a:r>
            <a:endParaRPr lang="en-IN"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2769</Words>
  <Application>Microsoft Office PowerPoint</Application>
  <PresentationFormat>Widescreen</PresentationFormat>
  <Paragraphs>336</Paragraphs>
  <Slides>26</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26</vt:i4>
      </vt:variant>
    </vt:vector>
  </HeadingPairs>
  <TitlesOfParts>
    <vt:vector size="33" baseType="lpstr">
      <vt:lpstr>Arial</vt:lpstr>
      <vt:lpstr>Calibri</vt:lpstr>
      <vt:lpstr>Calibri Light</vt:lpstr>
      <vt:lpstr>Trebuchet MS</vt:lpstr>
      <vt:lpstr>Wingdings</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Mentor Team COEPD</dc:creator>
  <cp:lastModifiedBy>PC</cp:lastModifiedBy>
  <cp:revision>60</cp:revision>
  <dcterms:created xsi:type="dcterms:W3CDTF">2024-06-01T08:33:00Z</dcterms:created>
  <dcterms:modified xsi:type="dcterms:W3CDTF">2024-12-26T13:55:15Z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38C2242F4143407A82FEABA4C0810E1E_13</vt:lpwstr>
  </property>
  <property fmtid="{D5CDD505-2E9C-101B-9397-08002B2CF9AE}" pid="3" name="KSOProductBuildVer">
    <vt:lpwstr>1033-12.2.0.18165</vt:lpwstr>
  </property>
</Properties>
</file>